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60" r:id="rId4"/>
    <p:sldId id="261" r:id="rId5"/>
    <p:sldId id="257" r:id="rId6"/>
    <p:sldId id="262" r:id="rId7"/>
    <p:sldId id="258" r:id="rId8"/>
    <p:sldId id="267" r:id="rId9"/>
    <p:sldId id="263" r:id="rId10"/>
    <p:sldId id="264" r:id="rId11"/>
    <p:sldId id="266" r:id="rId12"/>
    <p:sldId id="282" r:id="rId13"/>
    <p:sldId id="268" r:id="rId14"/>
    <p:sldId id="269" r:id="rId15"/>
    <p:sldId id="283" r:id="rId16"/>
    <p:sldId id="265" r:id="rId17"/>
    <p:sldId id="272" r:id="rId18"/>
    <p:sldId id="275" r:id="rId19"/>
    <p:sldId id="276" r:id="rId20"/>
    <p:sldId id="274" r:id="rId21"/>
    <p:sldId id="278" r:id="rId22"/>
    <p:sldId id="277" r:id="rId23"/>
    <p:sldId id="279" r:id="rId24"/>
    <p:sldId id="280" r:id="rId25"/>
    <p:sldId id="271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B060B-A213-41B3-8322-7CD2289524B5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F1A10-FD79-40D0-880B-3CD79717D05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93BE8-5E9C-4F26-A887-55B3D4F94053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DE7E-6D2E-4C69-99B3-EAA978BF514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7DE7E-6D2E-4C69-99B3-EAA978BF514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7DE7E-6D2E-4C69-99B3-EAA978BF514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7DE7E-6D2E-4C69-99B3-EAA978BF514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7DE7E-6D2E-4C69-99B3-EAA978BF514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697F-97F6-4E0D-8FE2-57551A40CF0E}" type="datetimeFigureOut">
              <a:rPr kumimoji="1" lang="ja-JP" altLang="en-US" smtClean="0"/>
              <a:t>2011/11/28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012CD-4BBC-40D4-84E1-A00111CEAE6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5656" y="170080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atin typeface="HG丸ｺﾞｼｯｸM-PRO" pitchFamily="50" charset="-128"/>
                <a:ea typeface="HG丸ｺﾞｼｯｸM-PRO" pitchFamily="50" charset="-128"/>
              </a:rPr>
              <a:t>地上中間赤外線の観測・解析</a:t>
            </a:r>
            <a:endParaRPr kumimoji="1" lang="ja-JP" altLang="en-US" sz="3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472514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東京大学天文センター　宮田隆志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2420888"/>
            <a:ext cx="9144000" cy="28803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12" name="Picture 4" descr="http://www.naoj.org/Pressrelease/2003/10/01a/ontel2.gif"/>
          <p:cNvPicPr>
            <a:picLocks noChangeAspect="1" noChangeArrowheads="1"/>
          </p:cNvPicPr>
          <p:nvPr/>
        </p:nvPicPr>
        <p:blipFill>
          <a:blip r:embed="rId2" cstate="print"/>
          <a:srcRect t="16657" b="6723"/>
          <a:stretch>
            <a:fillRect/>
          </a:stretch>
        </p:blipFill>
        <p:spPr bwMode="auto">
          <a:xfrm>
            <a:off x="2987824" y="2852936"/>
            <a:ext cx="2952328" cy="1697589"/>
          </a:xfrm>
          <a:prstGeom prst="rect">
            <a:avLst/>
          </a:prstGeom>
          <a:noFill/>
        </p:spPr>
      </p:pic>
      <p:pic>
        <p:nvPicPr>
          <p:cNvPr id="13" name="Picture 10" descr="http://www.wanpug.com/illust/illust3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94762">
            <a:off x="7945533" y="4154799"/>
            <a:ext cx="801733" cy="690724"/>
          </a:xfrm>
          <a:prstGeom prst="rect">
            <a:avLst/>
          </a:prstGeom>
          <a:noFill/>
        </p:spPr>
      </p:pic>
      <p:pic>
        <p:nvPicPr>
          <p:cNvPr id="17420" name="Picture 1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6158750"/>
            <a:ext cx="3816424" cy="945723"/>
          </a:xfrm>
          <a:prstGeom prst="rect">
            <a:avLst/>
          </a:prstGeom>
          <a:noFill/>
        </p:spPr>
      </p:pic>
      <p:pic>
        <p:nvPicPr>
          <p:cNvPr id="16" name="Picture 1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8104" y="6385138"/>
            <a:ext cx="3816424" cy="945723"/>
          </a:xfrm>
          <a:prstGeom prst="rect">
            <a:avLst/>
          </a:prstGeom>
          <a:noFill/>
        </p:spPr>
      </p:pic>
      <p:pic>
        <p:nvPicPr>
          <p:cNvPr id="17" name="Picture 10" descr="http://www.wanpug.com/illust/illust3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02167">
            <a:off x="7213596" y="5052869"/>
            <a:ext cx="801733" cy="690724"/>
          </a:xfrm>
          <a:prstGeom prst="rect">
            <a:avLst/>
          </a:prstGeom>
          <a:noFill/>
        </p:spPr>
      </p:pic>
      <p:pic>
        <p:nvPicPr>
          <p:cNvPr id="17422" name="Picture 14" descr="http://www.wanpug.com/illust/illust3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187641"/>
            <a:ext cx="1008112" cy="1044710"/>
          </a:xfrm>
          <a:prstGeom prst="rect">
            <a:avLst/>
          </a:prstGeom>
          <a:noFill/>
        </p:spPr>
      </p:pic>
      <p:pic>
        <p:nvPicPr>
          <p:cNvPr id="17424" name="Picture 16" descr="http://semrl.t.u-tokyo.ac.jp/semrl/DptSuper/%E6%96%B0%E6%9D%B1%E5%A4%A7%E3%83%9E%E3%83%BC%E3%82%A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25144"/>
            <a:ext cx="542415" cy="543809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179512" y="26064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すばる秋の学校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2011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3" y="2348880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莫大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かつ高速で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変動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する背景光の中から</a:t>
            </a:r>
            <a:endParaRPr lang="en-US" altLang="ja-JP" sz="3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天体の光を</a:t>
            </a:r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正確に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抜き出す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4653136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HG丸ｺﾞｼｯｸM-PRO" pitchFamily="50" charset="-128"/>
                <a:ea typeface="HG丸ｺﾞｼｯｸM-PRO" pitchFamily="50" charset="-128"/>
              </a:rPr>
              <a:t>Chop &amp; Nod</a:t>
            </a:r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126876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itchFamily="50" charset="-128"/>
                <a:ea typeface="HG丸ｺﾞｼｯｸM-PRO" pitchFamily="50" charset="-128"/>
              </a:rPr>
              <a:t>地上中間赤外線</a:t>
            </a:r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観測・解析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9" name="下矢印 8"/>
          <p:cNvSpPr/>
          <p:nvPr/>
        </p:nvSpPr>
        <p:spPr>
          <a:xfrm>
            <a:off x="4067944" y="3933056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hopping.gif"/>
          <p:cNvPicPr>
            <a:picLocks noChangeAspect="1"/>
          </p:cNvPicPr>
          <p:nvPr/>
        </p:nvPicPr>
        <p:blipFill>
          <a:blip r:embed="rId2" cstate="print"/>
          <a:srcRect l="3883" t="6645" r="50480" b="32396"/>
          <a:stretch>
            <a:fillRect/>
          </a:stretch>
        </p:blipFill>
        <p:spPr>
          <a:xfrm>
            <a:off x="3857620" y="2143116"/>
            <a:ext cx="3912775" cy="4071966"/>
          </a:xfrm>
          <a:prstGeom prst="rect">
            <a:avLst/>
          </a:prstGeom>
        </p:spPr>
      </p:pic>
      <p:grpSp>
        <p:nvGrpSpPr>
          <p:cNvPr id="3" name="グループ化 70"/>
          <p:cNvGrpSpPr>
            <a:grpSpLocks/>
          </p:cNvGrpSpPr>
          <p:nvPr/>
        </p:nvGrpSpPr>
        <p:grpSpPr bwMode="auto">
          <a:xfrm>
            <a:off x="428596" y="428604"/>
            <a:ext cx="3455668" cy="5372100"/>
            <a:chOff x="4181473" y="-785842"/>
            <a:chExt cx="4319617" cy="6715172"/>
          </a:xfrm>
        </p:grpSpPr>
        <p:sp>
          <p:nvSpPr>
            <p:cNvPr id="4" name="正方形/長方形 3"/>
            <p:cNvSpPr/>
            <p:nvPr/>
          </p:nvSpPr>
          <p:spPr>
            <a:xfrm>
              <a:off x="5378456" y="3786190"/>
              <a:ext cx="1928825" cy="214314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弧 4"/>
            <p:cNvSpPr>
              <a:spLocks noChangeAspect="1"/>
            </p:cNvSpPr>
            <p:nvPr/>
          </p:nvSpPr>
          <p:spPr>
            <a:xfrm>
              <a:off x="4181473" y="-785842"/>
              <a:ext cx="4319617" cy="4319618"/>
            </a:xfrm>
            <a:prstGeom prst="arc">
              <a:avLst>
                <a:gd name="adj1" fmla="val 3382128"/>
                <a:gd name="adj2" fmla="val 7427330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弧 5"/>
            <p:cNvSpPr/>
            <p:nvPr/>
          </p:nvSpPr>
          <p:spPr>
            <a:xfrm>
              <a:off x="5800734" y="1122346"/>
              <a:ext cx="1081095" cy="1079508"/>
            </a:xfrm>
            <a:prstGeom prst="arc">
              <a:avLst>
                <a:gd name="adj1" fmla="val 3988423"/>
                <a:gd name="adj2" fmla="val 674887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rot="5400000">
              <a:off x="4505324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rot="5400000">
              <a:off x="6377000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5400000" flipH="1" flipV="1">
              <a:off x="5268918" y="2335205"/>
              <a:ext cx="1122370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6200000" flipV="1">
              <a:off x="6293657" y="2342349"/>
              <a:ext cx="1123958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6094423" y="3786190"/>
              <a:ext cx="500067" cy="71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5891222" y="4108455"/>
              <a:ext cx="928695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5895985" y="5000637"/>
              <a:ext cx="928693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6240474" y="5651516"/>
              <a:ext cx="214315" cy="714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5" name="円弧 14"/>
            <p:cNvSpPr/>
            <p:nvPr/>
          </p:nvSpPr>
          <p:spPr>
            <a:xfrm rot="2700000">
              <a:off x="6351601" y="1974839"/>
              <a:ext cx="360365" cy="360366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16" name="グループ化 72"/>
            <p:cNvGrpSpPr>
              <a:grpSpLocks/>
            </p:cNvGrpSpPr>
            <p:nvPr/>
          </p:nvGrpSpPr>
          <p:grpSpPr bwMode="auto">
            <a:xfrm>
              <a:off x="5476883" y="1516049"/>
              <a:ext cx="2173301" cy="4133880"/>
              <a:chOff x="5476883" y="1516049"/>
              <a:chExt cx="2173301" cy="4133880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rot="5400000">
                <a:off x="5779303" y="4563276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5400000">
                <a:off x="6033305" y="4564864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16200000" flipH="1">
                <a:off x="5961072" y="5267338"/>
                <a:ext cx="642942" cy="122239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rot="5400000">
                <a:off x="6089661" y="5267338"/>
                <a:ext cx="642942" cy="122238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16200000" flipH="1">
                <a:off x="6346044" y="2283611"/>
                <a:ext cx="1087445" cy="914406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5400000" flipH="1" flipV="1">
                <a:off x="6615127" y="2262179"/>
                <a:ext cx="1768487" cy="301627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 flipH="1" flipV="1">
                <a:off x="4717258" y="2277260"/>
                <a:ext cx="1831988" cy="309565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5400000" flipH="1" flipV="1">
                <a:off x="5284794" y="2387592"/>
                <a:ext cx="1162058" cy="77788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16200000" flipH="1">
                <a:off x="5400681" y="3052760"/>
                <a:ext cx="1928826" cy="217490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5400000">
                <a:off x="5361786" y="3055142"/>
                <a:ext cx="1928827" cy="215901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テキスト ボックス 26"/>
          <p:cNvSpPr txBox="1"/>
          <p:nvPr/>
        </p:nvSpPr>
        <p:spPr>
          <a:xfrm>
            <a:off x="755576" y="1484784"/>
            <a:ext cx="789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望遠鏡副鏡を動かし、数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Hz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で装置の視野を振ることで、背景光を除去する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692696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7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39552" y="98072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すばる望遠鏡のチョッピング副鏡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4034" name="Picture 2" descr="http://www.jplnet.com/trip/subaru99/subaru.jpg"/>
          <p:cNvPicPr>
            <a:picLocks noChangeAspect="1" noChangeArrowheads="1"/>
          </p:cNvPicPr>
          <p:nvPr/>
        </p:nvPicPr>
        <p:blipFill>
          <a:blip r:embed="rId3" cstate="print"/>
          <a:srcRect b="15581"/>
          <a:stretch>
            <a:fillRect/>
          </a:stretch>
        </p:blipFill>
        <p:spPr bwMode="auto">
          <a:xfrm>
            <a:off x="611560" y="1484784"/>
            <a:ext cx="4086114" cy="5085184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076056" y="1844824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口径 　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1.3 meter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の副鏡を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a few Hz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の速度で矩形駆動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9" name="カギ線コネクタ 8"/>
          <p:cNvCxnSpPr/>
          <p:nvPr/>
        </p:nvCxnSpPr>
        <p:spPr>
          <a:xfrm>
            <a:off x="5364088" y="2996952"/>
            <a:ext cx="1080120" cy="5040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/>
          <p:nvPr/>
        </p:nvCxnSpPr>
        <p:spPr>
          <a:xfrm>
            <a:off x="6444208" y="2996952"/>
            <a:ext cx="1080120" cy="5040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444208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/>
          <p:nvPr/>
        </p:nvCxnSpPr>
        <p:spPr>
          <a:xfrm>
            <a:off x="7524328" y="2996952"/>
            <a:ext cx="1080120" cy="5040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524328" y="299695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004048" y="3933056"/>
            <a:ext cx="3373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振り幅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片側 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30arcsec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両側使用で最大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60arcsec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195736" y="2420888"/>
            <a:ext cx="864096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0"/>
          <p:cNvGrpSpPr>
            <a:grpSpLocks/>
          </p:cNvGrpSpPr>
          <p:nvPr/>
        </p:nvGrpSpPr>
        <p:grpSpPr bwMode="auto">
          <a:xfrm>
            <a:off x="-396552" y="-459432"/>
            <a:ext cx="3455668" cy="5372100"/>
            <a:chOff x="4181473" y="-785842"/>
            <a:chExt cx="4319617" cy="6715172"/>
          </a:xfrm>
        </p:grpSpPr>
        <p:sp>
          <p:nvSpPr>
            <p:cNvPr id="3" name="正方形/長方形 2"/>
            <p:cNvSpPr/>
            <p:nvPr/>
          </p:nvSpPr>
          <p:spPr>
            <a:xfrm>
              <a:off x="5378456" y="3786190"/>
              <a:ext cx="1928825" cy="214314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弧 3"/>
            <p:cNvSpPr>
              <a:spLocks noChangeAspect="1"/>
            </p:cNvSpPr>
            <p:nvPr/>
          </p:nvSpPr>
          <p:spPr>
            <a:xfrm>
              <a:off x="4181473" y="-785842"/>
              <a:ext cx="4319617" cy="4319618"/>
            </a:xfrm>
            <a:prstGeom prst="arc">
              <a:avLst>
                <a:gd name="adj1" fmla="val 3382128"/>
                <a:gd name="adj2" fmla="val 7427330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弧 4"/>
            <p:cNvSpPr/>
            <p:nvPr/>
          </p:nvSpPr>
          <p:spPr>
            <a:xfrm>
              <a:off x="5800734" y="1122346"/>
              <a:ext cx="1081095" cy="1079508"/>
            </a:xfrm>
            <a:prstGeom prst="arc">
              <a:avLst>
                <a:gd name="adj1" fmla="val 3988423"/>
                <a:gd name="adj2" fmla="val 674887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 rot="5400000">
              <a:off x="4505324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400000">
              <a:off x="6377000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rot="5400000" flipH="1" flipV="1">
              <a:off x="5268918" y="2335205"/>
              <a:ext cx="1122370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6200000" flipV="1">
              <a:off x="6293657" y="2342349"/>
              <a:ext cx="1123958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6094423" y="3786190"/>
              <a:ext cx="500067" cy="71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5891222" y="4108455"/>
              <a:ext cx="928695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5895985" y="5000637"/>
              <a:ext cx="928693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6240474" y="5651516"/>
              <a:ext cx="214315" cy="714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14" name="円弧 13"/>
            <p:cNvSpPr/>
            <p:nvPr/>
          </p:nvSpPr>
          <p:spPr>
            <a:xfrm rot="2700000">
              <a:off x="6351601" y="1974839"/>
              <a:ext cx="360365" cy="360366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15" name="グループ化 72"/>
            <p:cNvGrpSpPr>
              <a:grpSpLocks/>
            </p:cNvGrpSpPr>
            <p:nvPr/>
          </p:nvGrpSpPr>
          <p:grpSpPr bwMode="auto">
            <a:xfrm>
              <a:off x="5476883" y="1516049"/>
              <a:ext cx="2173301" cy="4133880"/>
              <a:chOff x="5476883" y="1516049"/>
              <a:chExt cx="2173301" cy="4133880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 rot="5400000">
                <a:off x="5779303" y="4563276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rot="5400000">
                <a:off x="6033305" y="4564864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16200000" flipH="1">
                <a:off x="5961072" y="5267338"/>
                <a:ext cx="642942" cy="122239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rot="5400000">
                <a:off x="6089661" y="5267338"/>
                <a:ext cx="642942" cy="122238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rot="16200000" flipH="1">
                <a:off x="6346044" y="2283611"/>
                <a:ext cx="1087445" cy="914406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5400000" flipH="1" flipV="1">
                <a:off x="6615127" y="2262179"/>
                <a:ext cx="1768487" cy="301627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rot="5400000" flipH="1" flipV="1">
                <a:off x="4717258" y="2277260"/>
                <a:ext cx="1831988" cy="309565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rot="5400000" flipH="1" flipV="1">
                <a:off x="5284794" y="2387592"/>
                <a:ext cx="1162058" cy="77788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rot="16200000" flipH="1">
                <a:off x="5400681" y="3052760"/>
                <a:ext cx="1928826" cy="217490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rot="5400000">
                <a:off x="5361786" y="3055142"/>
                <a:ext cx="1928827" cy="215901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テキスト ボックス 26"/>
          <p:cNvSpPr txBox="1"/>
          <p:nvPr/>
        </p:nvSpPr>
        <p:spPr>
          <a:xfrm>
            <a:off x="2627784" y="980728"/>
            <a:ext cx="62969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厳密に見ると、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によってビームが望遠鏡上で少しずれる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 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もしここに光るものがあると、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　背景光が綺麗に差し引けない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62476" y="268498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1946652" y="261297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554" name="Picture 2" descr="http://www.iac.es/proyecto/CCam/Image79.gif"/>
          <p:cNvPicPr>
            <a:picLocks noChangeAspect="1" noChangeArrowheads="1"/>
          </p:cNvPicPr>
          <p:nvPr/>
        </p:nvPicPr>
        <p:blipFill>
          <a:blip r:embed="rId2" cstate="print"/>
          <a:srcRect l="3884" t="6646" r="50809" b="33539"/>
          <a:stretch>
            <a:fillRect/>
          </a:stretch>
        </p:blipFill>
        <p:spPr bwMode="auto">
          <a:xfrm>
            <a:off x="4067944" y="2564904"/>
            <a:ext cx="3744416" cy="3851399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/>
          <p:nvPr/>
        </p:nvSpPr>
        <p:spPr>
          <a:xfrm>
            <a:off x="3851920" y="6309320"/>
            <a:ext cx="423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Chopping</a:t>
            </a:r>
            <a:r>
              <a:rPr kumimoji="1" lang="ja-JP" altLang="en-US" dirty="0" smtClean="0"/>
              <a:t>の残存パターン</a:t>
            </a:r>
            <a:r>
              <a:rPr kumimoji="1" lang="en-US" altLang="ja-JP" dirty="0" smtClean="0"/>
              <a:t>(residual pattern)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2" cstate="print"/>
          <a:srcRect l="2589" t="2602" r="2912" b="4353"/>
          <a:stretch>
            <a:fillRect/>
          </a:stretch>
        </p:blipFill>
        <p:spPr bwMode="auto">
          <a:xfrm>
            <a:off x="1979712" y="2276872"/>
            <a:ext cx="5256584" cy="403244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23528" y="692696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Nodding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8221" y="1196752"/>
            <a:ext cx="846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観測を行った後に、少しだけ望遠鏡を振って、同じ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を実行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9832" y="1556792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 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残存パターンを除去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6228184" y="5517232"/>
            <a:ext cx="2541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併せて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ja-JP" sz="2400" b="1" dirty="0" err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en-US" altLang="ja-JP" sz="2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という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4716016" y="2060848"/>
            <a:ext cx="4104456" cy="2919206"/>
            <a:chOff x="683568" y="1412776"/>
            <a:chExt cx="7344816" cy="522384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83568" y="1412776"/>
              <a:ext cx="7344816" cy="5223842"/>
              <a:chOff x="3143240" y="1857364"/>
              <a:chExt cx="5667214" cy="4106801"/>
            </a:xfrm>
          </p:grpSpPr>
          <p:pic>
            <p:nvPicPr>
              <p:cNvPr id="7" name="Picture 2" descr="D:\tomohiko\My Documents\univ\200707colloquium\powe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43240" y="1857364"/>
                <a:ext cx="5667214" cy="4106801"/>
              </a:xfrm>
              <a:prstGeom prst="rect">
                <a:avLst/>
              </a:prstGeom>
              <a:noFill/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5286380" y="3071810"/>
                <a:ext cx="12144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200" dirty="0" smtClean="0">
                    <a:solidFill>
                      <a:schemeClr val="bg1"/>
                    </a:solidFill>
                  </a:rPr>
                  <a:t>∝</a:t>
                </a:r>
                <a:r>
                  <a:rPr lang="en-US" altLang="ja-JP" sz="2200" dirty="0" smtClean="0">
                    <a:solidFill>
                      <a:schemeClr val="bg1"/>
                    </a:solidFill>
                  </a:rPr>
                  <a:t>f</a:t>
                </a:r>
                <a:r>
                  <a:rPr lang="en-US" altLang="ja-JP" sz="2200" baseline="30000" dirty="0" smtClean="0">
                    <a:solidFill>
                      <a:schemeClr val="bg1"/>
                    </a:solidFill>
                  </a:rPr>
                  <a:t>-1.44</a:t>
                </a:r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正方形/長方形 8"/>
            <p:cNvSpPr/>
            <p:nvPr/>
          </p:nvSpPr>
          <p:spPr>
            <a:xfrm>
              <a:off x="4932040" y="1700808"/>
              <a:ext cx="2664296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843808" y="2780929"/>
              <a:ext cx="1245402" cy="4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FF0000"/>
                  </a:solidFill>
                </a:rPr>
                <a:t>sky data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555776" y="4725143"/>
              <a:ext cx="2495280" cy="4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 smtClean="0">
                  <a:solidFill>
                    <a:schemeClr val="tx2">
                      <a:lumMod val="75000"/>
                    </a:schemeClr>
                  </a:solidFill>
                </a:rPr>
                <a:t>Poission</a:t>
              </a:r>
              <a:r>
                <a:rPr lang="en-US" altLang="ja-JP" sz="1200" dirty="0" smtClean="0">
                  <a:solidFill>
                    <a:schemeClr val="tx2">
                      <a:lumMod val="75000"/>
                    </a:schemeClr>
                  </a:solidFill>
                </a:rPr>
                <a:t> noise level</a:t>
              </a:r>
              <a:endParaRPr kumimoji="1" lang="ja-JP" alt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39552" y="1268760"/>
            <a:ext cx="59121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kumimoji="1" lang="ja-JP" altLang="en-US" sz="2400" u="sng" dirty="0" smtClean="0">
                <a:latin typeface="HG丸ｺﾞｼｯｸM-PRO" pitchFamily="50" charset="-128"/>
                <a:ea typeface="HG丸ｺﾞｼｯｸM-PRO" pitchFamily="50" charset="-128"/>
              </a:rPr>
              <a:t>周波数</a:t>
            </a:r>
            <a:endParaRPr kumimoji="1" lang="en-US" altLang="ja-JP" sz="2400" u="sng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大気が変動する前に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beam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切替を行う必要がある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典型的には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0.5-3Hz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程度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すばるは変動がゆるやか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509120"/>
            <a:ext cx="78678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latin typeface="HG丸ｺﾞｼｯｸM-PRO" pitchFamily="50" charset="-128"/>
                <a:ea typeface="HG丸ｺﾞｼｯｸM-PRO" pitchFamily="50" charset="-128"/>
              </a:rPr>
              <a:t>Nodding</a:t>
            </a:r>
            <a:r>
              <a:rPr kumimoji="1" lang="ja-JP" altLang="en-US" sz="2400" u="sng" dirty="0" smtClean="0">
                <a:latin typeface="HG丸ｺﾞｼｯｸM-PRO" pitchFamily="50" charset="-128"/>
                <a:ea typeface="HG丸ｺﾞｼｯｸM-PRO" pitchFamily="50" charset="-128"/>
              </a:rPr>
              <a:t>周波数</a:t>
            </a:r>
            <a:endParaRPr kumimoji="1" lang="en-US" altLang="ja-JP" sz="2400" u="sng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周辺放射量が変動する前に行う必要がある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典型的には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数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秒から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分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すばるは残存パターンが小さく、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Nodding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の必要性が高くない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764704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i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どれ</a:t>
            </a:r>
            <a:r>
              <a:rPr lang="ja-JP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ぐらの</a:t>
            </a:r>
            <a:r>
              <a:rPr lang="ja-JP" altLang="en-US" sz="20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速さが必要か？</a:t>
            </a:r>
            <a:endParaRPr kumimoji="1" lang="ja-JP" altLang="en-US" sz="20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971600" y="3645024"/>
            <a:ext cx="4104456" cy="1800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78749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Chopping (+Nodding)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の振り幅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32440" t="55693" r="48151" b="26091"/>
          <a:stretch>
            <a:fillRect/>
          </a:stretch>
        </p:blipFill>
        <p:spPr bwMode="auto">
          <a:xfrm>
            <a:off x="6228184" y="1268760"/>
            <a:ext cx="217374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95536" y="1610797"/>
            <a:ext cx="5262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u="sng" dirty="0">
                <a:latin typeface="HG丸ｺﾞｼｯｸM-PRO" pitchFamily="50" charset="-128"/>
                <a:ea typeface="HG丸ｺﾞｼｯｸM-PRO" pitchFamily="50" charset="-128"/>
              </a:rPr>
              <a:t>小さすぎる</a:t>
            </a:r>
            <a:r>
              <a:rPr lang="ja-JP" altLang="en-US" sz="2000" u="sng" dirty="0" smtClean="0"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en-US" altLang="ja-JP" sz="2000" u="sng" dirty="0" smtClean="0">
                <a:latin typeface="HG丸ｺﾞｼｯｸM-PRO" pitchFamily="50" charset="-128"/>
                <a:ea typeface="HG丸ｺﾞｼｯｸM-PRO" pitchFamily="50" charset="-128"/>
              </a:rPr>
              <a:t>...</a:t>
            </a: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天体同士が重なって普通には解析できない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観測天体の最大サイズは振り幅で制限される</a:t>
            </a:r>
            <a:endParaRPr lang="en-US" altLang="ja-JP" sz="1600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780928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 smtClean="0">
                <a:latin typeface="HG丸ｺﾞｼｯｸM-PRO" pitchFamily="50" charset="-128"/>
                <a:ea typeface="HG丸ｺﾞｼｯｸM-PRO" pitchFamily="50" charset="-128"/>
              </a:rPr>
              <a:t>大きすぎると</a:t>
            </a:r>
            <a:r>
              <a:rPr kumimoji="1" lang="en-US" altLang="ja-JP" sz="2000" u="sng" dirty="0" smtClean="0">
                <a:latin typeface="HG丸ｺﾞｼｯｸM-PRO" pitchFamily="50" charset="-128"/>
                <a:ea typeface="HG丸ｺﾞｼｯｸM-PRO" pitchFamily="50" charset="-128"/>
              </a:rPr>
              <a:t>...</a:t>
            </a:r>
            <a:endParaRPr kumimoji="1" lang="ja-JP" altLang="en-US" sz="2000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314096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天体が視野の外に出て行ってしまう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51720" y="4005064"/>
            <a:ext cx="1296144" cy="11665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483768" y="4437112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03848" y="4149080"/>
            <a:ext cx="1296144" cy="11665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右矢印 12"/>
          <p:cNvSpPr/>
          <p:nvPr/>
        </p:nvSpPr>
        <p:spPr>
          <a:xfrm>
            <a:off x="2771800" y="4293096"/>
            <a:ext cx="792088" cy="36004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4" y="3717032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☞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全観測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時間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1/2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は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ターゲット天体を見ていない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（</a:t>
            </a:r>
            <a:r>
              <a:rPr lang="en-US" altLang="ja-JP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の場合は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3/4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52120" y="47971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観測効率を大きくロス</a:t>
            </a:r>
            <a:endParaRPr kumimoji="1" lang="ja-JP" altLang="en-US" sz="20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9552" y="6021288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天体に応じて適切なサイズを指定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6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pic>
        <p:nvPicPr>
          <p:cNvPr id="27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4" cstate="print"/>
          <a:srcRect l="40130" t="67401" r="40453" b="7676"/>
          <a:stretch>
            <a:fillRect/>
          </a:stretch>
        </p:blipFill>
        <p:spPr bwMode="auto">
          <a:xfrm>
            <a:off x="6156176" y="5517232"/>
            <a:ext cx="1080120" cy="1080120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251520" y="764704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i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どれ</a:t>
            </a:r>
            <a:r>
              <a:rPr lang="ja-JP" altLang="en-US" sz="2000" b="1" i="1" dirty="0" err="1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ぐらの</a:t>
            </a:r>
            <a:r>
              <a:rPr lang="ja-JP" altLang="en-US" sz="2000" b="1" i="1" dirty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振り幅</a:t>
            </a:r>
            <a:r>
              <a:rPr lang="ja-JP" altLang="en-US" sz="2000" b="1" i="1" dirty="0" smtClean="0">
                <a:solidFill>
                  <a:schemeClr val="bg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が必要か？</a:t>
            </a:r>
            <a:endParaRPr kumimoji="1" lang="ja-JP" altLang="en-US" sz="2000" b="1" i="1" dirty="0">
              <a:solidFill>
                <a:schemeClr val="bg1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764704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の観測では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1412776"/>
            <a:ext cx="72779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観測者は、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観測に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先立ち、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のパラメータを決める</a:t>
            </a:r>
            <a:endParaRPr kumimoji="1" lang="en-US" altLang="ja-JP" sz="2000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✓　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振り幅・方向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※COMICS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では周波数は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~0.5Hz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で固定されている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　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Nodding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を行うか否か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行う場合は振り幅・方向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7550" t="18304" r="20181" b="23067"/>
          <a:stretch>
            <a:fillRect/>
          </a:stretch>
        </p:blipFill>
        <p:spPr bwMode="auto">
          <a:xfrm>
            <a:off x="4572000" y="2636912"/>
            <a:ext cx="410544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187624" y="3933056"/>
            <a:ext cx="300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観測者支援用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applet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87824" y="6396335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HG丸ｺﾞｼｯｸM-PRO" pitchFamily="50" charset="-128"/>
                <a:ea typeface="HG丸ｺﾞｼｯｸM-PRO" pitchFamily="50" charset="-128"/>
              </a:rPr>
              <a:t>http://canadia.ir.isas.ac.jp/comics/open/guide/APPLET/comics_obs.html</a:t>
            </a:r>
            <a:endParaRPr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3651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設定とそのチェック用ツール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-27384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法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611560" y="1052736"/>
            <a:ext cx="784887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70"/>
          <p:cNvGrpSpPr>
            <a:grpSpLocks/>
          </p:cNvGrpSpPr>
          <p:nvPr/>
        </p:nvGrpSpPr>
        <p:grpSpPr bwMode="auto">
          <a:xfrm>
            <a:off x="395536" y="1124744"/>
            <a:ext cx="2016224" cy="3134375"/>
            <a:chOff x="4181473" y="-785842"/>
            <a:chExt cx="4319617" cy="6715172"/>
          </a:xfrm>
        </p:grpSpPr>
        <p:sp>
          <p:nvSpPr>
            <p:cNvPr id="21" name="正方形/長方形 20"/>
            <p:cNvSpPr/>
            <p:nvPr/>
          </p:nvSpPr>
          <p:spPr>
            <a:xfrm>
              <a:off x="5378456" y="3786190"/>
              <a:ext cx="1928825" cy="214314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" name="円弧 21"/>
            <p:cNvSpPr>
              <a:spLocks noChangeAspect="1"/>
            </p:cNvSpPr>
            <p:nvPr/>
          </p:nvSpPr>
          <p:spPr>
            <a:xfrm>
              <a:off x="4181473" y="-785842"/>
              <a:ext cx="4319617" cy="4319618"/>
            </a:xfrm>
            <a:prstGeom prst="arc">
              <a:avLst>
                <a:gd name="adj1" fmla="val 3382128"/>
                <a:gd name="adj2" fmla="val 7427330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>
              <a:off x="5800734" y="1122346"/>
              <a:ext cx="1081095" cy="1079508"/>
            </a:xfrm>
            <a:prstGeom prst="arc">
              <a:avLst>
                <a:gd name="adj1" fmla="val 3988423"/>
                <a:gd name="adj2" fmla="val 674887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 rot="5400000">
              <a:off x="4505324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6377000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 flipH="1" flipV="1">
              <a:off x="5268918" y="2335205"/>
              <a:ext cx="1122370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16200000" flipV="1">
              <a:off x="6293657" y="2342349"/>
              <a:ext cx="1123958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6094423" y="3786190"/>
              <a:ext cx="500067" cy="71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5891222" y="4108455"/>
              <a:ext cx="928695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5895985" y="5000637"/>
              <a:ext cx="928693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6240474" y="5651516"/>
              <a:ext cx="214315" cy="714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2" name="円弧 31"/>
            <p:cNvSpPr/>
            <p:nvPr/>
          </p:nvSpPr>
          <p:spPr>
            <a:xfrm rot="2700000">
              <a:off x="6351601" y="1974839"/>
              <a:ext cx="360365" cy="360366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" name="グループ化 72"/>
            <p:cNvGrpSpPr>
              <a:grpSpLocks/>
            </p:cNvGrpSpPr>
            <p:nvPr/>
          </p:nvGrpSpPr>
          <p:grpSpPr bwMode="auto">
            <a:xfrm>
              <a:off x="5476883" y="1516049"/>
              <a:ext cx="2173301" cy="4133880"/>
              <a:chOff x="5476883" y="1516049"/>
              <a:chExt cx="2173301" cy="4133880"/>
            </a:xfrm>
          </p:grpSpPr>
          <p:cxnSp>
            <p:nvCxnSpPr>
              <p:cNvPr id="34" name="直線コネクタ 33"/>
              <p:cNvCxnSpPr/>
              <p:nvPr/>
            </p:nvCxnSpPr>
            <p:spPr>
              <a:xfrm rot="5400000">
                <a:off x="5779303" y="4563276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5400000">
                <a:off x="6033305" y="4564864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16200000" flipH="1">
                <a:off x="5961072" y="5267338"/>
                <a:ext cx="642942" cy="122239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6089661" y="5267338"/>
                <a:ext cx="642942" cy="122238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6200000" flipH="1">
                <a:off x="6346044" y="2283611"/>
                <a:ext cx="1087445" cy="914406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5400000" flipH="1" flipV="1">
                <a:off x="6615127" y="2262179"/>
                <a:ext cx="1768487" cy="301627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rot="5400000" flipH="1" flipV="1">
                <a:off x="4717258" y="2277260"/>
                <a:ext cx="1831988" cy="309565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rot="5400000" flipH="1" flipV="1">
                <a:off x="5284794" y="2387592"/>
                <a:ext cx="1162058" cy="77788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6200000" flipH="1">
                <a:off x="5400681" y="3052760"/>
                <a:ext cx="1928826" cy="217490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rot="5400000">
                <a:off x="5361786" y="3055142"/>
                <a:ext cx="1928827" cy="215901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線コネクタ 48"/>
          <p:cNvCxnSpPr/>
          <p:nvPr/>
        </p:nvCxnSpPr>
        <p:spPr>
          <a:xfrm>
            <a:off x="1259632" y="1340768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051720" y="1916832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907704" y="1340768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699792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843808" y="1412776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635896" y="1988840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91880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283968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42798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22007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07605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5868144" y="1556792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4826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74035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59633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228184" y="1628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3311800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3563920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3815888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067944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751992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5004048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497669" y="836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51520" y="1196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520" y="177281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334054" y="3356992"/>
            <a:ext cx="45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・・・</a:t>
            </a:r>
            <a:endParaRPr kumimoji="1" lang="ja-JP" altLang="en-US" sz="14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92168" y="3933056"/>
            <a:ext cx="252000" cy="180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544136" y="3933056"/>
            <a:ext cx="252000" cy="180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5904056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6156176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408144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6660200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正方形/長方形 95"/>
          <p:cNvSpPr/>
          <p:nvPr/>
        </p:nvSpPr>
        <p:spPr>
          <a:xfrm>
            <a:off x="7344248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7596304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926310" y="4221088"/>
            <a:ext cx="45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・・・</a:t>
            </a:r>
            <a:endParaRPr kumimoji="1" lang="ja-JP" altLang="en-US" sz="1400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3275856" y="3645024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5868144" y="4509120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5292080" y="3645024"/>
            <a:ext cx="576064" cy="86409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角丸四角形 105"/>
          <p:cNvSpPr/>
          <p:nvPr/>
        </p:nvSpPr>
        <p:spPr>
          <a:xfrm>
            <a:off x="2771800" y="1196752"/>
            <a:ext cx="1512168" cy="10801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角丸四角形 106"/>
          <p:cNvSpPr/>
          <p:nvPr/>
        </p:nvSpPr>
        <p:spPr>
          <a:xfrm>
            <a:off x="3275856" y="2780928"/>
            <a:ext cx="4608512" cy="20162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5364088" y="2852936"/>
            <a:ext cx="844893" cy="792088"/>
          </a:xfrm>
          <a:prstGeom prst="rect">
            <a:avLst/>
          </a:prstGeom>
          <a:noFill/>
        </p:spPr>
      </p:pic>
      <p:pic>
        <p:nvPicPr>
          <p:cNvPr id="1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8028384" y="4005064"/>
            <a:ext cx="844893" cy="792088"/>
          </a:xfrm>
          <a:prstGeom prst="rect">
            <a:avLst/>
          </a:prstGeom>
          <a:noFill/>
        </p:spPr>
      </p:pic>
      <p:sp>
        <p:nvSpPr>
          <p:cNvPr id="117" name="左大かっこ 116"/>
          <p:cNvSpPr/>
          <p:nvPr/>
        </p:nvSpPr>
        <p:spPr>
          <a:xfrm rot="16200000">
            <a:off x="4211960" y="2924944"/>
            <a:ext cx="144016" cy="187220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角丸四角形 117"/>
          <p:cNvSpPr/>
          <p:nvPr/>
        </p:nvSpPr>
        <p:spPr>
          <a:xfrm>
            <a:off x="179512" y="5013176"/>
            <a:ext cx="316835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検出器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20msec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読出しを続ける</a:t>
            </a:r>
            <a:endParaRPr lang="en-US" altLang="ja-JP" dirty="0" smtClean="0"/>
          </a:p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１回の読み出し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= 1Exposure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20" name="直線矢印コネクタ 119"/>
          <p:cNvCxnSpPr/>
          <p:nvPr/>
        </p:nvCxnSpPr>
        <p:spPr>
          <a:xfrm flipH="1">
            <a:off x="2555776" y="3536992"/>
            <a:ext cx="882024" cy="140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4373904" y="3933056"/>
            <a:ext cx="1260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角丸四角形 123"/>
          <p:cNvSpPr/>
          <p:nvPr/>
        </p:nvSpPr>
        <p:spPr>
          <a:xfrm>
            <a:off x="3563888" y="5229200"/>
            <a:ext cx="316835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Chop </a:t>
            </a:r>
            <a:r>
              <a:rPr kumimoji="1" lang="ja-JP" altLang="en-US" dirty="0" smtClean="0">
                <a:solidFill>
                  <a:schemeClr val="bg1"/>
                </a:solidFill>
              </a:rPr>
              <a:t>ビーム１回ごとに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</a:rPr>
              <a:t>複数</a:t>
            </a:r>
            <a:r>
              <a:rPr lang="ja-JP" altLang="en-US" dirty="0" smtClean="0">
                <a:solidFill>
                  <a:schemeClr val="bg1"/>
                </a:solidFill>
              </a:rPr>
              <a:t>の</a:t>
            </a:r>
            <a:r>
              <a:rPr lang="en-US" altLang="ja-JP" dirty="0" smtClean="0">
                <a:solidFill>
                  <a:schemeClr val="bg1"/>
                </a:solidFill>
              </a:rPr>
              <a:t>exp</a:t>
            </a:r>
            <a:r>
              <a:rPr lang="ja-JP" altLang="en-US" dirty="0" smtClean="0">
                <a:solidFill>
                  <a:schemeClr val="bg1"/>
                </a:solidFill>
              </a:rPr>
              <a:t>が取得される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ビーム毎の取得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枚数　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Nexp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5" name="角丸四角形 124"/>
          <p:cNvSpPr/>
          <p:nvPr/>
        </p:nvSpPr>
        <p:spPr>
          <a:xfrm>
            <a:off x="6804248" y="5013176"/>
            <a:ext cx="21957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Chopper</a:t>
            </a:r>
            <a:r>
              <a:rPr lang="ja-JP" altLang="en-US" dirty="0" smtClean="0"/>
              <a:t>遷移中は</a:t>
            </a:r>
            <a:endParaRPr lang="en-US" altLang="ja-JP" dirty="0" smtClean="0"/>
          </a:p>
          <a:p>
            <a:pPr algn="ctr"/>
            <a:r>
              <a:rPr lang="ja-JP" altLang="en-US" dirty="0"/>
              <a:t>データ</a:t>
            </a:r>
            <a:r>
              <a:rPr lang="ja-JP" altLang="en-US" dirty="0" smtClean="0"/>
              <a:t>を捨てる</a:t>
            </a:r>
            <a:endParaRPr lang="en-US" altLang="ja-JP" dirty="0" smtClean="0"/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5652120" y="400506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339752" y="335699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339752" y="39330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619672" y="10527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483768" y="16398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275856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995936" y="17008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860032" y="11967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652120" y="17728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8100392" y="1772816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Nchop</a:t>
            </a:r>
            <a:endParaRPr kumimoji="1" lang="ja-JP" altLang="en-US" sz="1200" dirty="0"/>
          </a:p>
        </p:txBody>
      </p:sp>
      <p:sp>
        <p:nvSpPr>
          <p:cNvPr id="112" name="正方形/長方形 11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79512" y="-27384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のデータ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15" name="テキスト ボックス 114"/>
          <p:cNvSpPr txBox="1"/>
          <p:nvPr/>
        </p:nvSpPr>
        <p:spPr>
          <a:xfrm>
            <a:off x="0" y="692696"/>
            <a:ext cx="3651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撮像で</a:t>
            </a:r>
            <a:r>
              <a:rPr kumimoji="1"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観測を行った場合を想定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891460" y="2204864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Nchop</a:t>
            </a:r>
            <a:r>
              <a:rPr lang="ja-JP" altLang="en-US" sz="1600" dirty="0"/>
              <a:t>回</a:t>
            </a:r>
            <a:r>
              <a:rPr lang="ja-JP" altLang="en-US" sz="1600" dirty="0" smtClean="0"/>
              <a:t>の</a:t>
            </a:r>
            <a:r>
              <a:rPr lang="en-US" altLang="ja-JP" sz="1600" dirty="0" smtClean="0"/>
              <a:t>beam</a:t>
            </a:r>
            <a:r>
              <a:rPr lang="ja-JP" altLang="en-US" sz="1600" dirty="0" smtClean="0"/>
              <a:t>切替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106" grpId="0" animBg="1"/>
      <p:bldP spid="107" grpId="0" animBg="1"/>
      <p:bldP spid="117" grpId="0" animBg="1"/>
      <p:bldP spid="118" grpId="0" animBg="1"/>
      <p:bldP spid="124" grpId="0" animBg="1"/>
      <p:bldP spid="125" grpId="0" animBg="1"/>
      <p:bldP spid="79" grpId="0"/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611560" y="1052736"/>
            <a:ext cx="784887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70"/>
          <p:cNvGrpSpPr>
            <a:grpSpLocks/>
          </p:cNvGrpSpPr>
          <p:nvPr/>
        </p:nvGrpSpPr>
        <p:grpSpPr bwMode="auto">
          <a:xfrm>
            <a:off x="395536" y="1124744"/>
            <a:ext cx="2016224" cy="3134375"/>
            <a:chOff x="4181473" y="-785842"/>
            <a:chExt cx="4319617" cy="6715172"/>
          </a:xfrm>
        </p:grpSpPr>
        <p:sp>
          <p:nvSpPr>
            <p:cNvPr id="21" name="正方形/長方形 20"/>
            <p:cNvSpPr/>
            <p:nvPr/>
          </p:nvSpPr>
          <p:spPr>
            <a:xfrm>
              <a:off x="5378456" y="3786190"/>
              <a:ext cx="1928825" cy="214314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" name="円弧 21"/>
            <p:cNvSpPr>
              <a:spLocks noChangeAspect="1"/>
            </p:cNvSpPr>
            <p:nvPr/>
          </p:nvSpPr>
          <p:spPr>
            <a:xfrm>
              <a:off x="4181473" y="-785842"/>
              <a:ext cx="4319617" cy="4319618"/>
            </a:xfrm>
            <a:prstGeom prst="arc">
              <a:avLst>
                <a:gd name="adj1" fmla="val 3382128"/>
                <a:gd name="adj2" fmla="val 7427330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>
              <a:off x="5800734" y="1122346"/>
              <a:ext cx="1081095" cy="1079508"/>
            </a:xfrm>
            <a:prstGeom prst="arc">
              <a:avLst>
                <a:gd name="adj1" fmla="val 3988423"/>
                <a:gd name="adj2" fmla="val 6748874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 rot="5400000">
              <a:off x="4505324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6377000" y="2417756"/>
              <a:ext cx="1800238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 flipH="1" flipV="1">
              <a:off x="5268918" y="2335205"/>
              <a:ext cx="1122370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16200000" flipV="1">
              <a:off x="6293657" y="2342349"/>
              <a:ext cx="1123958" cy="8461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6094423" y="3786190"/>
              <a:ext cx="500067" cy="71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>
              <a:off x="5891222" y="4108455"/>
              <a:ext cx="928695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5895985" y="5000637"/>
              <a:ext cx="928693" cy="1587"/>
            </a:xfrm>
            <a:prstGeom prst="straightConnector1">
              <a:avLst/>
            </a:prstGeom>
            <a:ln w="31750">
              <a:solidFill>
                <a:schemeClr val="tx2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6240474" y="5651516"/>
              <a:ext cx="214315" cy="714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2" name="円弧 31"/>
            <p:cNvSpPr/>
            <p:nvPr/>
          </p:nvSpPr>
          <p:spPr>
            <a:xfrm rot="2700000">
              <a:off x="6351601" y="1974839"/>
              <a:ext cx="360365" cy="360366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90906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" name="グループ化 72"/>
            <p:cNvGrpSpPr>
              <a:grpSpLocks/>
            </p:cNvGrpSpPr>
            <p:nvPr/>
          </p:nvGrpSpPr>
          <p:grpSpPr bwMode="auto">
            <a:xfrm>
              <a:off x="5476883" y="1516049"/>
              <a:ext cx="2173301" cy="4133880"/>
              <a:chOff x="5476883" y="1516049"/>
              <a:chExt cx="2173301" cy="4133880"/>
            </a:xfrm>
          </p:grpSpPr>
          <p:cxnSp>
            <p:nvCxnSpPr>
              <p:cNvPr id="34" name="直線コネクタ 33"/>
              <p:cNvCxnSpPr/>
              <p:nvPr/>
            </p:nvCxnSpPr>
            <p:spPr>
              <a:xfrm rot="5400000">
                <a:off x="5779303" y="4563276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rot="5400000">
                <a:off x="6033305" y="4564864"/>
                <a:ext cx="882656" cy="1587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16200000" flipH="1">
                <a:off x="5961072" y="5267338"/>
                <a:ext cx="642942" cy="122239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6089661" y="5267338"/>
                <a:ext cx="642942" cy="122238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6200000" flipH="1">
                <a:off x="6346044" y="2283611"/>
                <a:ext cx="1087445" cy="914406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5400000" flipH="1" flipV="1">
                <a:off x="6615127" y="2262179"/>
                <a:ext cx="1768487" cy="301627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rot="5400000" flipH="1" flipV="1">
                <a:off x="4717258" y="2277260"/>
                <a:ext cx="1831988" cy="309565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rot="5400000" flipH="1" flipV="1">
                <a:off x="5284794" y="2387592"/>
                <a:ext cx="1162058" cy="777880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16200000" flipH="1">
                <a:off x="5400681" y="3052760"/>
                <a:ext cx="1928826" cy="217490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rot="5400000">
                <a:off x="5361786" y="3055142"/>
                <a:ext cx="1928827" cy="215901"/>
              </a:xfrm>
              <a:prstGeom prst="line">
                <a:avLst/>
              </a:prstGeom>
              <a:ln w="12700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線コネクタ 48"/>
          <p:cNvCxnSpPr/>
          <p:nvPr/>
        </p:nvCxnSpPr>
        <p:spPr>
          <a:xfrm>
            <a:off x="1259632" y="1340768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051720" y="1916832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907704" y="1340768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699792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843808" y="1412776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635896" y="1988840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91880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283968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42798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22007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07605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5868144" y="1556792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4826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74035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59633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228184" y="1628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3311800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3563920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3815888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067944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751992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5004048" y="3429000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497669" y="836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51520" y="1196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520" y="177281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334054" y="3356992"/>
            <a:ext cx="45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・・・</a:t>
            </a:r>
            <a:endParaRPr kumimoji="1" lang="ja-JP" altLang="en-US" sz="14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92168" y="3933056"/>
            <a:ext cx="252000" cy="180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544136" y="3933056"/>
            <a:ext cx="252000" cy="180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5904056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6156176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408144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6660200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正方形/長方形 95"/>
          <p:cNvSpPr/>
          <p:nvPr/>
        </p:nvSpPr>
        <p:spPr>
          <a:xfrm>
            <a:off x="7344248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7596304" y="4293096"/>
            <a:ext cx="25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926310" y="4221088"/>
            <a:ext cx="45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・・・</a:t>
            </a:r>
            <a:endParaRPr kumimoji="1" lang="ja-JP" altLang="en-US" sz="1400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3275856" y="3645024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5868144" y="4509120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5292080" y="3645024"/>
            <a:ext cx="576064" cy="86409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角丸四角形 105"/>
          <p:cNvSpPr/>
          <p:nvPr/>
        </p:nvSpPr>
        <p:spPr>
          <a:xfrm>
            <a:off x="2771800" y="1196752"/>
            <a:ext cx="1512168" cy="108012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角丸四角形 106"/>
          <p:cNvSpPr/>
          <p:nvPr/>
        </p:nvSpPr>
        <p:spPr>
          <a:xfrm>
            <a:off x="3275856" y="2780928"/>
            <a:ext cx="4608512" cy="20162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5580112" y="5301208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117" name="左大かっこ 116"/>
          <p:cNvSpPr/>
          <p:nvPr/>
        </p:nvSpPr>
        <p:spPr>
          <a:xfrm rot="16200000">
            <a:off x="4211960" y="2924944"/>
            <a:ext cx="144016" cy="187220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339752" y="335699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339752" y="39330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cxnSp>
        <p:nvCxnSpPr>
          <p:cNvPr id="110" name="直線矢印コネクタ 109"/>
          <p:cNvCxnSpPr/>
          <p:nvPr/>
        </p:nvCxnSpPr>
        <p:spPr>
          <a:xfrm flipH="1">
            <a:off x="3275856" y="3933056"/>
            <a:ext cx="810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2483768" y="4797152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119" name="角丸四角形 118"/>
          <p:cNvSpPr/>
          <p:nvPr/>
        </p:nvSpPr>
        <p:spPr>
          <a:xfrm>
            <a:off x="2987824" y="5445224"/>
            <a:ext cx="2520280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Nexp</a:t>
            </a:r>
            <a:r>
              <a:rPr lang="ja-JP" altLang="en-US" dirty="0" smtClean="0"/>
              <a:t>枚の</a:t>
            </a:r>
            <a:r>
              <a:rPr lang="en-US" altLang="ja-JP" dirty="0" smtClean="0"/>
              <a:t>exposure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加算する</a:t>
            </a:r>
            <a:endParaRPr lang="en-US" altLang="ja-JP" dirty="0" smtClean="0"/>
          </a:p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１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frame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3" name="左大かっこ 122"/>
          <p:cNvSpPr/>
          <p:nvPr/>
        </p:nvSpPr>
        <p:spPr>
          <a:xfrm rot="16200000">
            <a:off x="6804248" y="3717032"/>
            <a:ext cx="144016" cy="187220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7" name="直線矢印コネクタ 126"/>
          <p:cNvCxnSpPr/>
          <p:nvPr/>
        </p:nvCxnSpPr>
        <p:spPr>
          <a:xfrm flipH="1">
            <a:off x="6300192" y="4725144"/>
            <a:ext cx="3779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3203848" y="2852936"/>
            <a:ext cx="528716" cy="4956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31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3467220" y="2852936"/>
            <a:ext cx="528716" cy="4956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3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3755252" y="2852936"/>
            <a:ext cx="528716" cy="4956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33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4043284" y="2852936"/>
            <a:ext cx="528716" cy="49567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134" name="正方形/長方形 133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79512" y="-27384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のデータ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6" name="Picture 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37" name="テキスト ボックス 136"/>
          <p:cNvSpPr txBox="1"/>
          <p:nvPr/>
        </p:nvSpPr>
        <p:spPr>
          <a:xfrm>
            <a:off x="1619672" y="10527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483768" y="16398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275856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3995936" y="17008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4860032" y="11967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5652120" y="17728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8100392" y="1772816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Nchop</a:t>
            </a:r>
            <a:endParaRPr kumimoji="1" lang="ja-JP" altLang="en-US" sz="12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0" y="692696"/>
            <a:ext cx="3651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撮像で</a:t>
            </a:r>
            <a:r>
              <a:rPr kumimoji="1"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観測を行った場合を想定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3563888" y="429309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1"/>
                </a:solidFill>
              </a:rPr>
              <a:t>加算処理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516216" y="49411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accent1"/>
                </a:solidFill>
              </a:rPr>
              <a:t>加算処理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7452320" y="6309320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※add mode</a:t>
            </a:r>
            <a:r>
              <a:rPr kumimoji="1" lang="ja-JP" altLang="en-US" sz="1200" dirty="0" smtClean="0"/>
              <a:t>の場合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45" grpId="0"/>
      <p:bldP spid="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79512" y="-2738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はじめに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836712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地上中間赤外線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の観測・解析って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...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1547664" y="1484784"/>
            <a:ext cx="2520280" cy="1296144"/>
          </a:xfrm>
          <a:prstGeom prst="wedgeEllipseCallout">
            <a:avLst>
              <a:gd name="adj1" fmla="val -57114"/>
              <a:gd name="adj2" fmla="val -2458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めんどうそう</a:t>
            </a:r>
            <a:endParaRPr kumimoji="1" lang="ja-JP" altLang="en-US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4211960" y="1628800"/>
            <a:ext cx="2520280" cy="1296144"/>
          </a:xfrm>
          <a:prstGeom prst="wedgeEllipseCallout">
            <a:avLst>
              <a:gd name="adj1" fmla="val 40959"/>
              <a:gd name="adj2" fmla="val -4662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何やってるか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わからん</a:t>
            </a:r>
            <a:endParaRPr kumimoji="1" lang="ja-JP" altLang="en-US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1691680" y="2852936"/>
            <a:ext cx="2520280" cy="1296144"/>
          </a:xfrm>
          <a:prstGeom prst="wedgeEllipseCallout">
            <a:avLst>
              <a:gd name="adj1" fmla="val -57115"/>
              <a:gd name="adj2" fmla="val 3163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データを見ても</a:t>
            </a:r>
            <a:endParaRPr kumimoji="1" lang="en-US" altLang="ja-JP" sz="16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何</a:t>
            </a:r>
            <a:r>
              <a:rPr lang="ja-JP" altLang="en-US" sz="16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も映ってない</a:t>
            </a:r>
            <a:endParaRPr kumimoji="1" lang="ja-JP" altLang="en-US" sz="16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4283968" y="2996952"/>
            <a:ext cx="2520280" cy="1296144"/>
          </a:xfrm>
          <a:prstGeom prst="wedgeEllipseCallout">
            <a:avLst>
              <a:gd name="adj1" fmla="val 48896"/>
              <a:gd name="adj2" fmla="val 371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特殊な人の</a:t>
            </a:r>
            <a:endParaRPr kumimoji="1" lang="en-US" altLang="ja-JP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職人芸？</a:t>
            </a:r>
            <a:endParaRPr kumimoji="1" lang="ja-JP" altLang="en-US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4581128"/>
            <a:ext cx="4031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この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講演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では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（地上）中間赤外線観測の環境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用いられる観測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技術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データの構造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についてお話しします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7664" y="6309320"/>
            <a:ext cx="57246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中間赤外線に興味がない人こそ、ぜひ聞いてください</a:t>
            </a:r>
            <a:endParaRPr kumimoji="1" lang="ja-JP" altLang="en-US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611560" y="1052736"/>
            <a:ext cx="784887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259632" y="1340768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051720" y="1916832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907704" y="1340768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699792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843808" y="1412776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635896" y="1988840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91880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283968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42798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22007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07605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5868144" y="1556792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4826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74035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59633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228184" y="1628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497669" y="836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51520" y="1196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520" y="177281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sp>
        <p:nvSpPr>
          <p:cNvPr id="106" name="角丸四角形 105"/>
          <p:cNvSpPr/>
          <p:nvPr/>
        </p:nvSpPr>
        <p:spPr>
          <a:xfrm>
            <a:off x="1259632" y="1196752"/>
            <a:ext cx="7128792" cy="266429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角丸四角形 117"/>
          <p:cNvSpPr/>
          <p:nvPr/>
        </p:nvSpPr>
        <p:spPr>
          <a:xfrm>
            <a:off x="3041647" y="4221088"/>
            <a:ext cx="316835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Chopping</a:t>
            </a:r>
            <a:r>
              <a:rPr lang="ja-JP" altLang="en-US" dirty="0" smtClean="0"/>
              <a:t>の繰り返しで</a:t>
            </a:r>
            <a:endParaRPr lang="en-US" altLang="ja-JP" dirty="0" smtClean="0"/>
          </a:p>
          <a:p>
            <a:pPr algn="ctr"/>
            <a:r>
              <a:rPr lang="ja-JP" altLang="en-US" dirty="0"/>
              <a:t>ファイル</a:t>
            </a:r>
            <a:r>
              <a:rPr lang="ja-JP" altLang="en-US" dirty="0" smtClean="0"/>
              <a:t>を作成</a:t>
            </a:r>
            <a:endParaRPr lang="en-US" altLang="ja-JP" dirty="0" smtClean="0"/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1File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20" name="直線矢印コネクタ 119"/>
          <p:cNvCxnSpPr/>
          <p:nvPr/>
        </p:nvCxnSpPr>
        <p:spPr>
          <a:xfrm flipH="1">
            <a:off x="4644008" y="3861048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1926907" y="2420888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1259632" y="2348880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5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3367067" y="2492896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0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2699792" y="2420888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1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4951243" y="2564904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4283968" y="2492896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3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7615539" y="2636912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6948264" y="2564904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115" name="テキスト ボックス 114"/>
          <p:cNvSpPr txBox="1"/>
          <p:nvPr/>
        </p:nvSpPr>
        <p:spPr>
          <a:xfrm>
            <a:off x="6084168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282007" y="4509120"/>
            <a:ext cx="167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COMA ........</a:t>
            </a:r>
            <a:endParaRPr kumimoji="1" lang="ja-JP" altLang="en-US" sz="2400" dirty="0"/>
          </a:p>
        </p:txBody>
      </p:sp>
      <p:cxnSp>
        <p:nvCxnSpPr>
          <p:cNvPr id="129" name="直線矢印コネクタ 128"/>
          <p:cNvCxnSpPr/>
          <p:nvPr/>
        </p:nvCxnSpPr>
        <p:spPr>
          <a:xfrm>
            <a:off x="2195736" y="3356992"/>
            <a:ext cx="5616624" cy="165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6012160" y="3501008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NAXIS3 (Z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軸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2699792" y="5445224"/>
            <a:ext cx="4438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 File = </a:t>
            </a:r>
            <a:r>
              <a:rPr kumimoji="1" lang="en-US" altLang="ja-JP" sz="2400" dirty="0" err="1" smtClean="0"/>
              <a:t>Nchop</a:t>
            </a:r>
            <a:r>
              <a:rPr kumimoji="1" lang="en-US" altLang="ja-JP" sz="2400" dirty="0" smtClean="0"/>
              <a:t> [frames]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=  </a:t>
            </a:r>
            <a:r>
              <a:rPr lang="en-US" altLang="ja-JP" sz="2400" dirty="0" err="1" smtClean="0"/>
              <a:t>Nchop</a:t>
            </a:r>
            <a:r>
              <a:rPr lang="en-US" altLang="ja-JP" sz="2400" dirty="0" smtClean="0"/>
              <a:t> * </a:t>
            </a:r>
            <a:r>
              <a:rPr lang="en-US" altLang="ja-JP" sz="2400" dirty="0" err="1" smtClean="0"/>
              <a:t>Nexp</a:t>
            </a:r>
            <a:r>
              <a:rPr lang="en-US" altLang="ja-JP" sz="2400" dirty="0" smtClean="0"/>
              <a:t> [exposures]</a:t>
            </a:r>
            <a:endParaRPr kumimoji="1" lang="ja-JP" altLang="en-US" sz="2400" dirty="0"/>
          </a:p>
        </p:txBody>
      </p:sp>
      <p:sp>
        <p:nvSpPr>
          <p:cNvPr id="137" name="正方形/長方形 136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79512" y="-27384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のデータ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9" name="Picture 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40" name="テキスト ボックス 139"/>
          <p:cNvSpPr txBox="1"/>
          <p:nvPr/>
        </p:nvSpPr>
        <p:spPr>
          <a:xfrm>
            <a:off x="1619672" y="10527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483768" y="16398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275856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3995936" y="17008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860032" y="11967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652120" y="17728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8100392" y="1772816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Nchop</a:t>
            </a:r>
            <a:endParaRPr kumimoji="1" lang="ja-JP" altLang="en-US" sz="12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0" y="692696"/>
            <a:ext cx="3651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撮像で</a:t>
            </a:r>
            <a:r>
              <a:rPr kumimoji="1"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観測を行った場合を想定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8" grpId="0" animBg="1"/>
      <p:bldP spid="115" grpId="0"/>
      <p:bldP spid="127" grpId="0"/>
      <p:bldP spid="130" grpId="0"/>
      <p:bldP spid="1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611560" y="1052736"/>
            <a:ext cx="784887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259632" y="1340768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051720" y="1916832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907704" y="1340768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2699792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843808" y="1412776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3635896" y="1988840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3491880" y="1412776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4283968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442798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22007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07605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5868144" y="1556792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48264" y="1484784"/>
            <a:ext cx="648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7740352" y="2060848"/>
            <a:ext cx="64807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596336" y="1484784"/>
            <a:ext cx="144016" cy="504056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228184" y="1628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497669" y="836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51520" y="1196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Chop-α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520" y="177281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Chop-β</a:t>
            </a:r>
            <a:endParaRPr kumimoji="1" lang="ja-JP" altLang="en-US" dirty="0"/>
          </a:p>
        </p:txBody>
      </p:sp>
      <p:sp>
        <p:nvSpPr>
          <p:cNvPr id="106" name="角丸四角形 105"/>
          <p:cNvSpPr/>
          <p:nvPr/>
        </p:nvSpPr>
        <p:spPr>
          <a:xfrm>
            <a:off x="1259632" y="1196752"/>
            <a:ext cx="7128792" cy="266429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1926907" y="2420888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1259632" y="2348880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05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3367067" y="2492896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0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2699792" y="2420888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1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4951243" y="2564904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2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4283968" y="2492896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3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28479" t="7586" r="50809" b="67491"/>
          <a:stretch>
            <a:fillRect/>
          </a:stretch>
        </p:blipFill>
        <p:spPr bwMode="auto">
          <a:xfrm>
            <a:off x="7615539" y="2636912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11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5178" t="7586" r="74110" b="67491"/>
          <a:stretch>
            <a:fillRect/>
          </a:stretch>
        </p:blipFill>
        <p:spPr bwMode="auto">
          <a:xfrm>
            <a:off x="6948264" y="2564904"/>
            <a:ext cx="844893" cy="7920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115" name="テキスト ボックス 114"/>
          <p:cNvSpPr txBox="1"/>
          <p:nvPr/>
        </p:nvSpPr>
        <p:spPr>
          <a:xfrm>
            <a:off x="6084168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・・・・</a:t>
            </a:r>
            <a:endParaRPr kumimoji="1" lang="ja-JP" altLang="en-US" dirty="0"/>
          </a:p>
        </p:txBody>
      </p:sp>
      <p:cxnSp>
        <p:nvCxnSpPr>
          <p:cNvPr id="129" name="直線矢印コネクタ 128"/>
          <p:cNvCxnSpPr/>
          <p:nvPr/>
        </p:nvCxnSpPr>
        <p:spPr>
          <a:xfrm>
            <a:off x="2195736" y="3356992"/>
            <a:ext cx="5616624" cy="165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6012160" y="3501008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NAXIS3 (Z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軸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691680" y="4437112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(1+3+5+7+...+Nchop-1)  -  (2+4+6+8+.. +</a:t>
            </a:r>
            <a:r>
              <a:rPr lang="en-US" altLang="ja-JP" dirty="0" err="1" smtClean="0"/>
              <a:t>Nchop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24128" y="4725144"/>
            <a:ext cx="1700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= COMQ file</a:t>
            </a:r>
            <a:endParaRPr kumimoji="1" lang="ja-JP" altLang="en-US" sz="2400" dirty="0"/>
          </a:p>
        </p:txBody>
      </p:sp>
      <p:pic>
        <p:nvPicPr>
          <p:cNvPr id="41" name="図 40" descr="chopping.gif"/>
          <p:cNvPicPr>
            <a:picLocks noChangeAspect="1"/>
          </p:cNvPicPr>
          <p:nvPr/>
        </p:nvPicPr>
        <p:blipFill>
          <a:blip r:embed="rId3" cstate="print"/>
          <a:srcRect l="17254" t="36675" r="63429" b="37453"/>
          <a:stretch>
            <a:fillRect/>
          </a:stretch>
        </p:blipFill>
        <p:spPr>
          <a:xfrm>
            <a:off x="7380312" y="4005064"/>
            <a:ext cx="1080120" cy="1127082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sp>
        <p:nvSpPr>
          <p:cNvPr id="42" name="テキスト ボックス 41"/>
          <p:cNvSpPr txBox="1"/>
          <p:nvPr/>
        </p:nvSpPr>
        <p:spPr>
          <a:xfrm>
            <a:off x="395536" y="4077072"/>
            <a:ext cx="735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✓ </a:t>
            </a:r>
            <a:r>
              <a:rPr lang="en-US" altLang="ja-JP" dirty="0" smtClean="0"/>
              <a:t>COMA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z</a:t>
            </a:r>
            <a:r>
              <a:rPr lang="ja-JP" altLang="en-US" dirty="0" smtClean="0"/>
              <a:t>軸方向に順番に足し引きをしていけば、</a:t>
            </a:r>
            <a:r>
              <a:rPr lang="en-US" altLang="ja-JP" dirty="0" smtClean="0"/>
              <a:t>chopping</a:t>
            </a:r>
            <a:r>
              <a:rPr lang="ja-JP" altLang="en-US" dirty="0" smtClean="0"/>
              <a:t>の解析になる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5536" y="5291916"/>
            <a:ext cx="548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✓ </a:t>
            </a:r>
            <a:r>
              <a:rPr kumimoji="1" lang="en-US" altLang="ja-JP" dirty="0" smtClean="0"/>
              <a:t>COMQ</a:t>
            </a:r>
            <a:r>
              <a:rPr kumimoji="1" lang="ja-JP" altLang="en-US" dirty="0" smtClean="0"/>
              <a:t>同士を差し引きすれば、</a:t>
            </a:r>
            <a:r>
              <a:rPr kumimoji="1" lang="en-US" altLang="ja-JP" dirty="0" smtClean="0"/>
              <a:t>Nodding</a:t>
            </a:r>
            <a:r>
              <a:rPr kumimoji="1" lang="ja-JP" altLang="en-US" dirty="0" smtClean="0"/>
              <a:t>の解析になる</a:t>
            </a:r>
            <a:endParaRPr kumimoji="1" lang="ja-JP" altLang="en-US" dirty="0"/>
          </a:p>
        </p:txBody>
      </p:sp>
      <p:pic>
        <p:nvPicPr>
          <p:cNvPr id="44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40130" t="67402" r="40452" b="7676"/>
          <a:stretch>
            <a:fillRect/>
          </a:stretch>
        </p:blipFill>
        <p:spPr bwMode="auto">
          <a:xfrm>
            <a:off x="5796136" y="5589240"/>
            <a:ext cx="1080120" cy="108012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45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16828" t="36466" r="63754" b="36951"/>
          <a:stretch>
            <a:fillRect/>
          </a:stretch>
        </p:blipFill>
        <p:spPr bwMode="auto">
          <a:xfrm>
            <a:off x="2771800" y="5661248"/>
            <a:ext cx="903270" cy="9634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pic>
        <p:nvPicPr>
          <p:cNvPr id="46" name="Picture 2" descr="http://www.iac.es/proyecto/CCam/Image76.gif"/>
          <p:cNvPicPr>
            <a:picLocks noChangeAspect="1" noChangeArrowheads="1"/>
          </p:cNvPicPr>
          <p:nvPr/>
        </p:nvPicPr>
        <p:blipFill>
          <a:blip r:embed="rId3" cstate="print"/>
          <a:srcRect l="63431" t="36466" r="17151" b="36951"/>
          <a:stretch>
            <a:fillRect/>
          </a:stretch>
        </p:blipFill>
        <p:spPr bwMode="auto">
          <a:xfrm>
            <a:off x="4067944" y="5661248"/>
            <a:ext cx="903270" cy="963488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sp>
        <p:nvSpPr>
          <p:cNvPr id="47" name="テキスト ボックス 46"/>
          <p:cNvSpPr txBox="1"/>
          <p:nvPr/>
        </p:nvSpPr>
        <p:spPr>
          <a:xfrm>
            <a:off x="3779912" y="594928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</a:t>
            </a:r>
            <a:endParaRPr kumimoji="1" lang="ja-JP" altLang="en-US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92080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=</a:t>
            </a:r>
            <a:endParaRPr kumimoji="1" lang="ja-JP" altLang="en-US" sz="2400" dirty="0"/>
          </a:p>
        </p:txBody>
      </p:sp>
      <p:sp>
        <p:nvSpPr>
          <p:cNvPr id="50" name="正方形/長方形 49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9512" y="-27384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のデータ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55" name="テキスト ボックス 54"/>
          <p:cNvSpPr txBox="1"/>
          <p:nvPr/>
        </p:nvSpPr>
        <p:spPr>
          <a:xfrm>
            <a:off x="1619672" y="10527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483768" y="163983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75856" y="1124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995936" y="170080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</a:t>
            </a:r>
            <a:endParaRPr kumimoji="1" lang="ja-JP" altLang="en-US" sz="12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860032" y="119675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652120" y="17728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6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100392" y="1772816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Nchop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0" y="692696"/>
            <a:ext cx="3651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撮像で</a:t>
            </a:r>
            <a:r>
              <a:rPr kumimoji="1"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観測を行った場合を想定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98072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他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は通常の解析と同様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1556792"/>
            <a:ext cx="2032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✓ 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Flat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処理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✓ 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Bad pix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除去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✓ 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Photometry</a:t>
            </a: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....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-27384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のデータ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907704" y="5085184"/>
            <a:ext cx="4783682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地上中間赤外線のデータ処理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通常の解析に加えて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Chopping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の差し引き演算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Nodding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の差し引き演算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を加えればよいだけ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27198" t="20739" r="28074" b="18676"/>
          <a:stretch>
            <a:fillRect/>
          </a:stretch>
        </p:blipFill>
        <p:spPr bwMode="auto">
          <a:xfrm>
            <a:off x="5724127" y="836712"/>
            <a:ext cx="2980505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2926910" y="3861048"/>
            <a:ext cx="27847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詳しい手続きに関しては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Reduction Manual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参照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r"/>
            <a:r>
              <a:rPr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☞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87624" y="6309320"/>
            <a:ext cx="641714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ではなぜ地上で中間赤外線を観測しなければならないのか？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12273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地上中間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赤外線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✓　強い背景放射  　　　　 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 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大きな</a:t>
            </a:r>
            <a:r>
              <a:rPr kumimoji="1" lang="en-US" altLang="ja-JP" dirty="0" err="1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Possion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 Noise</a:t>
            </a: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✓　時間・空間的なゆらぎ　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 </a:t>
            </a:r>
            <a:r>
              <a:rPr kumimoji="1" lang="en-US" altLang="ja-JP" dirty="0" err="1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Chop&amp;Nod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でも差引けない残存エラー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  <a:sym typeface="Wingdings" pitchFamily="2" charset="2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　　　　　　　　　　　　　　　　　　　　　　　　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（</a:t>
            </a:r>
            <a:r>
              <a:rPr lang="en-US" altLang="ja-JP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S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ky Noise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）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227687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感度はあまりよろしくない</a:t>
            </a:r>
            <a:endParaRPr kumimoji="1" lang="ja-JP" altLang="en-US" sz="2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91680" y="2924944"/>
            <a:ext cx="4536460" cy="3338950"/>
            <a:chOff x="1357290" y="3000372"/>
            <a:chExt cx="4536460" cy="333895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643174" y="60007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071934" y="60007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2</a:t>
              </a:r>
              <a:r>
                <a:rPr kumimoji="1" lang="en-US" altLang="ja-JP" sz="1600" dirty="0" smtClean="0"/>
                <a:t>0</a:t>
              </a:r>
              <a:endParaRPr kumimoji="1" lang="ja-JP" altLang="en-US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500694" y="60007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3</a:t>
              </a:r>
              <a:r>
                <a:rPr kumimoji="1" lang="en-US" altLang="ja-JP" sz="1600" dirty="0" smtClean="0"/>
                <a:t>0</a:t>
              </a:r>
              <a:endParaRPr kumimoji="1" lang="ja-JP" altLang="en-US" sz="160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143108" y="3143249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857488" y="3143249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571868" y="3143249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286248" y="3143249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000628" y="3143249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143108" y="361886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857488" y="361886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571868" y="361886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286248" y="361886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000628" y="361886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143108" y="409447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857488" y="409447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571868" y="409447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286248" y="409447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000628" y="409447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143108" y="4570092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857488" y="4570092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571868" y="4570092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286248" y="4570092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000628" y="4570092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137488" y="504579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851868" y="504579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566248" y="504579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280628" y="504579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995008" y="5045798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137488" y="552141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851868" y="552141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566248" y="552141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280628" y="552141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995008" y="5521413"/>
              <a:ext cx="720000" cy="47935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451684" y="585789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0.01</a:t>
              </a:r>
              <a:endParaRPr kumimoji="1" lang="ja-JP" altLang="en-US" sz="16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555880" y="535782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0.1</a:t>
              </a:r>
              <a:endParaRPr kumimoji="1" lang="ja-JP" altLang="en-US" sz="16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714480" y="485776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</a:t>
              </a:r>
              <a:endParaRPr kumimoji="1" lang="ja-JP" altLang="en-US" sz="16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607176" y="435769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</a:t>
              </a:r>
              <a:endParaRPr kumimoji="1" lang="ja-JP" altLang="en-US" sz="16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500166" y="392906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100</a:t>
              </a:r>
              <a:endParaRPr kumimoji="1" lang="ja-JP" altLang="en-US" sz="16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470223" y="342900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1000</a:t>
              </a:r>
              <a:endParaRPr kumimoji="1" lang="ja-JP" altLang="en-US" sz="16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357290" y="3000372"/>
              <a:ext cx="7056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10000</a:t>
              </a:r>
              <a:endParaRPr kumimoji="1" lang="ja-JP" altLang="en-US" sz="16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2357422" y="4286256"/>
              <a:ext cx="928694" cy="71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500430" y="3929066"/>
              <a:ext cx="1643074" cy="71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571736" y="3214686"/>
              <a:ext cx="1428760" cy="714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286248" y="3286124"/>
              <a:ext cx="1428760" cy="714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2357422" y="5572140"/>
              <a:ext cx="928694" cy="714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500430" y="5214950"/>
              <a:ext cx="1643074" cy="714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000364" y="4714884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143240" y="4643446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820364" y="4572008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606050" y="4714884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857620" y="4357694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4214810" y="4143380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892066" y="3857628"/>
              <a:ext cx="180000" cy="714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5477894" y="5068084"/>
            <a:ext cx="190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err="1" smtClean="0"/>
              <a:t>Akari</a:t>
            </a:r>
            <a:r>
              <a:rPr kumimoji="1" lang="en-US" altLang="ja-JP" sz="1200" b="1" dirty="0" smtClean="0"/>
              <a:t> Pointing Observation</a:t>
            </a:r>
          </a:p>
          <a:p>
            <a:r>
              <a:rPr lang="en-US" altLang="ja-JP" sz="1200" b="1" dirty="0" smtClean="0"/>
              <a:t>           5sigma500sec</a:t>
            </a:r>
            <a:endParaRPr kumimoji="1" lang="ja-JP" altLang="en-US" sz="1200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477894" y="3567886"/>
            <a:ext cx="2063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SUBARU/COMICS  5sig500sec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549332" y="3782200"/>
            <a:ext cx="98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err="1" smtClean="0"/>
              <a:t>Akari</a:t>
            </a:r>
            <a:r>
              <a:rPr kumimoji="1" lang="en-US" altLang="ja-JP" sz="1200" b="1" dirty="0" smtClean="0"/>
              <a:t> Survey</a:t>
            </a:r>
            <a:endParaRPr kumimoji="1" lang="ja-JP" altLang="en-US" sz="1200" b="1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120836" y="3139258"/>
            <a:ext cx="93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IRAS survey</a:t>
            </a:r>
            <a:endParaRPr kumimoji="1" lang="ja-JP" altLang="en-US" sz="12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191614" y="421082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mJy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084168" y="5877272"/>
            <a:ext cx="20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Wavelength micron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79512" y="-2738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地上中間赤外線観測の利点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7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68" name="下矢印 67"/>
          <p:cNvSpPr/>
          <p:nvPr/>
        </p:nvSpPr>
        <p:spPr>
          <a:xfrm>
            <a:off x="3851920" y="2060848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836712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（利点その１）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空間解像度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340768"/>
            <a:ext cx="776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&gt;10μm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では空間解像度は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シーイングでは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なく望遠鏡の回折限界で決まる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916832"/>
            <a:ext cx="8002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高い空間解像度を達成するには大口径の望遠鏡が必要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1719" t="14648" r="40234" b="45068"/>
          <a:stretch>
            <a:fillRect/>
          </a:stretch>
        </p:blipFill>
        <p:spPr bwMode="auto">
          <a:xfrm>
            <a:off x="1691680" y="2924944"/>
            <a:ext cx="4429156" cy="34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6049398" y="5139522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シーイング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0.6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”@V-band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49398" y="3139258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B050"/>
                </a:solidFill>
              </a:rPr>
              <a:t>8.2m</a:t>
            </a:r>
            <a:r>
              <a:rPr kumimoji="1" lang="ja-JP" altLang="en-US" sz="1400" b="1" dirty="0" smtClean="0">
                <a:solidFill>
                  <a:srgbClr val="00B050"/>
                </a:solidFill>
              </a:rPr>
              <a:t>望遠鏡の回折限界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623731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波長</a:t>
            </a:r>
            <a:r>
              <a:rPr lang="en-US" altLang="ja-JP" sz="1400" dirty="0" smtClean="0"/>
              <a:t>[um]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278092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/>
              <a:t>星像サイズ</a:t>
            </a:r>
            <a:endParaRPr lang="en-US" altLang="ja-JP" sz="1400" dirty="0" smtClean="0"/>
          </a:p>
          <a:p>
            <a:pPr algn="ctr"/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arcsec</a:t>
            </a:r>
            <a:r>
              <a:rPr kumimoji="1"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1957388" y="3145631"/>
            <a:ext cx="4102893" cy="2997994"/>
          </a:xfrm>
          <a:custGeom>
            <a:avLst/>
            <a:gdLst>
              <a:gd name="connsiteX0" fmla="*/ 0 w 4102893"/>
              <a:gd name="connsiteY0" fmla="*/ 2997994 h 2997994"/>
              <a:gd name="connsiteX1" fmla="*/ 971550 w 4102893"/>
              <a:gd name="connsiteY1" fmla="*/ 2926557 h 2997994"/>
              <a:gd name="connsiteX2" fmla="*/ 2128837 w 4102893"/>
              <a:gd name="connsiteY2" fmla="*/ 2712244 h 2997994"/>
              <a:gd name="connsiteX3" fmla="*/ 2771775 w 4102893"/>
              <a:gd name="connsiteY3" fmla="*/ 2383632 h 2997994"/>
              <a:gd name="connsiteX4" fmla="*/ 3357562 w 4102893"/>
              <a:gd name="connsiteY4" fmla="*/ 1754982 h 2997994"/>
              <a:gd name="connsiteX5" fmla="*/ 3871912 w 4102893"/>
              <a:gd name="connsiteY5" fmla="*/ 783432 h 2997994"/>
              <a:gd name="connsiteX6" fmla="*/ 4071937 w 4102893"/>
              <a:gd name="connsiteY6" fmla="*/ 111919 h 2997994"/>
              <a:gd name="connsiteX7" fmla="*/ 4057650 w 4102893"/>
              <a:gd name="connsiteY7" fmla="*/ 111919 h 299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2893" h="2997994">
                <a:moveTo>
                  <a:pt x="0" y="2997994"/>
                </a:moveTo>
                <a:cubicBezTo>
                  <a:pt x="308372" y="2986088"/>
                  <a:pt x="616744" y="2974182"/>
                  <a:pt x="971550" y="2926557"/>
                </a:cubicBezTo>
                <a:cubicBezTo>
                  <a:pt x="1326356" y="2878932"/>
                  <a:pt x="1828800" y="2802731"/>
                  <a:pt x="2128837" y="2712244"/>
                </a:cubicBezTo>
                <a:cubicBezTo>
                  <a:pt x="2428874" y="2621757"/>
                  <a:pt x="2566988" y="2543176"/>
                  <a:pt x="2771775" y="2383632"/>
                </a:cubicBezTo>
                <a:cubicBezTo>
                  <a:pt x="2976562" y="2224088"/>
                  <a:pt x="3174206" y="2021682"/>
                  <a:pt x="3357562" y="1754982"/>
                </a:cubicBezTo>
                <a:cubicBezTo>
                  <a:pt x="3540918" y="1488282"/>
                  <a:pt x="3752850" y="1057276"/>
                  <a:pt x="3871912" y="783432"/>
                </a:cubicBezTo>
                <a:cubicBezTo>
                  <a:pt x="3990975" y="509588"/>
                  <a:pt x="4040981" y="223838"/>
                  <a:pt x="4071937" y="111919"/>
                </a:cubicBezTo>
                <a:cubicBezTo>
                  <a:pt x="4102893" y="0"/>
                  <a:pt x="4062412" y="114300"/>
                  <a:pt x="4057650" y="11191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5816" y="6237312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6237312"/>
            <a:ext cx="4443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-2738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地上中間赤外線観測の利点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7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1340768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　衛星寿命は短いため、継続的なモニタ観測などには地上望遠鏡が必要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　突発天体などへの対応も地上の利点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4653136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　衛星の開発には時間がかかる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✓　新技術導入にはリスクが大きい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5445224"/>
            <a:ext cx="439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地上観測装置による実証が不可欠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3012" name="Picture 4" descr="http://canadia.ir.isas.ac.jp/deepimpact/reduc/img/GIF/c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952328" cy="2952329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79512" y="836712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（利点その２）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モニタリング・突発天体対応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4005064"/>
            <a:ext cx="487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（利点その３）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新技術のテストベンチ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-2738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地上中間赤外線観測の利点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971600" y="1124744"/>
            <a:ext cx="6984776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3608" y="1988840"/>
            <a:ext cx="3797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✓　地上中間赤外線観測の利点</a:t>
            </a: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①　高解像度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②　モニタリング能力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solidFill>
                  <a:schemeClr val="bg1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③　新技術導入</a:t>
            </a:r>
            <a:endParaRPr kumimoji="1" lang="ja-JP" altLang="en-US" sz="2000" dirty="0">
              <a:solidFill>
                <a:schemeClr val="bg1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0655" y="3687415"/>
            <a:ext cx="738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SUBARU/COMICS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を用いた観測提案をぜひどう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ぞ</a:t>
            </a:r>
            <a:endParaRPr kumimoji="1"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4437112"/>
            <a:ext cx="679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不明な点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はどしどし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Support Scientist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にご相談ください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9698" name="Picture 2" descr="http://www.naoj.org/Topics/2005/01/26/fujiyoshi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84168" y="5143500"/>
            <a:ext cx="2381250" cy="171450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 rot="1463439">
            <a:off x="5850517" y="468433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☞</a:t>
            </a:r>
            <a:endParaRPr kumimoji="1" lang="ja-JP" altLang="en-US" sz="7200" dirty="0"/>
          </a:p>
        </p:txBody>
      </p:sp>
      <p:sp>
        <p:nvSpPr>
          <p:cNvPr id="8" name="下矢印 7"/>
          <p:cNvSpPr/>
          <p:nvPr/>
        </p:nvSpPr>
        <p:spPr>
          <a:xfrm>
            <a:off x="4139952" y="3284984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-27384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地上中間赤外線観測まとめ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2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971600" y="1196752"/>
            <a:ext cx="6764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✓　地上中間赤外線観測・解析</a:t>
            </a:r>
            <a:endParaRPr kumimoji="1" lang="en-US" altLang="ja-JP" sz="20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en-US" altLang="ja-JP" sz="2000" dirty="0" err="1" smtClean="0">
                <a:latin typeface="HG丸ｺﾞｼｯｸM-PRO" pitchFamily="50" charset="-128"/>
                <a:ea typeface="HG丸ｺﾞｼｯｸM-PRO" pitchFamily="50" charset="-128"/>
              </a:rPr>
              <a:t>Chop&amp;Nod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という手法・解析を理解すればＯＫ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1600" y="1484784"/>
            <a:ext cx="72507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波長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8-40um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の波長領域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これ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より短波長側を近赤外線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これより長波長側を遠赤外線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※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近年は</a:t>
            </a:r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2.5-8um</a:t>
            </a: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の波長も中間赤外線に含めることがある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158" y="92867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中間赤外線とは？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79512" y="-2738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中間赤外線とは？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764704"/>
            <a:ext cx="71913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中間赤外線の特徴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Char char="-"/>
            </a:pP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温度 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50-300K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の物体からの放射をトレース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星自身だけでなく、星周物質や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warm region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の観測に最適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Char char="-"/>
            </a:pP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多数のダストフィーチャが存在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ダストの性質、および存在環境の研究が可能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FontTx/>
              <a:buChar char="-"/>
            </a:pP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ダスト吸収の絶対量が少ない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深く埋もれた天体も観測できる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928662" y="4500570"/>
          <a:ext cx="3786214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14512"/>
                <a:gridCol w="2071702"/>
              </a:tblGrid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Dust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Peak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dirty="0" smtClean="0"/>
                        <a:t>Wavelength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Amorphous</a:t>
                      </a:r>
                      <a:r>
                        <a:rPr kumimoji="1" lang="en-US" altLang="ja-JP" sz="1200" baseline="0" dirty="0" smtClean="0"/>
                        <a:t> Silicate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9.8um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Alumina</a:t>
                      </a:r>
                      <a:r>
                        <a:rPr kumimoji="1" lang="en-US" altLang="ja-JP" sz="1200" baseline="0" dirty="0" smtClean="0"/>
                        <a:t> (Al2O3)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11um / 13.1um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Crystalline Silicate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11.2/19.2/23…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SiC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11.2um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PAH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3.3/6.2/7.7/8.6/11.3/12.7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MgS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30um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5357818" y="4500570"/>
          <a:ext cx="1571637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11684"/>
                <a:gridCol w="859953"/>
              </a:tblGrid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 smtClean="0"/>
                        <a:t>波長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err="1" smtClean="0"/>
                        <a:t>Aλ</a:t>
                      </a:r>
                      <a:r>
                        <a:rPr lang="en-US" altLang="ja-JP" sz="1200" dirty="0" smtClean="0"/>
                        <a:t>/Av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0.33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1.65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0.55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1.00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0.9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0.479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1.25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0.282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1.65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0.176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2.2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0.108</a:t>
                      </a:r>
                      <a:endParaRPr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000892" y="4500570"/>
          <a:ext cx="1571637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11684"/>
                <a:gridCol w="859953"/>
              </a:tblGrid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 smtClean="0"/>
                        <a:t>波長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err="1" smtClean="0"/>
                        <a:t>Aλ</a:t>
                      </a:r>
                      <a:r>
                        <a:rPr lang="en-US" altLang="ja-JP" sz="1200" dirty="0" smtClean="0"/>
                        <a:t>/Av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3.4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0.051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5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0.027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7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0.020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12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0.028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20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0.021</a:t>
                      </a:r>
                      <a:endParaRPr lang="ja-JP" altLang="en-US" sz="1200" dirty="0"/>
                    </a:p>
                  </a:txBody>
                  <a:tcPr/>
                </a:tc>
              </a:tr>
              <a:tr h="15308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35</a:t>
                      </a:r>
                      <a:endParaRPr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0.0037</a:t>
                      </a:r>
                      <a:endParaRPr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071670" y="4214818"/>
            <a:ext cx="1448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Dust feature</a:t>
            </a:r>
            <a:r>
              <a:rPr kumimoji="1" lang="ja-JP" altLang="en-US" sz="1400" dirty="0" smtClean="0"/>
              <a:t>の例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5074" y="4214818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ダストによる吸収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-2738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</a:t>
            </a: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の特徴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" name="Picture 2" descr="http://www.wanpug.com/illust/illust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3568" y="908720"/>
            <a:ext cx="75713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地球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大気は一部波長で透明になっている（大気の窓）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波長を選べば、地上からも天体観測が可能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7" name="Picture 51" descr="C:\Documents and Settings\MIYATA　Takashi\デスクトップ\先端研究2009\自由様式\trans\trans_4200.wmf"/>
          <p:cNvPicPr>
            <a:picLocks noChangeAspect="1" noChangeArrowheads="1"/>
          </p:cNvPicPr>
          <p:nvPr/>
        </p:nvPicPr>
        <p:blipFill>
          <a:blip r:embed="rId2" cstate="print"/>
          <a:srcRect l="6647" r="3067" b="37936"/>
          <a:stretch>
            <a:fillRect/>
          </a:stretch>
        </p:blipFill>
        <p:spPr bwMode="auto">
          <a:xfrm>
            <a:off x="467544" y="3284984"/>
            <a:ext cx="8423984" cy="26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テキスト ボックス 37"/>
          <p:cNvSpPr txBox="1"/>
          <p:nvPr/>
        </p:nvSpPr>
        <p:spPr>
          <a:xfrm>
            <a:off x="323528" y="292494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大気透明度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83968" y="587727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波長</a:t>
            </a:r>
            <a:r>
              <a:rPr kumimoji="1" lang="en-US" altLang="ja-JP" sz="1400" dirty="0" smtClean="0"/>
              <a:t>[um]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75856" y="6165304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主な吸収源は水蒸気・二酸化炭素・オゾンなど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9512" y="-2738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中間赤外線の特徴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3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44" name="テキスト ボックス 43"/>
          <p:cNvSpPr txBox="1"/>
          <p:nvPr/>
        </p:nvSpPr>
        <p:spPr>
          <a:xfrm>
            <a:off x="1691680" y="486916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Ｊ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67744" y="486916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Ｈ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15816" y="48598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Ｋ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23928" y="486916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Ｌ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499992" y="486916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Ｍ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90996" y="479715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Ｎ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43124" y="4797152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Ｑ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15816" y="2132856"/>
            <a:ext cx="30219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N-band : 7.5-13.5um</a:t>
            </a:r>
          </a:p>
          <a:p>
            <a:r>
              <a:rPr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Q-band : 16-26um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88224" y="2924944"/>
            <a:ext cx="224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Mauna Kea</a:t>
            </a:r>
            <a:r>
              <a:rPr kumimoji="1" lang="ja-JP" altLang="en-US" sz="1400" dirty="0" err="1" smtClean="0"/>
              <a:t>での</a:t>
            </a:r>
            <a:r>
              <a:rPr kumimoji="1" lang="ja-JP" altLang="en-US" sz="1400" dirty="0" smtClean="0"/>
              <a:t>大気透過率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619672" y="2348880"/>
            <a:ext cx="5184576" cy="41764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19672" y="3212976"/>
            <a:ext cx="5184576" cy="33123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764704"/>
            <a:ext cx="7587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「温度 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50-300K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の物体からの放射を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トレース」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dirty="0" smtClean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</a:t>
            </a:r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  <a:sym typeface="Wingdings" pitchFamily="2" charset="2"/>
              </a:rPr>
              <a:t>　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常温のものは中間赤外線で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びかびか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光る！！！</a:t>
            </a:r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http://www.naoj.org/Introduction/img/telescope_foc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581128"/>
            <a:ext cx="1709395" cy="2276872"/>
          </a:xfrm>
          <a:prstGeom prst="rect">
            <a:avLst/>
          </a:prstGeom>
          <a:noFill/>
        </p:spPr>
      </p:pic>
      <p:cxnSp>
        <p:nvCxnSpPr>
          <p:cNvPr id="8" name="直線コネクタ 7"/>
          <p:cNvCxnSpPr/>
          <p:nvPr/>
        </p:nvCxnSpPr>
        <p:spPr>
          <a:xfrm flipV="1">
            <a:off x="2771800" y="2420888"/>
            <a:ext cx="1429571" cy="324036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3347864" y="2492896"/>
            <a:ext cx="1429571" cy="324036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Litebulb"/>
          <p:cNvSpPr>
            <a:spLocks noEditPoints="1" noChangeArrowheads="1"/>
          </p:cNvSpPr>
          <p:nvPr/>
        </p:nvSpPr>
        <p:spPr bwMode="auto">
          <a:xfrm>
            <a:off x="3131840" y="5805264"/>
            <a:ext cx="339392" cy="509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Litebulb"/>
          <p:cNvSpPr>
            <a:spLocks noEditPoints="1" noChangeArrowheads="1"/>
          </p:cNvSpPr>
          <p:nvPr/>
        </p:nvSpPr>
        <p:spPr bwMode="auto">
          <a:xfrm>
            <a:off x="3059832" y="5013176"/>
            <a:ext cx="339392" cy="509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tebulb"/>
          <p:cNvSpPr>
            <a:spLocks noEditPoints="1" noChangeArrowheads="1"/>
          </p:cNvSpPr>
          <p:nvPr/>
        </p:nvSpPr>
        <p:spPr bwMode="auto">
          <a:xfrm>
            <a:off x="3779912" y="3212976"/>
            <a:ext cx="339392" cy="509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星 5 13"/>
          <p:cNvSpPr/>
          <p:nvPr/>
        </p:nvSpPr>
        <p:spPr>
          <a:xfrm>
            <a:off x="4283968" y="2420888"/>
            <a:ext cx="288032" cy="288032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3707904" y="4005064"/>
            <a:ext cx="1512168" cy="432048"/>
          </a:xfrm>
          <a:prstGeom prst="cloudCallout">
            <a:avLst>
              <a:gd name="adj1" fmla="val -3318"/>
              <a:gd name="adj2" fmla="val 2667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Litebulb"/>
          <p:cNvSpPr>
            <a:spLocks noEditPoints="1" noChangeArrowheads="1"/>
          </p:cNvSpPr>
          <p:nvPr/>
        </p:nvSpPr>
        <p:spPr bwMode="auto">
          <a:xfrm>
            <a:off x="3779912" y="4005064"/>
            <a:ext cx="339392" cy="509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-2738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中間赤外線の特徴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9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ac.es/proyecto/CCam/Trans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95028"/>
            <a:ext cx="6848475" cy="468630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39552" y="908720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望遠鏡・大気からの放射は「背景放射」として観測される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2280" y="2674104"/>
            <a:ext cx="1842940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-2</a:t>
            </a:r>
            <a:r>
              <a:rPr lang="ja-JP" altLang="en-US" sz="2400" b="1" dirty="0"/>
              <a:t> </a:t>
            </a:r>
            <a:r>
              <a:rPr lang="en-US" altLang="ja-JP" sz="2000" dirty="0" err="1" smtClean="0"/>
              <a:t>mag</a:t>
            </a:r>
            <a:r>
              <a:rPr kumimoji="1" lang="en-US" altLang="ja-JP" sz="2000" dirty="0" smtClean="0"/>
              <a:t>/arcsec2</a:t>
            </a:r>
          </a:p>
          <a:p>
            <a:r>
              <a:rPr kumimoji="1" lang="ja-JP" altLang="en-US" dirty="0" smtClean="0"/>
              <a:t>           に相当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8264" y="3567236"/>
            <a:ext cx="2004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c.f.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</a:t>
            </a:r>
            <a:r>
              <a:rPr kumimoji="1" lang="en-US" altLang="ja-JP" sz="1600" dirty="0" smtClean="0"/>
              <a:t>K-band   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en-US" altLang="ja-JP" sz="1600" dirty="0" smtClean="0"/>
              <a:t>13mag/arcsec2</a:t>
            </a:r>
          </a:p>
          <a:p>
            <a:r>
              <a:rPr kumimoji="1" lang="ja-JP" altLang="en-US" sz="1600" dirty="0" smtClean="0"/>
              <a:t>　　</a:t>
            </a:r>
            <a:r>
              <a:rPr kumimoji="1" lang="en-US" altLang="ja-JP" sz="1600" dirty="0" smtClean="0"/>
              <a:t>V-band  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</a:t>
            </a:r>
            <a:r>
              <a:rPr kumimoji="1" lang="en-US" altLang="ja-JP" sz="1600" dirty="0" smtClean="0"/>
              <a:t>21mag/arcsec2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-27384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中間赤外線の背景放射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cxnSp>
        <p:nvCxnSpPr>
          <p:cNvPr id="15" name="直線矢印コネクタ 14"/>
          <p:cNvCxnSpPr>
            <a:stCxn id="9" idx="1"/>
          </p:cNvCxnSpPr>
          <p:nvPr/>
        </p:nvCxnSpPr>
        <p:spPr>
          <a:xfrm flipH="1" flipV="1">
            <a:off x="4932040" y="2991172"/>
            <a:ext cx="2160240" cy="5226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1124744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入って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くる光子の数が莫大なので、検出器は素早く読みださねばならない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7015" y="1988840"/>
            <a:ext cx="6546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すばる望遠鏡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場合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en-US" altLang="ja-JP" sz="3200" dirty="0" smtClean="0">
                <a:latin typeface="HG丸ｺﾞｼｯｸM-PRO" pitchFamily="50" charset="-128"/>
                <a:ea typeface="HG丸ｺﾞｼｯｸM-PRO" pitchFamily="50" charset="-128"/>
              </a:rPr>
              <a:t>20msec</a:t>
            </a:r>
            <a:r>
              <a:rPr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で画像を取得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3068960"/>
            <a:ext cx="554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320x240 pixel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を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16 output ports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から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20msec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で読みだすには</a:t>
            </a:r>
            <a:endParaRPr kumimoji="1"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20 ÷ (320 * 240 / 16) = 0.0042 </a:t>
            </a:r>
            <a:r>
              <a:rPr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msec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 = 4.2 </a:t>
            </a:r>
            <a:r>
              <a:rPr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usec</a:t>
            </a: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47956" y="2137416"/>
            <a:ext cx="2071702" cy="3722686"/>
            <a:chOff x="1000100" y="2857496"/>
            <a:chExt cx="2071702" cy="37226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44" t="20161" b="9677"/>
            <a:stretch>
              <a:fillRect/>
            </a:stretch>
          </p:blipFill>
          <p:spPr bwMode="auto">
            <a:xfrm rot="5400000">
              <a:off x="174608" y="3682988"/>
              <a:ext cx="3722686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正方形/長方形 6"/>
            <p:cNvSpPr/>
            <p:nvPr/>
          </p:nvSpPr>
          <p:spPr>
            <a:xfrm>
              <a:off x="1357290" y="4214818"/>
              <a:ext cx="142876" cy="1000132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500166" y="4214818"/>
              <a:ext cx="142876" cy="1000132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643042" y="4214818"/>
              <a:ext cx="142876" cy="1000132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785918" y="4214818"/>
              <a:ext cx="142876" cy="1000132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00298" y="4214818"/>
              <a:ext cx="142876" cy="1000132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00232" y="464344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….</a:t>
              </a:r>
              <a:endParaRPr kumimoji="1"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848254" y="3137548"/>
            <a:ext cx="376238" cy="2500330"/>
            <a:chOff x="2847964" y="4143380"/>
            <a:chExt cx="376238" cy="2500330"/>
          </a:xfrm>
        </p:grpSpPr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2857488" y="4143380"/>
              <a:ext cx="357190" cy="2500330"/>
            </a:xfrm>
            <a:prstGeom prst="rect">
              <a:avLst/>
            </a:prstGeom>
            <a:solidFill>
              <a:srgbClr val="FF9999">
                <a:alpha val="50196"/>
              </a:srgbClr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2857488" y="4214818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857488" y="4357694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2857488" y="4500570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10800000" flipV="1">
              <a:off x="2857488" y="4214818"/>
              <a:ext cx="366714" cy="13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rot="10800000" flipV="1">
              <a:off x="2847964" y="4367218"/>
              <a:ext cx="366714" cy="13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rot="10800000" flipV="1">
              <a:off x="2857488" y="4500570"/>
              <a:ext cx="366714" cy="13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2776816" y="285179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20pix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34006" y="41376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240pix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06887" y="4869160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常時高速で読み出しを行う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（シャッターなどの機構はない）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-27384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中間赤外線の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背景放射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6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27" name="テキスト ボックス 26"/>
          <p:cNvSpPr txBox="1"/>
          <p:nvPr/>
        </p:nvSpPr>
        <p:spPr>
          <a:xfrm>
            <a:off x="251520" y="5949280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COMICS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で用いられている</a:t>
            </a:r>
            <a:endParaRPr kumimoji="1"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Si:As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 BIB 320x240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検出器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83671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さらにこの背景放射は揺らいでいる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412776"/>
            <a:ext cx="7344816" cy="5223842"/>
            <a:chOff x="3143240" y="1857364"/>
            <a:chExt cx="5667214" cy="4106801"/>
          </a:xfrm>
        </p:grpSpPr>
        <p:pic>
          <p:nvPicPr>
            <p:cNvPr id="4" name="Picture 2" descr="D:\tomohiko\My Documents\univ\200707colloquium\pow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1857364"/>
              <a:ext cx="5667214" cy="4106801"/>
            </a:xfrm>
            <a:prstGeom prst="rect">
              <a:avLst/>
            </a:prstGeom>
            <a:noFill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286380" y="3071810"/>
              <a:ext cx="12144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solidFill>
                    <a:schemeClr val="bg1"/>
                  </a:solidFill>
                </a:rPr>
                <a:t>∝</a:t>
              </a:r>
              <a:r>
                <a:rPr lang="en-US" altLang="ja-JP" sz="2200" dirty="0" smtClean="0">
                  <a:solidFill>
                    <a:schemeClr val="bg1"/>
                  </a:solidFill>
                </a:rPr>
                <a:t>f</a:t>
              </a:r>
              <a:r>
                <a:rPr lang="en-US" altLang="ja-JP" sz="2200" baseline="30000" dirty="0" smtClean="0">
                  <a:solidFill>
                    <a:schemeClr val="bg1"/>
                  </a:solidFill>
                </a:rPr>
                <a:t>-1.44</a:t>
              </a:r>
              <a:endParaRPr kumimoji="1" lang="ja-JP" alt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0" y="476672"/>
            <a:ext cx="9144000" cy="21602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-27384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中間赤外線の背景放射</a:t>
            </a:r>
            <a:endParaRPr kumimoji="1" lang="ja-JP" altLang="en-US" sz="28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" name="Picture 2" descr="http://www.wanpug.com/illust/illust3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376516" cy="836712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4932040" y="1700808"/>
            <a:ext cx="266429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43808" y="2780928"/>
            <a:ext cx="95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sky data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5776" y="472514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chemeClr val="tx2">
                    <a:lumMod val="75000"/>
                  </a:schemeClr>
                </a:solidFill>
              </a:rPr>
              <a:t>Poission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 noise level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92080" y="3356992"/>
            <a:ext cx="2957861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2-3Hz</a:t>
            </a:r>
            <a:r>
              <a:rPr kumimoji="1" lang="ja-JP" altLang="en-US" dirty="0" smtClean="0"/>
              <a:t>よりも低周波側で</a:t>
            </a:r>
            <a:endParaRPr kumimoji="1" lang="en-US" altLang="ja-JP" dirty="0" smtClean="0"/>
          </a:p>
          <a:p>
            <a:r>
              <a:rPr lang="ja-JP" altLang="en-US" dirty="0"/>
              <a:t>ノイズ</a:t>
            </a:r>
            <a:r>
              <a:rPr lang="ja-JP" altLang="en-US" dirty="0" smtClean="0"/>
              <a:t>のパワーが増えている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1027</Words>
  <Application>Microsoft Office PowerPoint</Application>
  <PresentationFormat>画面に合わせる (4:3)</PresentationFormat>
  <Paragraphs>359</Paragraphs>
  <Slides>26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miyata</dc:creator>
  <cp:lastModifiedBy>miyata</cp:lastModifiedBy>
  <cp:revision>43</cp:revision>
  <dcterms:created xsi:type="dcterms:W3CDTF">2011-11-27T23:19:11Z</dcterms:created>
  <dcterms:modified xsi:type="dcterms:W3CDTF">2011-11-28T05:08:51Z</dcterms:modified>
</cp:coreProperties>
</file>