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68" r:id="rId3"/>
    <p:sldId id="272" r:id="rId4"/>
    <p:sldId id="257" r:id="rId5"/>
    <p:sldId id="270" r:id="rId6"/>
    <p:sldId id="302" r:id="rId7"/>
    <p:sldId id="274" r:id="rId8"/>
    <p:sldId id="273" r:id="rId9"/>
    <p:sldId id="271" r:id="rId10"/>
    <p:sldId id="259" r:id="rId11"/>
    <p:sldId id="260" r:id="rId12"/>
    <p:sldId id="275" r:id="rId13"/>
    <p:sldId id="279" r:id="rId14"/>
    <p:sldId id="277" r:id="rId15"/>
    <p:sldId id="278" r:id="rId16"/>
    <p:sldId id="276" r:id="rId17"/>
    <p:sldId id="285" r:id="rId18"/>
    <p:sldId id="284" r:id="rId19"/>
    <p:sldId id="286" r:id="rId20"/>
    <p:sldId id="262" r:id="rId21"/>
    <p:sldId id="261" r:id="rId22"/>
    <p:sldId id="287" r:id="rId23"/>
    <p:sldId id="288" r:id="rId24"/>
    <p:sldId id="290" r:id="rId25"/>
    <p:sldId id="283" r:id="rId26"/>
    <p:sldId id="291" r:id="rId27"/>
    <p:sldId id="292" r:id="rId28"/>
    <p:sldId id="295" r:id="rId29"/>
    <p:sldId id="298" r:id="rId30"/>
    <p:sldId id="294" r:id="rId31"/>
    <p:sldId id="296" r:id="rId32"/>
    <p:sldId id="267" r:id="rId33"/>
    <p:sldId id="299" r:id="rId34"/>
    <p:sldId id="301" r:id="rId35"/>
    <p:sldId id="303"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5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A631F-583C-4086-9754-EBB3CAC42920}" type="datetimeFigureOut">
              <a:rPr kumimoji="1" lang="ja-JP" altLang="en-US" smtClean="0"/>
              <a:pPr/>
              <a:t>2012/5/30</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D1F4C-34C5-4AA4-B387-A82993591FAD}"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01951-A684-4690-9093-0988759ACAF0}" type="slidenum">
              <a:rPr lang="ja-JP" altLang="en-US" smtClean="0">
                <a:latin typeface="Arial" pitchFamily="34" charset="0"/>
                <a:ea typeface="ＭＳ Ｐゴシック" pitchFamily="50" charset="-128"/>
              </a:rPr>
              <a:pPr/>
              <a:t>3</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ー 2"/>
          <p:cNvSpPr>
            <a:spLocks noGrp="1"/>
          </p:cNvSpPr>
          <p:nvPr>
            <p:ph type="body" idx="1"/>
          </p:nvPr>
        </p:nvSpPr>
        <p:spPr>
          <a:noFill/>
        </p:spPr>
        <p:txBody>
          <a:bodyPr/>
          <a:lstStyle/>
          <a:p>
            <a:endParaRPr lang="ja-JP" altLang="en-US" smtClean="0"/>
          </a:p>
        </p:txBody>
      </p:sp>
      <p:sp>
        <p:nvSpPr>
          <p:cNvPr id="68612" name="スライド番号プレースホルダー 3"/>
          <p:cNvSpPr>
            <a:spLocks noGrp="1"/>
          </p:cNvSpPr>
          <p:nvPr>
            <p:ph type="sldNum" sz="quarter" idx="5"/>
          </p:nvPr>
        </p:nvSpPr>
        <p:spPr>
          <a:noFill/>
          <a:ln>
            <a:miter lim="800000"/>
            <a:headEnd/>
            <a:tailEnd/>
          </a:ln>
        </p:spPr>
        <p:txBody>
          <a:bodyPr/>
          <a:lstStyle/>
          <a:p>
            <a:pPr defTabSz="914400"/>
            <a:fld id="{6DF6CAF8-D06F-438F-92A5-62F16578C8B7}" type="slidenum">
              <a:rPr lang="ja-JP" altLang="en-US" smtClean="0"/>
              <a:pPr defTabSz="914400"/>
              <a:t>4</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ー 2"/>
          <p:cNvSpPr>
            <a:spLocks noGrp="1"/>
          </p:cNvSpPr>
          <p:nvPr>
            <p:ph type="body" idx="1"/>
          </p:nvPr>
        </p:nvSpPr>
        <p:spPr>
          <a:noFill/>
        </p:spPr>
        <p:txBody>
          <a:bodyPr/>
          <a:lstStyle/>
          <a:p>
            <a:endParaRPr lang="ja-JP" altLang="en-US" smtClean="0"/>
          </a:p>
        </p:txBody>
      </p:sp>
      <p:sp>
        <p:nvSpPr>
          <p:cNvPr id="68612" name="スライド番号プレースホルダー 3"/>
          <p:cNvSpPr>
            <a:spLocks noGrp="1"/>
          </p:cNvSpPr>
          <p:nvPr>
            <p:ph type="sldNum" sz="quarter" idx="5"/>
          </p:nvPr>
        </p:nvSpPr>
        <p:spPr>
          <a:noFill/>
          <a:ln>
            <a:miter lim="800000"/>
            <a:headEnd/>
            <a:tailEnd/>
          </a:ln>
        </p:spPr>
        <p:txBody>
          <a:bodyPr/>
          <a:lstStyle/>
          <a:p>
            <a:pPr defTabSz="914400"/>
            <a:fld id="{6DF6CAF8-D06F-438F-92A5-62F16578C8B7}" type="slidenum">
              <a:rPr lang="ja-JP" altLang="en-US" smtClean="0"/>
              <a:pPr defTabSz="914400"/>
              <a:t>5</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CD1F4C-34C5-4AA4-B387-A82993591FAD}" type="slidenum">
              <a:rPr kumimoji="1" lang="ja-JP" altLang="en-US" smtClean="0"/>
              <a:pPr/>
              <a:t>10</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68B0FF4-1D25-4826-B09C-7239D4018EDE}" type="slidenum">
              <a:rPr kumimoji="1" lang="ja-JP" altLang="en-US" smtClean="0"/>
              <a:pPr/>
              <a:t>14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ー 2"/>
          <p:cNvSpPr>
            <a:spLocks noGrp="1"/>
          </p:cNvSpPr>
          <p:nvPr>
            <p:ph type="body" idx="1"/>
          </p:nvPr>
        </p:nvSpPr>
        <p:spPr>
          <a:noFill/>
        </p:spPr>
        <p:txBody>
          <a:bodyPr/>
          <a:lstStyle/>
          <a:p>
            <a:endParaRPr lang="ja-JP" altLang="en-US" smtClean="0"/>
          </a:p>
        </p:txBody>
      </p:sp>
      <p:sp>
        <p:nvSpPr>
          <p:cNvPr id="68612" name="スライド番号プレースホルダー 3"/>
          <p:cNvSpPr>
            <a:spLocks noGrp="1"/>
          </p:cNvSpPr>
          <p:nvPr>
            <p:ph type="sldNum" sz="quarter" idx="5"/>
          </p:nvPr>
        </p:nvSpPr>
        <p:spPr>
          <a:noFill/>
          <a:ln>
            <a:miter lim="800000"/>
            <a:headEnd/>
            <a:tailEnd/>
          </a:ln>
        </p:spPr>
        <p:txBody>
          <a:bodyPr/>
          <a:lstStyle/>
          <a:p>
            <a:pPr defTabSz="914400"/>
            <a:fld id="{6DF6CAF8-D06F-438F-92A5-62F16578C8B7}" type="slidenum">
              <a:rPr lang="ja-JP" altLang="en-US" smtClean="0"/>
              <a:pPr defTabSz="914400"/>
              <a:t>16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大質量星の爆発</a:t>
            </a:r>
            <a:r>
              <a:rPr lang="en-US" altLang="ja-JP" dirty="0" smtClean="0"/>
              <a:t>=</a:t>
            </a:r>
            <a:r>
              <a:rPr lang="ja-JP" altLang="en-US" dirty="0" smtClean="0"/>
              <a:t>超新星爆発</a:t>
            </a:r>
            <a:endParaRPr lang="en-US" altLang="ja-JP" dirty="0" smtClean="0"/>
          </a:p>
          <a:p>
            <a:r>
              <a:rPr lang="ja-JP" altLang="en-US" dirty="0" smtClean="0"/>
              <a:t>非常に高速なジェット</a:t>
            </a:r>
            <a:endParaRPr lang="en-US" altLang="ja-JP" dirty="0" smtClean="0"/>
          </a:p>
          <a:p>
            <a:r>
              <a:rPr lang="ja-JP" altLang="en-US" dirty="0" smtClean="0"/>
              <a:t>回転とか言わない</a:t>
            </a:r>
          </a:p>
        </p:txBody>
      </p:sp>
      <p:sp>
        <p:nvSpPr>
          <p:cNvPr id="358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C7D16B-E028-423E-8A46-63F196C210E3}" type="slidenum">
              <a:rPr lang="ja-JP" altLang="en-US" smtClean="0">
                <a:latin typeface="Arial" pitchFamily="34" charset="0"/>
                <a:ea typeface="ＭＳ Ｐゴシック" pitchFamily="50" charset="-128"/>
              </a:rPr>
              <a:pPr/>
              <a:t>22</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ー 2"/>
          <p:cNvSpPr>
            <a:spLocks noGrp="1"/>
          </p:cNvSpPr>
          <p:nvPr>
            <p:ph type="body" idx="1"/>
          </p:nvPr>
        </p:nvSpPr>
        <p:spPr>
          <a:noFill/>
        </p:spPr>
        <p:txBody>
          <a:bodyPr/>
          <a:lstStyle/>
          <a:p>
            <a:endParaRPr lang="ja-JP" altLang="en-US" smtClean="0"/>
          </a:p>
        </p:txBody>
      </p:sp>
      <p:sp>
        <p:nvSpPr>
          <p:cNvPr id="68612" name="スライド番号プレースホルダー 3"/>
          <p:cNvSpPr>
            <a:spLocks noGrp="1"/>
          </p:cNvSpPr>
          <p:nvPr>
            <p:ph type="sldNum" sz="quarter" idx="5"/>
          </p:nvPr>
        </p:nvSpPr>
        <p:spPr>
          <a:noFill/>
          <a:ln>
            <a:miter lim="800000"/>
            <a:headEnd/>
            <a:tailEnd/>
          </a:ln>
        </p:spPr>
        <p:txBody>
          <a:bodyPr/>
          <a:lstStyle/>
          <a:p>
            <a:pPr defTabSz="914400"/>
            <a:fld id="{6DF6CAF8-D06F-438F-92A5-62F16578C8B7}" type="slidenum">
              <a:rPr lang="ja-JP" altLang="en-US" smtClean="0"/>
              <a:pPr defTabSz="914400"/>
              <a:t>26</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01951-A684-4690-9093-0988759ACAF0}" type="slidenum">
              <a:rPr lang="ja-JP" altLang="en-US" smtClean="0">
                <a:latin typeface="Arial" pitchFamily="34" charset="0"/>
                <a:ea typeface="ＭＳ Ｐゴシック" pitchFamily="50" charset="-128"/>
              </a:rPr>
              <a:pPr/>
              <a:t>35</a:t>
            </a:fld>
            <a:endParaRPr lang="ja-JP" altLang="en-US" smtClean="0">
              <a:latin typeface="Arial" pitchFamily="34" charset="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2012/5/30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2012/5/30</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ideo" Target="file:///C:\Documents%20and%20Settings\hashmttt_1\My%20Documents\study\ibara\vid-02-02.m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AGN/nature03335-s2.av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4.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42.jpeg"/><Relationship Id="rId5" Type="http://schemas.openxmlformats.org/officeDocument/2006/relationships/image" Target="../media/image6.jpeg"/><Relationship Id="rId10" Type="http://schemas.openxmlformats.org/officeDocument/2006/relationships/image" Target="../media/image45.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4d2uspiralgalaxy3_640x360/4d2uspiralgalaxy3_640x360.wm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83568" y="2060848"/>
            <a:ext cx="7856638" cy="1446550"/>
          </a:xfrm>
          <a:prstGeom prst="rect">
            <a:avLst/>
          </a:prstGeom>
          <a:noFill/>
        </p:spPr>
        <p:txBody>
          <a:bodyPr wrap="none" rtlCol="0">
            <a:spAutoFit/>
          </a:bodyPr>
          <a:lstStyle/>
          <a:p>
            <a:r>
              <a:rPr kumimoji="1" lang="ja-JP" altLang="en-US" sz="4400" b="1" dirty="0" smtClean="0"/>
              <a:t>すばる望遠鏡の観測</a:t>
            </a:r>
            <a:r>
              <a:rPr kumimoji="1" lang="ja-JP" altLang="en-US" sz="4400" b="1" dirty="0" smtClean="0"/>
              <a:t>成果紹介 </a:t>
            </a:r>
            <a:r>
              <a:rPr kumimoji="1" lang="en-US" altLang="ja-JP" sz="4400" b="1" dirty="0" smtClean="0"/>
              <a:t>1</a:t>
            </a:r>
            <a:endParaRPr kumimoji="1" lang="en-US" altLang="ja-JP" sz="4400" b="1" dirty="0" smtClean="0"/>
          </a:p>
          <a:p>
            <a:r>
              <a:rPr lang="en-US" altLang="ja-JP" sz="4400" b="1" dirty="0" smtClean="0"/>
              <a:t>                  </a:t>
            </a:r>
            <a:r>
              <a:rPr lang="en-US" altLang="ja-JP" sz="4400" b="1" dirty="0" smtClean="0"/>
              <a:t>      </a:t>
            </a:r>
            <a:r>
              <a:rPr lang="en-US" altLang="ja-JP" sz="4400" b="1" dirty="0" smtClean="0"/>
              <a:t>(</a:t>
            </a:r>
            <a:r>
              <a:rPr lang="ja-JP" altLang="en-US" sz="4400" b="1" dirty="0" smtClean="0"/>
              <a:t>銀河</a:t>
            </a:r>
            <a:r>
              <a:rPr lang="en-US" altLang="ja-JP" sz="4400" b="1" dirty="0" smtClean="0"/>
              <a:t>)</a:t>
            </a:r>
            <a:endParaRPr kumimoji="1" lang="ja-JP" altLang="en-US" sz="4400" b="1" dirty="0"/>
          </a:p>
        </p:txBody>
      </p:sp>
      <p:sp>
        <p:nvSpPr>
          <p:cNvPr id="6" name="テキスト ボックス 5"/>
          <p:cNvSpPr txBox="1"/>
          <p:nvPr/>
        </p:nvSpPr>
        <p:spPr>
          <a:xfrm>
            <a:off x="2987824" y="4149080"/>
            <a:ext cx="2683748" cy="830997"/>
          </a:xfrm>
          <a:prstGeom prst="rect">
            <a:avLst/>
          </a:prstGeom>
          <a:noFill/>
        </p:spPr>
        <p:txBody>
          <a:bodyPr wrap="none" rtlCol="0">
            <a:spAutoFit/>
          </a:bodyPr>
          <a:lstStyle/>
          <a:p>
            <a:r>
              <a:rPr kumimoji="1" lang="en-US" altLang="ja-JP" sz="2400" b="1" dirty="0" smtClean="0"/>
              <a:t>TMT </a:t>
            </a:r>
            <a:r>
              <a:rPr kumimoji="1" lang="ja-JP" altLang="en-US" sz="2400" b="1" dirty="0" smtClean="0"/>
              <a:t>推進室研究員</a:t>
            </a:r>
            <a:endParaRPr kumimoji="1" lang="en-US" altLang="ja-JP" sz="2400" b="1" dirty="0" smtClean="0"/>
          </a:p>
          <a:p>
            <a:r>
              <a:rPr kumimoji="1" lang="ja-JP" altLang="en-US" sz="2400" b="1" dirty="0" smtClean="0"/>
              <a:t>        橋本哲也</a:t>
            </a:r>
            <a:endParaRPr kumimoji="1" lang="ja-JP" altLang="en-US" sz="2400" b="1" dirty="0"/>
          </a:p>
        </p:txBody>
      </p:sp>
      <p:sp>
        <p:nvSpPr>
          <p:cNvPr id="7" name="テキスト ボックス 6"/>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9" name="テキスト ボックス 8"/>
          <p:cNvSpPr txBox="1"/>
          <p:nvPr/>
        </p:nvSpPr>
        <p:spPr>
          <a:xfrm>
            <a:off x="0" y="6488668"/>
            <a:ext cx="625492" cy="369332"/>
          </a:xfrm>
          <a:prstGeom prst="rect">
            <a:avLst/>
          </a:prstGeom>
          <a:noFill/>
        </p:spPr>
        <p:txBody>
          <a:bodyPr wrap="none" rtlCol="0">
            <a:spAutoFit/>
          </a:bodyPr>
          <a:lstStyle/>
          <a:p>
            <a:r>
              <a:rPr lang="en-US" altLang="ja-JP" dirty="0" smtClean="0"/>
              <a:t>1</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fig3.jpg"/>
          <p:cNvPicPr>
            <a:picLocks noChangeAspect="1"/>
          </p:cNvPicPr>
          <p:nvPr/>
        </p:nvPicPr>
        <p:blipFill>
          <a:blip r:embed="rId3" cstate="print"/>
          <a:stretch>
            <a:fillRect/>
          </a:stretch>
        </p:blipFill>
        <p:spPr>
          <a:xfrm>
            <a:off x="0" y="-11689"/>
            <a:ext cx="9144000" cy="6032977"/>
          </a:xfrm>
          <a:prstGeom prst="rect">
            <a:avLst/>
          </a:prstGeom>
        </p:spPr>
      </p:pic>
      <p:sp>
        <p:nvSpPr>
          <p:cNvPr id="5" name="正方形/長方形 4"/>
          <p:cNvSpPr/>
          <p:nvPr/>
        </p:nvSpPr>
        <p:spPr>
          <a:xfrm>
            <a:off x="683568" y="1052736"/>
            <a:ext cx="2089611" cy="369332"/>
          </a:xfrm>
          <a:prstGeom prst="rect">
            <a:avLst/>
          </a:prstGeom>
          <a:solidFill>
            <a:schemeClr val="bg1"/>
          </a:solidFill>
        </p:spPr>
        <p:txBody>
          <a:bodyPr wrap="none">
            <a:spAutoFit/>
          </a:bodyPr>
          <a:lstStyle/>
          <a:p>
            <a:r>
              <a:rPr lang="en-US" altLang="ja-JP" dirty="0" smtClean="0"/>
              <a:t>Okamoto et al. 2012</a:t>
            </a:r>
            <a:endParaRPr lang="ja-JP" altLang="en-US" dirty="0"/>
          </a:p>
        </p:txBody>
      </p:sp>
      <p:sp>
        <p:nvSpPr>
          <p:cNvPr id="6" name="テキスト ボックス 5"/>
          <p:cNvSpPr txBox="1"/>
          <p:nvPr/>
        </p:nvSpPr>
        <p:spPr>
          <a:xfrm>
            <a:off x="3203848" y="1340768"/>
            <a:ext cx="1107996" cy="369332"/>
          </a:xfrm>
          <a:prstGeom prst="rect">
            <a:avLst/>
          </a:prstGeom>
          <a:noFill/>
        </p:spPr>
        <p:txBody>
          <a:bodyPr wrap="none" rtlCol="0">
            <a:spAutoFit/>
          </a:bodyPr>
          <a:lstStyle/>
          <a:p>
            <a:r>
              <a:rPr lang="ja-JP" altLang="en-US" b="1" dirty="0" smtClean="0"/>
              <a:t>等時曲線</a:t>
            </a:r>
            <a:endParaRPr kumimoji="1" lang="ja-JP" altLang="en-US" b="1" dirty="0"/>
          </a:p>
        </p:txBody>
      </p:sp>
      <p:cxnSp>
        <p:nvCxnSpPr>
          <p:cNvPr id="8" name="直線矢印コネクタ 7"/>
          <p:cNvCxnSpPr>
            <a:stCxn id="6" idx="1"/>
          </p:cNvCxnSpPr>
          <p:nvPr/>
        </p:nvCxnSpPr>
        <p:spPr>
          <a:xfrm flipH="1">
            <a:off x="2843808" y="1525434"/>
            <a:ext cx="360040" cy="39139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07707" y="188640"/>
            <a:ext cx="3820277" cy="400110"/>
          </a:xfrm>
          <a:prstGeom prst="rect">
            <a:avLst/>
          </a:prstGeom>
        </p:spPr>
        <p:txBody>
          <a:bodyPr wrap="none">
            <a:spAutoFit/>
          </a:bodyPr>
          <a:lstStyle/>
          <a:p>
            <a:r>
              <a:rPr lang="ja-JP" altLang="en-US" sz="2000" b="1" dirty="0" err="1" smtClean="0"/>
              <a:t>うし</a:t>
            </a:r>
            <a:r>
              <a:rPr lang="ja-JP" altLang="en-US" sz="2000" b="1" dirty="0" smtClean="0"/>
              <a:t>かい座 </a:t>
            </a:r>
            <a:r>
              <a:rPr lang="en-US" altLang="ja-JP" sz="2000" b="1" dirty="0" smtClean="0"/>
              <a:t>Ⅰ </a:t>
            </a:r>
            <a:r>
              <a:rPr lang="ja-JP" altLang="en-US" sz="2000" b="1" dirty="0" smtClean="0"/>
              <a:t>矮小銀河 色等級図</a:t>
            </a:r>
            <a:endParaRPr lang="ja-JP" altLang="en-US" sz="2000" b="1" dirty="0"/>
          </a:p>
        </p:txBody>
      </p:sp>
      <p:sp>
        <p:nvSpPr>
          <p:cNvPr id="13" name="テキスト ボックス 12"/>
          <p:cNvSpPr txBox="1"/>
          <p:nvPr/>
        </p:nvSpPr>
        <p:spPr>
          <a:xfrm>
            <a:off x="971600" y="4149080"/>
            <a:ext cx="1114408" cy="369332"/>
          </a:xfrm>
          <a:prstGeom prst="rect">
            <a:avLst/>
          </a:prstGeom>
          <a:solidFill>
            <a:schemeClr val="bg1"/>
          </a:solidFill>
        </p:spPr>
        <p:txBody>
          <a:bodyPr wrap="none" rtlCol="0">
            <a:spAutoFit/>
          </a:bodyPr>
          <a:lstStyle/>
          <a:p>
            <a:r>
              <a:rPr kumimoji="1" lang="ja-JP" altLang="en-US" b="1" dirty="0" smtClean="0">
                <a:solidFill>
                  <a:srgbClr val="FF0000"/>
                </a:solidFill>
              </a:rPr>
              <a:t>主系列星</a:t>
            </a:r>
            <a:endParaRPr kumimoji="1" lang="ja-JP" altLang="en-US" b="1" dirty="0">
              <a:solidFill>
                <a:srgbClr val="FF0000"/>
              </a:solidFill>
            </a:endParaRPr>
          </a:p>
        </p:txBody>
      </p:sp>
      <p:sp>
        <p:nvSpPr>
          <p:cNvPr id="15" name="テキスト ボックス 14"/>
          <p:cNvSpPr txBox="1"/>
          <p:nvPr/>
        </p:nvSpPr>
        <p:spPr>
          <a:xfrm>
            <a:off x="2809520" y="2843644"/>
            <a:ext cx="1114408" cy="369332"/>
          </a:xfrm>
          <a:prstGeom prst="rect">
            <a:avLst/>
          </a:prstGeom>
          <a:solidFill>
            <a:schemeClr val="bg1"/>
          </a:solidFill>
        </p:spPr>
        <p:txBody>
          <a:bodyPr wrap="none" rtlCol="0">
            <a:spAutoFit/>
          </a:bodyPr>
          <a:lstStyle/>
          <a:p>
            <a:r>
              <a:rPr lang="ja-JP" altLang="en-US" b="1" dirty="0" smtClean="0">
                <a:solidFill>
                  <a:srgbClr val="FF0000"/>
                </a:solidFill>
              </a:rPr>
              <a:t>赤色巨星</a:t>
            </a:r>
            <a:endParaRPr kumimoji="1" lang="ja-JP" altLang="en-US" b="1" dirty="0">
              <a:solidFill>
                <a:srgbClr val="FF0000"/>
              </a:solidFill>
            </a:endParaRPr>
          </a:p>
        </p:txBody>
      </p:sp>
      <p:cxnSp>
        <p:nvCxnSpPr>
          <p:cNvPr id="19" name="直線矢印コネクタ 18"/>
          <p:cNvCxnSpPr/>
          <p:nvPr/>
        </p:nvCxnSpPr>
        <p:spPr>
          <a:xfrm>
            <a:off x="1619672" y="3068960"/>
            <a:ext cx="432048" cy="50405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5536" y="2699628"/>
            <a:ext cx="1967205" cy="369332"/>
          </a:xfrm>
          <a:prstGeom prst="rect">
            <a:avLst/>
          </a:prstGeom>
          <a:solidFill>
            <a:schemeClr val="bg1"/>
          </a:solidFill>
        </p:spPr>
        <p:txBody>
          <a:bodyPr wrap="none" rtlCol="0">
            <a:spAutoFit/>
          </a:bodyPr>
          <a:lstStyle/>
          <a:p>
            <a:r>
              <a:rPr kumimoji="1" lang="ja-JP" altLang="en-US" b="1" dirty="0" smtClean="0"/>
              <a:t>ターニングポイント</a:t>
            </a:r>
            <a:endParaRPr kumimoji="1" lang="ja-JP" altLang="en-US" b="1" dirty="0"/>
          </a:p>
        </p:txBody>
      </p:sp>
      <p:sp>
        <p:nvSpPr>
          <p:cNvPr id="23" name="正方形/長方形 22"/>
          <p:cNvSpPr/>
          <p:nvPr/>
        </p:nvSpPr>
        <p:spPr>
          <a:xfrm>
            <a:off x="755576" y="5962054"/>
            <a:ext cx="8064896" cy="923330"/>
          </a:xfrm>
          <a:prstGeom prst="rect">
            <a:avLst/>
          </a:prstGeom>
        </p:spPr>
        <p:txBody>
          <a:bodyPr wrap="square">
            <a:spAutoFit/>
          </a:bodyPr>
          <a:lstStyle/>
          <a:p>
            <a:r>
              <a:rPr lang="ja-JP" altLang="en-US" dirty="0" smtClean="0"/>
              <a:t>最も暗い矮小銀河には</a:t>
            </a:r>
            <a:r>
              <a:rPr lang="en-US" altLang="ja-JP" dirty="0" smtClean="0"/>
              <a:t>(</a:t>
            </a:r>
            <a:r>
              <a:rPr lang="ja-JP" altLang="en-US" dirty="0" smtClean="0"/>
              <a:t>宇宙年齢に匹敵するような</a:t>
            </a:r>
            <a:r>
              <a:rPr lang="en-US" altLang="ja-JP" dirty="0" smtClean="0"/>
              <a:t>)</a:t>
            </a:r>
            <a:r>
              <a:rPr lang="ja-JP" altLang="en-US" dirty="0" smtClean="0"/>
              <a:t>最も古い星しか存在しなかった。</a:t>
            </a:r>
            <a:endParaRPr lang="en-US" altLang="ja-JP" dirty="0" smtClean="0"/>
          </a:p>
          <a:p>
            <a:r>
              <a:rPr lang="ja-JP" altLang="en-US" dirty="0" smtClean="0"/>
              <a:t>宇宙初期に質量の小さな銀河では星形成が起こってもすぐにガスが失われて星を作り続けられなかった</a:t>
            </a:r>
            <a:endParaRPr lang="ja-JP" altLang="en-US" dirty="0"/>
          </a:p>
        </p:txBody>
      </p:sp>
      <p:pic>
        <p:nvPicPr>
          <p:cNvPr id="1026" name="Picture 2"/>
          <p:cNvPicPr>
            <a:picLocks noChangeAspect="1" noChangeArrowheads="1"/>
          </p:cNvPicPr>
          <p:nvPr/>
        </p:nvPicPr>
        <p:blipFill>
          <a:blip r:embed="rId4" cstate="print"/>
          <a:srcRect l="48624"/>
          <a:stretch>
            <a:fillRect/>
          </a:stretch>
        </p:blipFill>
        <p:spPr bwMode="auto">
          <a:xfrm>
            <a:off x="5148064" y="313426"/>
            <a:ext cx="3528392" cy="2755534"/>
          </a:xfrm>
          <a:prstGeom prst="rect">
            <a:avLst/>
          </a:prstGeom>
          <a:noFill/>
          <a:ln w="9525">
            <a:noFill/>
            <a:miter lim="800000"/>
            <a:headEnd/>
            <a:tailEnd/>
          </a:ln>
        </p:spPr>
      </p:pic>
      <p:sp>
        <p:nvSpPr>
          <p:cNvPr id="25" name="正方形/長方形 24"/>
          <p:cNvSpPr/>
          <p:nvPr/>
        </p:nvSpPr>
        <p:spPr>
          <a:xfrm>
            <a:off x="5831490" y="3068960"/>
            <a:ext cx="1548822" cy="369332"/>
          </a:xfrm>
          <a:prstGeom prst="rect">
            <a:avLst/>
          </a:prstGeom>
          <a:solidFill>
            <a:schemeClr val="bg1"/>
          </a:solidFill>
        </p:spPr>
        <p:txBody>
          <a:bodyPr wrap="none">
            <a:spAutoFit/>
          </a:bodyPr>
          <a:lstStyle/>
          <a:p>
            <a:r>
              <a:rPr lang="ja-JP" altLang="en-US" b="1" dirty="0" err="1" smtClean="0"/>
              <a:t>うし</a:t>
            </a:r>
            <a:r>
              <a:rPr lang="ja-JP" altLang="en-US" b="1" dirty="0" smtClean="0"/>
              <a:t>かい座 </a:t>
            </a:r>
            <a:r>
              <a:rPr lang="en-US" altLang="ja-JP" b="1" dirty="0" smtClean="0"/>
              <a:t>Ⅰ </a:t>
            </a:r>
            <a:endParaRPr lang="ja-JP" altLang="en-US" dirty="0"/>
          </a:p>
        </p:txBody>
      </p:sp>
      <p:sp>
        <p:nvSpPr>
          <p:cNvPr id="26" name="正方形/長方形 25"/>
          <p:cNvSpPr/>
          <p:nvPr/>
        </p:nvSpPr>
        <p:spPr>
          <a:xfrm>
            <a:off x="5749610" y="764704"/>
            <a:ext cx="1702710" cy="369332"/>
          </a:xfrm>
          <a:prstGeom prst="rect">
            <a:avLst/>
          </a:prstGeom>
          <a:solidFill>
            <a:schemeClr val="bg1"/>
          </a:solidFill>
        </p:spPr>
        <p:txBody>
          <a:bodyPr wrap="none">
            <a:spAutoFit/>
          </a:bodyPr>
          <a:lstStyle/>
          <a:p>
            <a:r>
              <a:rPr lang="ja-JP" altLang="en-US" b="1" dirty="0" smtClean="0"/>
              <a:t>りょうけん座 </a:t>
            </a:r>
            <a:r>
              <a:rPr lang="en-US" altLang="ja-JP" b="1" dirty="0" smtClean="0"/>
              <a:t>Ⅰ </a:t>
            </a:r>
            <a:endParaRPr lang="ja-JP" altLang="en-US" dirty="0"/>
          </a:p>
        </p:txBody>
      </p:sp>
      <p:sp>
        <p:nvSpPr>
          <p:cNvPr id="27" name="正方形/長方形 26"/>
          <p:cNvSpPr/>
          <p:nvPr/>
        </p:nvSpPr>
        <p:spPr>
          <a:xfrm>
            <a:off x="5796136" y="44624"/>
            <a:ext cx="3060453" cy="707886"/>
          </a:xfrm>
          <a:prstGeom prst="rect">
            <a:avLst/>
          </a:prstGeom>
          <a:solidFill>
            <a:schemeClr val="bg1"/>
          </a:solidFill>
          <a:ln w="50800">
            <a:solidFill>
              <a:schemeClr val="tx1"/>
            </a:solidFill>
          </a:ln>
        </p:spPr>
        <p:txBody>
          <a:bodyPr wrap="none">
            <a:spAutoFit/>
          </a:bodyPr>
          <a:lstStyle/>
          <a:p>
            <a:r>
              <a:rPr lang="en-US" altLang="ja-JP" sz="4000" b="1" dirty="0" err="1" smtClean="0"/>
              <a:t>Suprime</a:t>
            </a:r>
            <a:r>
              <a:rPr lang="en-US" altLang="ja-JP" sz="4000" b="1" dirty="0" smtClean="0"/>
              <a:t>-Cam</a:t>
            </a:r>
            <a:endParaRPr lang="ja-JP" altLang="en-US" sz="4000" b="1" dirty="0"/>
          </a:p>
        </p:txBody>
      </p:sp>
      <p:sp>
        <p:nvSpPr>
          <p:cNvPr id="28" name="テキスト ボックス 27"/>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7" name="テキスト ボックス 16"/>
          <p:cNvSpPr txBox="1"/>
          <p:nvPr/>
        </p:nvSpPr>
        <p:spPr>
          <a:xfrm>
            <a:off x="0" y="6488668"/>
            <a:ext cx="742511" cy="369332"/>
          </a:xfrm>
          <a:prstGeom prst="rect">
            <a:avLst/>
          </a:prstGeom>
          <a:noFill/>
        </p:spPr>
        <p:txBody>
          <a:bodyPr wrap="none" rtlCol="0">
            <a:spAutoFit/>
          </a:bodyPr>
          <a:lstStyle/>
          <a:p>
            <a:r>
              <a:rPr lang="en-US" altLang="ja-JP" dirty="0" smtClean="0"/>
              <a:t>10</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5" y="119534"/>
            <a:ext cx="5688632" cy="1015663"/>
          </a:xfrm>
          <a:prstGeom prst="rect">
            <a:avLst/>
          </a:prstGeom>
          <a:noFill/>
        </p:spPr>
        <p:txBody>
          <a:bodyPr wrap="square" rtlCol="0">
            <a:spAutoFit/>
          </a:bodyPr>
          <a:lstStyle/>
          <a:p>
            <a:r>
              <a:rPr lang="ja-JP" altLang="en-US" sz="3200" b="1" dirty="0" smtClean="0"/>
              <a:t>恒星ストリーム </a:t>
            </a:r>
            <a:r>
              <a:rPr lang="en-US" altLang="ja-JP" sz="2800" dirty="0" smtClean="0"/>
              <a:t>(</a:t>
            </a:r>
            <a:r>
              <a:rPr lang="ja-JP" altLang="en-US" sz="2800" dirty="0" smtClean="0"/>
              <a:t>かつての矮小銀河合体の痕跡</a:t>
            </a:r>
            <a:r>
              <a:rPr lang="en-US" altLang="ja-JP" sz="2800" dirty="0" smtClean="0"/>
              <a:t>)</a:t>
            </a:r>
            <a:endParaRPr kumimoji="1" lang="ja-JP" altLang="en-US" sz="3200" dirty="0"/>
          </a:p>
        </p:txBody>
      </p:sp>
      <p:sp>
        <p:nvSpPr>
          <p:cNvPr id="4" name="正方形/長方形 3"/>
          <p:cNvSpPr/>
          <p:nvPr/>
        </p:nvSpPr>
        <p:spPr>
          <a:xfrm>
            <a:off x="827584" y="6237312"/>
            <a:ext cx="1871859" cy="369332"/>
          </a:xfrm>
          <a:prstGeom prst="rect">
            <a:avLst/>
          </a:prstGeom>
        </p:spPr>
        <p:txBody>
          <a:bodyPr wrap="none">
            <a:spAutoFit/>
          </a:bodyPr>
          <a:lstStyle/>
          <a:p>
            <a:r>
              <a:rPr lang="en-US" altLang="ja-JP" dirty="0" smtClean="0"/>
              <a:t>Tanaka et al. 2010</a:t>
            </a:r>
            <a:endParaRPr lang="ja-JP" altLang="en-US" dirty="0"/>
          </a:p>
        </p:txBody>
      </p:sp>
      <p:pic>
        <p:nvPicPr>
          <p:cNvPr id="5" name="図 4" descr="tanaka2.jpg"/>
          <p:cNvPicPr>
            <a:picLocks noChangeAspect="1"/>
          </p:cNvPicPr>
          <p:nvPr/>
        </p:nvPicPr>
        <p:blipFill>
          <a:blip r:embed="rId2" cstate="print"/>
          <a:stretch>
            <a:fillRect/>
          </a:stretch>
        </p:blipFill>
        <p:spPr>
          <a:xfrm>
            <a:off x="0" y="1916832"/>
            <a:ext cx="4645055" cy="3465190"/>
          </a:xfrm>
          <a:prstGeom prst="rect">
            <a:avLst/>
          </a:prstGeom>
        </p:spPr>
      </p:pic>
      <p:pic>
        <p:nvPicPr>
          <p:cNvPr id="2" name="図 1" descr="tanaka.jpg"/>
          <p:cNvPicPr>
            <a:picLocks noChangeAspect="1"/>
          </p:cNvPicPr>
          <p:nvPr/>
        </p:nvPicPr>
        <p:blipFill>
          <a:blip r:embed="rId3" cstate="print"/>
          <a:stretch>
            <a:fillRect/>
          </a:stretch>
        </p:blipFill>
        <p:spPr>
          <a:xfrm>
            <a:off x="3086100" y="808434"/>
            <a:ext cx="6057900" cy="6076950"/>
          </a:xfrm>
          <a:prstGeom prst="rect">
            <a:avLst/>
          </a:prstGeom>
        </p:spPr>
      </p:pic>
      <p:sp>
        <p:nvSpPr>
          <p:cNvPr id="6" name="正方形/長方形 5"/>
          <p:cNvSpPr/>
          <p:nvPr/>
        </p:nvSpPr>
        <p:spPr>
          <a:xfrm>
            <a:off x="5976043" y="44624"/>
            <a:ext cx="3060453" cy="707886"/>
          </a:xfrm>
          <a:prstGeom prst="rect">
            <a:avLst/>
          </a:prstGeom>
          <a:solidFill>
            <a:schemeClr val="bg1"/>
          </a:solidFill>
          <a:ln w="50800">
            <a:solidFill>
              <a:schemeClr val="tx1"/>
            </a:solidFill>
          </a:ln>
        </p:spPr>
        <p:txBody>
          <a:bodyPr wrap="none">
            <a:spAutoFit/>
          </a:bodyPr>
          <a:lstStyle/>
          <a:p>
            <a:r>
              <a:rPr lang="en-US" altLang="ja-JP" sz="4000" b="1" dirty="0" err="1" smtClean="0"/>
              <a:t>Suprime</a:t>
            </a:r>
            <a:r>
              <a:rPr lang="en-US" altLang="ja-JP" sz="4000" b="1" dirty="0" smtClean="0"/>
              <a:t>-Cam</a:t>
            </a:r>
            <a:endParaRPr lang="ja-JP" altLang="en-US" sz="4000" b="1" dirty="0"/>
          </a:p>
        </p:txBody>
      </p:sp>
      <p:sp>
        <p:nvSpPr>
          <p:cNvPr id="7" name="テキスト ボックス 6"/>
          <p:cNvSpPr txBox="1"/>
          <p:nvPr/>
        </p:nvSpPr>
        <p:spPr>
          <a:xfrm>
            <a:off x="6216596" y="6516052"/>
            <a:ext cx="2927404" cy="369332"/>
          </a:xfrm>
          <a:prstGeom prst="rect">
            <a:avLst/>
          </a:prstGeom>
          <a:solidFill>
            <a:schemeClr val="bg1"/>
          </a:solid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8" name="テキスト ボックス 7"/>
          <p:cNvSpPr txBox="1"/>
          <p:nvPr/>
        </p:nvSpPr>
        <p:spPr>
          <a:xfrm>
            <a:off x="0" y="6488668"/>
            <a:ext cx="742511" cy="369332"/>
          </a:xfrm>
          <a:prstGeom prst="rect">
            <a:avLst/>
          </a:prstGeom>
          <a:noFill/>
        </p:spPr>
        <p:txBody>
          <a:bodyPr wrap="none" rtlCol="0">
            <a:spAutoFit/>
          </a:bodyPr>
          <a:lstStyle/>
          <a:p>
            <a:r>
              <a:rPr lang="en-US" altLang="ja-JP" dirty="0" smtClean="0"/>
              <a:t>11</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764704"/>
            <a:ext cx="8795998" cy="1877437"/>
          </a:xfrm>
          <a:prstGeom prst="rect">
            <a:avLst/>
          </a:prstGeom>
          <a:noFill/>
        </p:spPr>
        <p:txBody>
          <a:bodyPr wrap="none" rtlCol="0">
            <a:spAutoFit/>
          </a:bodyPr>
          <a:lstStyle/>
          <a:p>
            <a:r>
              <a:rPr lang="ja-JP" altLang="en-US" sz="4400" dirty="0" smtClean="0"/>
              <a:t>                       遠方</a:t>
            </a:r>
            <a:r>
              <a:rPr kumimoji="1" lang="ja-JP" altLang="en-US" sz="4400" dirty="0" smtClean="0"/>
              <a:t>宇宙</a:t>
            </a:r>
            <a:endParaRPr kumimoji="1" lang="en-US" altLang="ja-JP" sz="4400" dirty="0" smtClean="0"/>
          </a:p>
          <a:p>
            <a:r>
              <a:rPr lang="en-US" altLang="ja-JP" sz="2800" dirty="0" smtClean="0"/>
              <a:t>                   (</a:t>
            </a:r>
            <a:r>
              <a:rPr lang="ja-JP" altLang="en-US" sz="2800" dirty="0" smtClean="0"/>
              <a:t>赤方偏移～</a:t>
            </a:r>
            <a:r>
              <a:rPr lang="en-US" altLang="ja-JP" sz="2800" dirty="0" smtClean="0"/>
              <a:t>2</a:t>
            </a:r>
            <a:r>
              <a:rPr lang="ja-JP" altLang="en-US" sz="2800" dirty="0" err="1" smtClean="0"/>
              <a:t>、</a:t>
            </a:r>
            <a:r>
              <a:rPr lang="ja-JP" altLang="en-US" sz="2800" dirty="0" smtClean="0"/>
              <a:t>宇宙年齢～</a:t>
            </a:r>
            <a:r>
              <a:rPr lang="en-US" altLang="ja-JP" sz="2800" dirty="0" smtClean="0"/>
              <a:t>30</a:t>
            </a:r>
            <a:r>
              <a:rPr lang="ja-JP" altLang="en-US" sz="2800" dirty="0" smtClean="0"/>
              <a:t>億年</a:t>
            </a:r>
            <a:r>
              <a:rPr lang="en-US" altLang="ja-JP" sz="2800" dirty="0" smtClean="0"/>
              <a:t>)</a:t>
            </a:r>
            <a:endParaRPr lang="en-US" altLang="ja-JP" sz="4400" dirty="0" smtClean="0"/>
          </a:p>
          <a:p>
            <a:r>
              <a:rPr lang="en-US" altLang="ja-JP" sz="4400" dirty="0" smtClean="0"/>
              <a:t>  </a:t>
            </a:r>
            <a:r>
              <a:rPr lang="ja-JP" altLang="en-US" sz="4400" dirty="0" smtClean="0"/>
              <a:t>銀河</a:t>
            </a:r>
            <a:r>
              <a:rPr lang="en-US" altLang="ja-JP" sz="4400" dirty="0" smtClean="0"/>
              <a:t>/</a:t>
            </a:r>
            <a:r>
              <a:rPr lang="ja-JP" altLang="en-US" sz="4400" dirty="0" smtClean="0"/>
              <a:t>ブラックホール進化の激動期</a:t>
            </a:r>
            <a:endParaRPr kumimoji="1" lang="ja-JP" altLang="en-US" sz="4400" dirty="0"/>
          </a:p>
        </p:txBody>
      </p:sp>
      <p:sp>
        <p:nvSpPr>
          <p:cNvPr id="3" name="テキスト ボックス 2"/>
          <p:cNvSpPr txBox="1"/>
          <p:nvPr/>
        </p:nvSpPr>
        <p:spPr>
          <a:xfrm>
            <a:off x="1547664" y="3140968"/>
            <a:ext cx="6644768" cy="1200329"/>
          </a:xfrm>
          <a:prstGeom prst="rect">
            <a:avLst/>
          </a:prstGeom>
          <a:noFill/>
        </p:spPr>
        <p:txBody>
          <a:bodyPr wrap="none" rtlCol="0">
            <a:spAutoFit/>
          </a:bodyPr>
          <a:lstStyle/>
          <a:p>
            <a:r>
              <a:rPr lang="ja-JP" altLang="en-US" sz="2400" dirty="0" smtClean="0"/>
              <a:t>・銀河は見掛け上暗い</a:t>
            </a:r>
            <a:endParaRPr kumimoji="1" lang="en-US" altLang="ja-JP" sz="2400" dirty="0" smtClean="0"/>
          </a:p>
          <a:p>
            <a:r>
              <a:rPr lang="ja-JP" altLang="en-US" sz="2400" dirty="0" smtClean="0"/>
              <a:t>・銀河の見掛け上の大きさは非常に小さい</a:t>
            </a:r>
            <a:endParaRPr lang="en-US" altLang="ja-JP" sz="2400" dirty="0" smtClean="0">
              <a:sym typeface="Wingdings" pitchFamily="2" charset="2"/>
            </a:endParaRPr>
          </a:p>
          <a:p>
            <a:r>
              <a:rPr lang="en-US" altLang="ja-JP" sz="2400" dirty="0" smtClean="0">
                <a:sym typeface="Wingdings" pitchFamily="2" charset="2"/>
              </a:rPr>
              <a:t></a:t>
            </a:r>
            <a:r>
              <a:rPr lang="ja-JP" altLang="en-US" sz="2400" dirty="0" smtClean="0">
                <a:sym typeface="Wingdings" pitchFamily="2" charset="2"/>
              </a:rPr>
              <a:t>高い感度と高い空間分解能を持った観測装置</a:t>
            </a:r>
            <a:endParaRPr lang="en-US" altLang="ja-JP" sz="2400" dirty="0" smtClean="0">
              <a:sym typeface="Wingdings" pitchFamily="2" charset="2"/>
            </a:endParaRPr>
          </a:p>
        </p:txBody>
      </p:sp>
      <p:sp>
        <p:nvSpPr>
          <p:cNvPr id="5" name="テキスト ボックス 4"/>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6" name="テキスト ボックス 5"/>
          <p:cNvSpPr txBox="1"/>
          <p:nvPr/>
        </p:nvSpPr>
        <p:spPr>
          <a:xfrm>
            <a:off x="0" y="6488668"/>
            <a:ext cx="742511" cy="369332"/>
          </a:xfrm>
          <a:prstGeom prst="rect">
            <a:avLst/>
          </a:prstGeom>
          <a:noFill/>
        </p:spPr>
        <p:txBody>
          <a:bodyPr wrap="none" rtlCol="0">
            <a:spAutoFit/>
          </a:bodyPr>
          <a:lstStyle/>
          <a:p>
            <a:r>
              <a:rPr lang="en-US" altLang="ja-JP" dirty="0" smtClean="0"/>
              <a:t>12</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3" y="228600"/>
            <a:ext cx="3389069" cy="707886"/>
          </a:xfrm>
          <a:prstGeom prst="rect">
            <a:avLst/>
          </a:prstGeom>
          <a:noFill/>
          <a:ln w="9525">
            <a:noFill/>
            <a:miter lim="800000"/>
            <a:headEnd/>
            <a:tailEnd/>
          </a:ln>
          <a:effectLst/>
        </p:spPr>
        <p:txBody>
          <a:bodyPr wrap="none">
            <a:spAutoFit/>
          </a:bodyPr>
          <a:lstStyle/>
          <a:p>
            <a:r>
              <a:rPr lang="ja-JP" altLang="en-US" sz="4000" b="1" dirty="0"/>
              <a:t>活動</a:t>
            </a:r>
            <a:r>
              <a:rPr lang="ja-JP" altLang="en-US" sz="4000" b="1" dirty="0" smtClean="0"/>
              <a:t>銀河とは</a:t>
            </a:r>
            <a:r>
              <a:rPr lang="en-US" altLang="ja-JP" sz="4000" b="1" dirty="0" smtClean="0"/>
              <a:t>?</a:t>
            </a:r>
            <a:endParaRPr lang="en-US" altLang="ja-JP" sz="4000" b="1" dirty="0"/>
          </a:p>
        </p:txBody>
      </p:sp>
      <p:pic>
        <p:nvPicPr>
          <p:cNvPr id="5123" name="Picture 3" descr="ngc1068"/>
          <p:cNvPicPr>
            <a:picLocks noChangeAspect="1" noChangeArrowheads="1"/>
          </p:cNvPicPr>
          <p:nvPr/>
        </p:nvPicPr>
        <p:blipFill>
          <a:blip r:embed="rId2" cstate="print"/>
          <a:srcRect/>
          <a:stretch>
            <a:fillRect/>
          </a:stretch>
        </p:blipFill>
        <p:spPr bwMode="auto">
          <a:xfrm>
            <a:off x="209551" y="1928802"/>
            <a:ext cx="3429000" cy="3429000"/>
          </a:xfrm>
          <a:prstGeom prst="rect">
            <a:avLst/>
          </a:prstGeom>
          <a:noFill/>
        </p:spPr>
      </p:pic>
      <p:sp>
        <p:nvSpPr>
          <p:cNvPr id="5124" name="Line 4"/>
          <p:cNvSpPr>
            <a:spLocks noChangeShapeType="1"/>
          </p:cNvSpPr>
          <p:nvPr/>
        </p:nvSpPr>
        <p:spPr bwMode="auto">
          <a:xfrm flipV="1">
            <a:off x="1905001" y="2724144"/>
            <a:ext cx="2309811" cy="919170"/>
          </a:xfrm>
          <a:prstGeom prst="line">
            <a:avLst/>
          </a:prstGeom>
          <a:noFill/>
          <a:ln w="25400">
            <a:solidFill>
              <a:srgbClr val="FF0000"/>
            </a:solidFill>
            <a:round/>
            <a:headEnd/>
            <a:tailEnd/>
          </a:ln>
          <a:effectLst/>
        </p:spPr>
        <p:txBody>
          <a:bodyPr/>
          <a:lstStyle/>
          <a:p>
            <a:endParaRPr lang="ja-JP" altLang="en-US"/>
          </a:p>
        </p:txBody>
      </p:sp>
      <p:sp>
        <p:nvSpPr>
          <p:cNvPr id="5125" name="Line 5"/>
          <p:cNvSpPr>
            <a:spLocks noChangeShapeType="1"/>
          </p:cNvSpPr>
          <p:nvPr/>
        </p:nvSpPr>
        <p:spPr bwMode="auto">
          <a:xfrm flipV="1">
            <a:off x="1928795" y="3429000"/>
            <a:ext cx="2376487" cy="214314"/>
          </a:xfrm>
          <a:prstGeom prst="line">
            <a:avLst/>
          </a:prstGeom>
          <a:noFill/>
          <a:ln w="25400">
            <a:solidFill>
              <a:srgbClr val="FF0000"/>
            </a:solidFill>
            <a:round/>
            <a:headEnd/>
            <a:tailEnd/>
          </a:ln>
          <a:effectLst/>
        </p:spPr>
        <p:txBody>
          <a:bodyPr/>
          <a:lstStyle/>
          <a:p>
            <a:endParaRPr lang="ja-JP" altLang="en-US"/>
          </a:p>
        </p:txBody>
      </p:sp>
      <p:sp>
        <p:nvSpPr>
          <p:cNvPr id="5126" name="Text Box 6"/>
          <p:cNvSpPr txBox="1">
            <a:spLocks noChangeArrowheads="1"/>
          </p:cNvSpPr>
          <p:nvPr/>
        </p:nvSpPr>
        <p:spPr bwMode="auto">
          <a:xfrm>
            <a:off x="4633774" y="4429133"/>
            <a:ext cx="2938625" cy="830997"/>
          </a:xfrm>
          <a:prstGeom prst="rect">
            <a:avLst/>
          </a:prstGeom>
          <a:noFill/>
          <a:ln w="9525">
            <a:noFill/>
            <a:miter lim="800000"/>
            <a:headEnd/>
            <a:tailEnd/>
          </a:ln>
          <a:effectLst/>
        </p:spPr>
        <p:txBody>
          <a:bodyPr wrap="none">
            <a:spAutoFit/>
          </a:bodyPr>
          <a:lstStyle/>
          <a:p>
            <a:r>
              <a:rPr lang="ja-JP" altLang="en-US" sz="2400" b="1" dirty="0" smtClean="0"/>
              <a:t>一般的な銀河全体の</a:t>
            </a:r>
            <a:endParaRPr lang="en-US" altLang="ja-JP" sz="2400" b="1" dirty="0" smtClean="0"/>
          </a:p>
          <a:p>
            <a:r>
              <a:rPr lang="en-US" altLang="ja-JP" sz="2400" b="1" dirty="0" smtClean="0">
                <a:solidFill>
                  <a:srgbClr val="FF0000"/>
                </a:solidFill>
              </a:rPr>
              <a:t>1</a:t>
            </a:r>
            <a:r>
              <a:rPr lang="ja-JP" altLang="en-US" sz="2400" b="1" dirty="0">
                <a:solidFill>
                  <a:srgbClr val="FF0000"/>
                </a:solidFill>
              </a:rPr>
              <a:t>～数百倍</a:t>
            </a:r>
            <a:r>
              <a:rPr lang="ja-JP" altLang="en-US" sz="2400" b="1" dirty="0" smtClean="0">
                <a:solidFill>
                  <a:srgbClr val="FF0000"/>
                </a:solidFill>
              </a:rPr>
              <a:t>の明るさ</a:t>
            </a:r>
            <a:endParaRPr lang="ja-JP" altLang="en-US" sz="2400" b="1" dirty="0">
              <a:solidFill>
                <a:srgbClr val="FF0000"/>
              </a:solidFill>
            </a:endParaRPr>
          </a:p>
        </p:txBody>
      </p:sp>
      <p:sp>
        <p:nvSpPr>
          <p:cNvPr id="5127" name="Text Box 7"/>
          <p:cNvSpPr txBox="1">
            <a:spLocks noChangeArrowheads="1"/>
          </p:cNvSpPr>
          <p:nvPr/>
        </p:nvSpPr>
        <p:spPr bwMode="auto">
          <a:xfrm>
            <a:off x="5072067" y="2500308"/>
            <a:ext cx="2335896" cy="461665"/>
          </a:xfrm>
          <a:prstGeom prst="rect">
            <a:avLst/>
          </a:prstGeom>
          <a:noFill/>
          <a:ln w="9525">
            <a:noFill/>
            <a:miter lim="800000"/>
            <a:headEnd/>
            <a:tailEnd/>
          </a:ln>
          <a:effectLst/>
        </p:spPr>
        <p:txBody>
          <a:bodyPr wrap="none">
            <a:spAutoFit/>
          </a:bodyPr>
          <a:lstStyle/>
          <a:p>
            <a:r>
              <a:rPr lang="ja-JP" altLang="en-US" sz="2400" b="1" dirty="0" smtClean="0"/>
              <a:t>約 </a:t>
            </a:r>
            <a:r>
              <a:rPr lang="en-US" altLang="ja-JP" sz="2400" b="1" dirty="0" smtClean="0"/>
              <a:t>100 </a:t>
            </a:r>
            <a:r>
              <a:rPr lang="ja-JP" altLang="en-US" sz="2400" b="1" dirty="0" smtClean="0"/>
              <a:t>天文単位</a:t>
            </a:r>
            <a:endParaRPr lang="ja-JP" altLang="en-US" sz="2400" b="1" dirty="0"/>
          </a:p>
        </p:txBody>
      </p:sp>
      <p:sp>
        <p:nvSpPr>
          <p:cNvPr id="5128" name="Line 8"/>
          <p:cNvSpPr>
            <a:spLocks noChangeShapeType="1"/>
          </p:cNvSpPr>
          <p:nvPr/>
        </p:nvSpPr>
        <p:spPr bwMode="auto">
          <a:xfrm flipV="1">
            <a:off x="4214811" y="2786058"/>
            <a:ext cx="0" cy="609600"/>
          </a:xfrm>
          <a:prstGeom prst="line">
            <a:avLst/>
          </a:prstGeom>
          <a:noFill/>
          <a:ln w="25400">
            <a:solidFill>
              <a:srgbClr val="00FF00"/>
            </a:solidFill>
            <a:round/>
            <a:headEnd type="triangle" w="med" len="med"/>
            <a:tailEnd type="triangle" w="med" len="med"/>
          </a:ln>
          <a:effectLst/>
        </p:spPr>
        <p:txBody>
          <a:bodyPr/>
          <a:lstStyle/>
          <a:p>
            <a:endParaRPr lang="ja-JP" altLang="en-US"/>
          </a:p>
        </p:txBody>
      </p:sp>
      <p:sp>
        <p:nvSpPr>
          <p:cNvPr id="5129" name="Text Box 9"/>
          <p:cNvSpPr txBox="1">
            <a:spLocks noChangeArrowheads="1"/>
          </p:cNvSpPr>
          <p:nvPr/>
        </p:nvSpPr>
        <p:spPr bwMode="auto">
          <a:xfrm>
            <a:off x="4508179" y="3429002"/>
            <a:ext cx="3778599" cy="461665"/>
          </a:xfrm>
          <a:prstGeom prst="rect">
            <a:avLst/>
          </a:prstGeom>
          <a:noFill/>
          <a:ln w="9525">
            <a:noFill/>
            <a:miter lim="800000"/>
            <a:headEnd/>
            <a:tailEnd/>
          </a:ln>
          <a:effectLst/>
        </p:spPr>
        <p:txBody>
          <a:bodyPr wrap="none">
            <a:spAutoFit/>
          </a:bodyPr>
          <a:lstStyle/>
          <a:p>
            <a:r>
              <a:rPr lang="ja-JP" altLang="en-US" sz="2400" b="1" dirty="0" smtClean="0"/>
              <a:t>銀河</a:t>
            </a:r>
            <a:r>
              <a:rPr lang="ja-JP" altLang="en-US" sz="2400" b="1" dirty="0"/>
              <a:t>の</a:t>
            </a:r>
            <a:r>
              <a:rPr lang="ja-JP" altLang="en-US" sz="2400" b="1" dirty="0" smtClean="0"/>
              <a:t>大きさの約</a:t>
            </a:r>
            <a:r>
              <a:rPr lang="en-US" altLang="ja-JP" sz="2400" b="1" dirty="0" smtClean="0">
                <a:solidFill>
                  <a:srgbClr val="FF0000"/>
                </a:solidFill>
              </a:rPr>
              <a:t>1</a:t>
            </a:r>
            <a:r>
              <a:rPr lang="ja-JP" altLang="en-US" sz="2400" b="1" dirty="0" smtClean="0">
                <a:solidFill>
                  <a:srgbClr val="FF0000"/>
                </a:solidFill>
              </a:rPr>
              <a:t>億分の</a:t>
            </a:r>
            <a:r>
              <a:rPr lang="en-US" altLang="ja-JP" sz="2400" b="1" dirty="0" smtClean="0">
                <a:solidFill>
                  <a:srgbClr val="FF0000"/>
                </a:solidFill>
              </a:rPr>
              <a:t>1</a:t>
            </a:r>
            <a:endParaRPr lang="ja-JP" altLang="en-US" sz="2400" b="1" dirty="0">
              <a:solidFill>
                <a:srgbClr val="FF0000"/>
              </a:solidFill>
            </a:endParaRPr>
          </a:p>
        </p:txBody>
      </p:sp>
      <p:sp>
        <p:nvSpPr>
          <p:cNvPr id="5131" name="Text Box 11"/>
          <p:cNvSpPr txBox="1">
            <a:spLocks noChangeArrowheads="1"/>
          </p:cNvSpPr>
          <p:nvPr/>
        </p:nvSpPr>
        <p:spPr bwMode="auto">
          <a:xfrm>
            <a:off x="1323989" y="6021288"/>
            <a:ext cx="6893234" cy="584775"/>
          </a:xfrm>
          <a:prstGeom prst="rect">
            <a:avLst/>
          </a:prstGeom>
          <a:noFill/>
          <a:ln w="9525">
            <a:noFill/>
            <a:miter lim="800000"/>
            <a:headEnd/>
            <a:tailEnd/>
          </a:ln>
          <a:effectLst/>
        </p:spPr>
        <p:txBody>
          <a:bodyPr wrap="none">
            <a:spAutoFit/>
          </a:bodyPr>
          <a:lstStyle/>
          <a:p>
            <a:r>
              <a:rPr lang="ja-JP" altLang="en-US" sz="3200" b="1" dirty="0"/>
              <a:t>全銀河のうち、およそ</a:t>
            </a:r>
            <a:r>
              <a:rPr lang="en-US" altLang="ja-JP" sz="3200" b="1" dirty="0" smtClean="0"/>
              <a:t>1-3</a:t>
            </a:r>
            <a:r>
              <a:rPr lang="ja-JP" altLang="en-US" sz="3200" b="1" dirty="0" smtClean="0"/>
              <a:t>割が活動銀河</a:t>
            </a:r>
            <a:endParaRPr lang="ja-JP" altLang="en-US" sz="3200" b="1" dirty="0"/>
          </a:p>
        </p:txBody>
      </p:sp>
      <p:sp>
        <p:nvSpPr>
          <p:cNvPr id="12" name="テキスト ボックス 11"/>
          <p:cNvSpPr txBox="1"/>
          <p:nvPr/>
        </p:nvSpPr>
        <p:spPr>
          <a:xfrm>
            <a:off x="1409227" y="1139597"/>
            <a:ext cx="6091732" cy="646331"/>
          </a:xfrm>
          <a:prstGeom prst="rect">
            <a:avLst/>
          </a:prstGeom>
          <a:noFill/>
        </p:spPr>
        <p:txBody>
          <a:bodyPr wrap="none" rtlCol="0">
            <a:spAutoFit/>
          </a:bodyPr>
          <a:lstStyle/>
          <a:p>
            <a:r>
              <a:rPr kumimoji="1" lang="ja-JP" altLang="en-US" sz="3600" b="1" dirty="0" smtClean="0"/>
              <a:t>中心部分が異常に明るい銀河</a:t>
            </a:r>
            <a:endParaRPr kumimoji="1" lang="ja-JP" altLang="en-US" sz="3600" b="1" dirty="0"/>
          </a:p>
        </p:txBody>
      </p:sp>
      <p:sp>
        <p:nvSpPr>
          <p:cNvPr id="13" name="テキスト ボックス 12"/>
          <p:cNvSpPr txBox="1"/>
          <p:nvPr/>
        </p:nvSpPr>
        <p:spPr>
          <a:xfrm>
            <a:off x="302191" y="5357804"/>
            <a:ext cx="2350323" cy="461665"/>
          </a:xfrm>
          <a:prstGeom prst="rect">
            <a:avLst/>
          </a:prstGeom>
          <a:noFill/>
        </p:spPr>
        <p:txBody>
          <a:bodyPr wrap="none" rtlCol="0">
            <a:spAutoFit/>
          </a:bodyPr>
          <a:lstStyle/>
          <a:p>
            <a:r>
              <a:rPr kumimoji="1" lang="ja-JP" altLang="en-US" sz="2400" b="1" dirty="0" smtClean="0"/>
              <a:t>活動銀河の一例</a:t>
            </a:r>
            <a:endParaRPr kumimoji="1" lang="ja-JP" altLang="en-US" sz="2400" b="1" dirty="0"/>
          </a:p>
        </p:txBody>
      </p:sp>
      <p:sp>
        <p:nvSpPr>
          <p:cNvPr id="14" name="テキスト ボックス 13"/>
          <p:cNvSpPr txBox="1"/>
          <p:nvPr/>
        </p:nvSpPr>
        <p:spPr>
          <a:xfrm>
            <a:off x="3929061" y="2000240"/>
            <a:ext cx="3929281" cy="523220"/>
          </a:xfrm>
          <a:prstGeom prst="rect">
            <a:avLst/>
          </a:prstGeom>
          <a:noFill/>
        </p:spPr>
        <p:txBody>
          <a:bodyPr wrap="none" rtlCol="0">
            <a:spAutoFit/>
          </a:bodyPr>
          <a:lstStyle/>
          <a:p>
            <a:r>
              <a:rPr kumimoji="1" lang="ja-JP" altLang="en-US" sz="2800" b="1" dirty="0" smtClean="0"/>
              <a:t>・</a:t>
            </a:r>
            <a:r>
              <a:rPr lang="ja-JP" altLang="en-US" sz="2800" b="1" dirty="0" smtClean="0"/>
              <a:t>明るい部分の大きさは</a:t>
            </a:r>
            <a:r>
              <a:rPr kumimoji="1" lang="en-US" altLang="ja-JP" sz="2800" b="1" dirty="0" smtClean="0"/>
              <a:t>?</a:t>
            </a:r>
            <a:endParaRPr kumimoji="1" lang="ja-JP" altLang="en-US" sz="2800" b="1" dirty="0"/>
          </a:p>
        </p:txBody>
      </p:sp>
      <p:sp>
        <p:nvSpPr>
          <p:cNvPr id="15" name="テキスト ボックス 14"/>
          <p:cNvSpPr txBox="1"/>
          <p:nvPr/>
        </p:nvSpPr>
        <p:spPr>
          <a:xfrm rot="5400000">
            <a:off x="5499893" y="2833309"/>
            <a:ext cx="699230" cy="707886"/>
          </a:xfrm>
          <a:prstGeom prst="rect">
            <a:avLst/>
          </a:prstGeom>
          <a:noFill/>
        </p:spPr>
        <p:txBody>
          <a:bodyPr wrap="none" rtlCol="0">
            <a:spAutoFit/>
          </a:bodyPr>
          <a:lstStyle/>
          <a:p>
            <a:r>
              <a:rPr kumimoji="1" lang="ja-JP" altLang="en-US" sz="4000" b="1" dirty="0" smtClean="0"/>
              <a:t>＝</a:t>
            </a:r>
            <a:endParaRPr kumimoji="1" lang="ja-JP" altLang="en-US" sz="4000" b="1" dirty="0"/>
          </a:p>
        </p:txBody>
      </p:sp>
      <p:sp>
        <p:nvSpPr>
          <p:cNvPr id="16" name="テキスト ボックス 15"/>
          <p:cNvSpPr txBox="1"/>
          <p:nvPr/>
        </p:nvSpPr>
        <p:spPr>
          <a:xfrm>
            <a:off x="4000498" y="3929066"/>
            <a:ext cx="3791423" cy="523220"/>
          </a:xfrm>
          <a:prstGeom prst="rect">
            <a:avLst/>
          </a:prstGeom>
          <a:noFill/>
        </p:spPr>
        <p:txBody>
          <a:bodyPr wrap="none" rtlCol="0">
            <a:spAutoFit/>
          </a:bodyPr>
          <a:lstStyle/>
          <a:p>
            <a:r>
              <a:rPr kumimoji="1" lang="ja-JP" altLang="en-US" sz="2800" b="1" dirty="0" smtClean="0"/>
              <a:t>・どれくらい明るいのか</a:t>
            </a:r>
            <a:r>
              <a:rPr kumimoji="1" lang="en-US" altLang="ja-JP" sz="2800" b="1" dirty="0" smtClean="0"/>
              <a:t>?</a:t>
            </a:r>
            <a:endParaRPr kumimoji="1" lang="ja-JP" altLang="en-US" sz="2800" b="1" dirty="0"/>
          </a:p>
        </p:txBody>
      </p:sp>
      <p:sp>
        <p:nvSpPr>
          <p:cNvPr id="17" name="テキスト ボックス 16"/>
          <p:cNvSpPr txBox="1"/>
          <p:nvPr/>
        </p:nvSpPr>
        <p:spPr>
          <a:xfrm>
            <a:off x="3000364" y="5429264"/>
            <a:ext cx="5848076" cy="523220"/>
          </a:xfrm>
          <a:prstGeom prst="rect">
            <a:avLst/>
          </a:prstGeom>
          <a:noFill/>
          <a:ln w="25400">
            <a:solidFill>
              <a:srgbClr val="FF0000"/>
            </a:solidFill>
          </a:ln>
        </p:spPr>
        <p:txBody>
          <a:bodyPr wrap="none" rtlCol="0">
            <a:spAutoFit/>
          </a:bodyPr>
          <a:lstStyle/>
          <a:p>
            <a:r>
              <a:rPr kumimoji="1" lang="ja-JP" altLang="en-US" sz="2800" b="1" dirty="0" smtClean="0"/>
              <a:t>異常に明るい中心部分 </a:t>
            </a:r>
            <a:r>
              <a:rPr kumimoji="1" lang="en-US" altLang="ja-JP" sz="2800" b="1" dirty="0" smtClean="0"/>
              <a:t>= </a:t>
            </a:r>
            <a:r>
              <a:rPr kumimoji="1" lang="ja-JP" altLang="en-US" sz="2800" b="1" dirty="0" smtClean="0"/>
              <a:t>活動銀河核</a:t>
            </a:r>
            <a:endParaRPr kumimoji="1" lang="ja-JP" altLang="en-US" sz="2800" b="1" dirty="0"/>
          </a:p>
        </p:txBody>
      </p:sp>
      <p:sp>
        <p:nvSpPr>
          <p:cNvPr id="18" name="テキスト ボックス 17"/>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9" name="テキスト ボックス 18"/>
          <p:cNvSpPr txBox="1"/>
          <p:nvPr/>
        </p:nvSpPr>
        <p:spPr>
          <a:xfrm>
            <a:off x="0" y="6488668"/>
            <a:ext cx="742511" cy="369332"/>
          </a:xfrm>
          <a:prstGeom prst="rect">
            <a:avLst/>
          </a:prstGeom>
          <a:noFill/>
        </p:spPr>
        <p:txBody>
          <a:bodyPr wrap="none" rtlCol="0">
            <a:spAutoFit/>
          </a:bodyPr>
          <a:lstStyle/>
          <a:p>
            <a:r>
              <a:rPr lang="en-US" altLang="ja-JP" dirty="0" smtClean="0"/>
              <a:t>13</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10655" y="76200"/>
            <a:ext cx="8925841" cy="646331"/>
          </a:xfrm>
          <a:prstGeom prst="rect">
            <a:avLst/>
          </a:prstGeom>
          <a:noFill/>
          <a:ln w="9525">
            <a:noFill/>
            <a:miter lim="800000"/>
            <a:headEnd/>
            <a:tailEnd/>
          </a:ln>
        </p:spPr>
        <p:txBody>
          <a:bodyPr wrap="none">
            <a:spAutoFit/>
          </a:bodyPr>
          <a:lstStyle/>
          <a:p>
            <a:r>
              <a:rPr lang="ja-JP" altLang="en-US" sz="3600" b="1" dirty="0" smtClean="0"/>
              <a:t>活動銀河核には超巨大ブラックホールがある</a:t>
            </a:r>
            <a:endParaRPr lang="ja-JP" altLang="en-US" sz="3600" b="1" dirty="0"/>
          </a:p>
        </p:txBody>
      </p:sp>
      <p:sp>
        <p:nvSpPr>
          <p:cNvPr id="6148" name="Text Box 4"/>
          <p:cNvSpPr txBox="1">
            <a:spLocks noChangeArrowheads="1"/>
          </p:cNvSpPr>
          <p:nvPr/>
        </p:nvSpPr>
        <p:spPr bwMode="auto">
          <a:xfrm>
            <a:off x="171498" y="1071546"/>
            <a:ext cx="8829661" cy="830997"/>
          </a:xfrm>
          <a:prstGeom prst="rect">
            <a:avLst/>
          </a:prstGeom>
          <a:noFill/>
          <a:ln w="9525">
            <a:noFill/>
            <a:miter lim="800000"/>
            <a:headEnd/>
            <a:tailEnd/>
          </a:ln>
        </p:spPr>
        <p:txBody>
          <a:bodyPr wrap="none">
            <a:spAutoFit/>
          </a:bodyPr>
          <a:lstStyle/>
          <a:p>
            <a:r>
              <a:rPr lang="ja-JP" altLang="en-US" sz="2400" b="1" dirty="0" smtClean="0"/>
              <a:t>三好真</a:t>
            </a:r>
            <a:r>
              <a:rPr lang="en-US" altLang="ja-JP" sz="2400" b="1" dirty="0" smtClean="0"/>
              <a:t>(</a:t>
            </a:r>
            <a:r>
              <a:rPr lang="ja-JP" altLang="en-US" sz="2400" b="1" dirty="0" smtClean="0"/>
              <a:t>国立天文台</a:t>
            </a:r>
            <a:r>
              <a:rPr lang="en-US" altLang="ja-JP" sz="2400" b="1" dirty="0" smtClean="0"/>
              <a:t>)</a:t>
            </a:r>
            <a:r>
              <a:rPr lang="ja-JP" altLang="en-US" sz="2400" b="1" dirty="0" smtClean="0"/>
              <a:t>他が長基線</a:t>
            </a:r>
            <a:r>
              <a:rPr lang="ja-JP" altLang="en-US" sz="2400" b="1" dirty="0"/>
              <a:t>電波干渉計</a:t>
            </a:r>
            <a:r>
              <a:rPr lang="en-US" altLang="ja-JP" sz="2400" b="1" dirty="0"/>
              <a:t>(</a:t>
            </a:r>
            <a:r>
              <a:rPr lang="ja-JP" altLang="en-US" sz="2400" b="1" dirty="0"/>
              <a:t>米</a:t>
            </a:r>
            <a:r>
              <a:rPr lang="en-US" altLang="ja-JP" sz="2400" b="1" dirty="0"/>
              <a:t>)</a:t>
            </a:r>
            <a:r>
              <a:rPr lang="ja-JP" altLang="en-US" sz="2400" b="1" dirty="0"/>
              <a:t>を</a:t>
            </a:r>
            <a:r>
              <a:rPr lang="ja-JP" altLang="en-US" sz="2400" b="1" dirty="0" smtClean="0"/>
              <a:t>用いて活動銀河</a:t>
            </a:r>
            <a:endParaRPr lang="en-US" altLang="ja-JP" sz="2400" b="1" dirty="0" smtClean="0"/>
          </a:p>
          <a:p>
            <a:r>
              <a:rPr lang="ja-JP" altLang="en-US" sz="2400" b="1" dirty="0" smtClean="0"/>
              <a:t> </a:t>
            </a:r>
            <a:r>
              <a:rPr lang="en-US" altLang="ja-JP" sz="2400" b="1" dirty="0" smtClean="0"/>
              <a:t>NGC4258 </a:t>
            </a:r>
            <a:r>
              <a:rPr lang="ja-JP" altLang="en-US" sz="2400" b="1" dirty="0" smtClean="0"/>
              <a:t>の中心部分に</a:t>
            </a:r>
            <a:r>
              <a:rPr lang="ja-JP" altLang="en-US" sz="2400" b="1" dirty="0" smtClean="0">
                <a:solidFill>
                  <a:srgbClr val="FF0000"/>
                </a:solidFill>
              </a:rPr>
              <a:t>回転するガス雲</a:t>
            </a:r>
            <a:r>
              <a:rPr lang="ja-JP" altLang="en-US" sz="2400" b="1" dirty="0">
                <a:solidFill>
                  <a:srgbClr val="FF0000"/>
                </a:solidFill>
              </a:rPr>
              <a:t>を</a:t>
            </a:r>
            <a:r>
              <a:rPr lang="ja-JP" altLang="en-US" sz="2400" b="1" dirty="0" smtClean="0">
                <a:solidFill>
                  <a:srgbClr val="FF0000"/>
                </a:solidFill>
              </a:rPr>
              <a:t>発見 </a:t>
            </a:r>
            <a:r>
              <a:rPr lang="en-US" altLang="ja-JP" sz="2400" b="1" dirty="0" smtClean="0"/>
              <a:t>(Nature </a:t>
            </a:r>
            <a:r>
              <a:rPr lang="ja-JP" altLang="en-US" sz="2400" b="1" dirty="0" smtClean="0"/>
              <a:t>誌</a:t>
            </a:r>
            <a:r>
              <a:rPr lang="en-US" altLang="ja-JP" sz="2400" b="1" dirty="0" smtClean="0"/>
              <a:t>)</a:t>
            </a:r>
            <a:endParaRPr lang="ja-JP" altLang="en-US" sz="2400" b="1" dirty="0"/>
          </a:p>
        </p:txBody>
      </p:sp>
      <p:sp>
        <p:nvSpPr>
          <p:cNvPr id="6149" name="Text Box 5"/>
          <p:cNvSpPr txBox="1">
            <a:spLocks noChangeArrowheads="1"/>
          </p:cNvSpPr>
          <p:nvPr/>
        </p:nvSpPr>
        <p:spPr bwMode="auto">
          <a:xfrm>
            <a:off x="5072067" y="3212976"/>
            <a:ext cx="3591048" cy="1938992"/>
          </a:xfrm>
          <a:prstGeom prst="rect">
            <a:avLst/>
          </a:prstGeom>
          <a:noFill/>
          <a:ln w="9525">
            <a:noFill/>
            <a:miter lim="800000"/>
            <a:headEnd/>
            <a:tailEnd/>
          </a:ln>
        </p:spPr>
        <p:txBody>
          <a:bodyPr wrap="none">
            <a:spAutoFit/>
          </a:bodyPr>
          <a:lstStyle/>
          <a:p>
            <a:r>
              <a:rPr lang="ja-JP" altLang="en-US" sz="2400" b="1" dirty="0" smtClean="0"/>
              <a:t>銀河中心のごく狭い領域</a:t>
            </a:r>
            <a:endParaRPr lang="en-US" altLang="ja-JP" sz="2400" b="1" dirty="0" smtClean="0"/>
          </a:p>
          <a:p>
            <a:r>
              <a:rPr lang="en-US" altLang="ja-JP" sz="2400" b="1" dirty="0" smtClean="0"/>
              <a:t>   </a:t>
            </a:r>
            <a:r>
              <a:rPr lang="ja-JP" altLang="en-US" sz="2400" b="1" dirty="0" smtClean="0"/>
              <a:t>約</a:t>
            </a:r>
            <a:r>
              <a:rPr lang="en-US" altLang="ja-JP" sz="2400" b="1" dirty="0" smtClean="0"/>
              <a:t>20000</a:t>
            </a:r>
            <a:r>
              <a:rPr lang="ja-JP" altLang="en-US" sz="2400" b="1" dirty="0" smtClean="0"/>
              <a:t>天文単位</a:t>
            </a:r>
            <a:endParaRPr lang="en-US" altLang="ja-JP" sz="2400" b="1" dirty="0" smtClean="0"/>
          </a:p>
          <a:p>
            <a:r>
              <a:rPr lang="en-US" altLang="ja-JP" sz="2400" b="1" dirty="0" smtClean="0"/>
              <a:t>= </a:t>
            </a:r>
            <a:r>
              <a:rPr lang="ja-JP" altLang="en-US" sz="2400" b="1" dirty="0" smtClean="0"/>
              <a:t>星と星の間隔の </a:t>
            </a:r>
            <a:r>
              <a:rPr lang="en-US" altLang="ja-JP" sz="2400" b="1" dirty="0" smtClean="0"/>
              <a:t>1/10</a:t>
            </a:r>
          </a:p>
          <a:p>
            <a:endParaRPr lang="en-US" altLang="ja-JP" sz="2400" b="1" dirty="0" smtClean="0"/>
          </a:p>
          <a:p>
            <a:r>
              <a:rPr lang="ja-JP" altLang="en-US" sz="2400" b="1" dirty="0" smtClean="0"/>
              <a:t>太陽の</a:t>
            </a:r>
            <a:r>
              <a:rPr lang="ja-JP" altLang="en-US" sz="2400" b="1" dirty="0" smtClean="0">
                <a:solidFill>
                  <a:srgbClr val="FF0000"/>
                </a:solidFill>
              </a:rPr>
              <a:t>約</a:t>
            </a:r>
            <a:r>
              <a:rPr lang="en-US" altLang="ja-JP" sz="2400" b="1" dirty="0" smtClean="0">
                <a:solidFill>
                  <a:srgbClr val="FF0000"/>
                </a:solidFill>
              </a:rPr>
              <a:t>4000</a:t>
            </a:r>
            <a:r>
              <a:rPr lang="ja-JP" altLang="en-US" sz="2400" b="1" dirty="0" smtClean="0">
                <a:solidFill>
                  <a:srgbClr val="FF0000"/>
                </a:solidFill>
              </a:rPr>
              <a:t>万倍</a:t>
            </a:r>
            <a:r>
              <a:rPr lang="ja-JP" altLang="en-US" sz="2400" b="1" dirty="0" smtClean="0"/>
              <a:t>の質量</a:t>
            </a:r>
            <a:endParaRPr lang="ja-JP" altLang="en-US" sz="2400" b="1" dirty="0"/>
          </a:p>
        </p:txBody>
      </p:sp>
      <p:sp>
        <p:nvSpPr>
          <p:cNvPr id="28" name="正方形/長方形 27"/>
          <p:cNvSpPr/>
          <p:nvPr/>
        </p:nvSpPr>
        <p:spPr>
          <a:xfrm>
            <a:off x="85788" y="681321"/>
            <a:ext cx="1271502" cy="461665"/>
          </a:xfrm>
          <a:prstGeom prst="rect">
            <a:avLst/>
          </a:prstGeom>
        </p:spPr>
        <p:txBody>
          <a:bodyPr wrap="none">
            <a:spAutoFit/>
          </a:bodyPr>
          <a:lstStyle/>
          <a:p>
            <a:r>
              <a:rPr lang="ja-JP" altLang="en-US" sz="2400" b="1" dirty="0" smtClean="0"/>
              <a:t>・</a:t>
            </a:r>
            <a:r>
              <a:rPr lang="en-US" altLang="ja-JP" sz="2400" b="1" dirty="0" smtClean="0"/>
              <a:t>1995</a:t>
            </a:r>
            <a:r>
              <a:rPr lang="ja-JP" altLang="en-US" sz="2400" b="1" dirty="0" smtClean="0"/>
              <a:t>年</a:t>
            </a:r>
            <a:endParaRPr lang="ja-JP" altLang="en-US" sz="2400" dirty="0"/>
          </a:p>
        </p:txBody>
      </p:sp>
      <p:sp>
        <p:nvSpPr>
          <p:cNvPr id="29" name="下矢印 28"/>
          <p:cNvSpPr/>
          <p:nvPr/>
        </p:nvSpPr>
        <p:spPr>
          <a:xfrm>
            <a:off x="6500827" y="5085184"/>
            <a:ext cx="642943"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072067" y="5733256"/>
            <a:ext cx="3565400" cy="707886"/>
          </a:xfrm>
          <a:prstGeom prst="rect">
            <a:avLst/>
          </a:prstGeom>
          <a:noFill/>
          <a:ln w="76200">
            <a:solidFill>
              <a:srgbClr val="FF0000"/>
            </a:solidFill>
          </a:ln>
        </p:spPr>
        <p:txBody>
          <a:bodyPr wrap="none" rtlCol="0">
            <a:spAutoFit/>
          </a:bodyPr>
          <a:lstStyle/>
          <a:p>
            <a:r>
              <a:rPr kumimoji="1" lang="ja-JP" altLang="en-US" sz="2000" b="1" dirty="0" smtClean="0"/>
              <a:t>超巨大ブラックホールの存在が</a:t>
            </a:r>
            <a:endParaRPr kumimoji="1" lang="en-US" altLang="ja-JP" sz="2000" b="1" dirty="0" smtClean="0"/>
          </a:p>
          <a:p>
            <a:r>
              <a:rPr lang="ja-JP" altLang="en-US" sz="2000" b="1" dirty="0" smtClean="0"/>
              <a:t>決定的になった</a:t>
            </a:r>
            <a:r>
              <a:rPr lang="en-US" altLang="ja-JP" sz="2000" b="1" dirty="0" smtClean="0"/>
              <a:t>!</a:t>
            </a:r>
            <a:endParaRPr kumimoji="1" lang="en-US" altLang="ja-JP" sz="2000" b="1" dirty="0" smtClean="0"/>
          </a:p>
        </p:txBody>
      </p:sp>
      <p:pic>
        <p:nvPicPr>
          <p:cNvPr id="9" name="図 8" descr="maser.gif"/>
          <p:cNvPicPr>
            <a:picLocks noChangeAspect="1"/>
          </p:cNvPicPr>
          <p:nvPr/>
        </p:nvPicPr>
        <p:blipFill>
          <a:blip r:embed="rId3" cstate="print"/>
          <a:srcRect b="43149"/>
          <a:stretch>
            <a:fillRect/>
          </a:stretch>
        </p:blipFill>
        <p:spPr>
          <a:xfrm>
            <a:off x="4572000" y="1928802"/>
            <a:ext cx="4367213" cy="928694"/>
          </a:xfrm>
          <a:prstGeom prst="rect">
            <a:avLst/>
          </a:prstGeom>
        </p:spPr>
      </p:pic>
      <p:pic>
        <p:nvPicPr>
          <p:cNvPr id="10" name="図 9" descr="ngc4258.jpg"/>
          <p:cNvPicPr>
            <a:picLocks noChangeAspect="1"/>
          </p:cNvPicPr>
          <p:nvPr/>
        </p:nvPicPr>
        <p:blipFill>
          <a:blip r:embed="rId4" cstate="print"/>
          <a:srcRect r="3125" b="13541"/>
          <a:stretch>
            <a:fillRect/>
          </a:stretch>
        </p:blipFill>
        <p:spPr>
          <a:xfrm>
            <a:off x="428596" y="2000241"/>
            <a:ext cx="4030504" cy="4624900"/>
          </a:xfrm>
          <a:prstGeom prst="rect">
            <a:avLst/>
          </a:prstGeom>
        </p:spPr>
      </p:pic>
      <p:cxnSp>
        <p:nvCxnSpPr>
          <p:cNvPr id="12" name="直線コネクタ 11"/>
          <p:cNvCxnSpPr/>
          <p:nvPr/>
        </p:nvCxnSpPr>
        <p:spPr>
          <a:xfrm>
            <a:off x="6143638" y="2786058"/>
            <a:ext cx="128588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429259" y="2857496"/>
            <a:ext cx="2954655" cy="400110"/>
          </a:xfrm>
          <a:prstGeom prst="rect">
            <a:avLst/>
          </a:prstGeom>
          <a:noFill/>
        </p:spPr>
        <p:txBody>
          <a:bodyPr wrap="none" rtlCol="0">
            <a:spAutoFit/>
          </a:bodyPr>
          <a:lstStyle/>
          <a:p>
            <a:r>
              <a:rPr kumimoji="1" lang="en-US" altLang="ja-JP" sz="2000" b="1" dirty="0" smtClean="0"/>
              <a:t>0.5</a:t>
            </a:r>
            <a:r>
              <a:rPr kumimoji="1" lang="ja-JP" altLang="en-US" sz="2000" b="1" dirty="0" smtClean="0"/>
              <a:t>光年 </a:t>
            </a:r>
            <a:r>
              <a:rPr kumimoji="1" lang="en-US" altLang="ja-JP" sz="2000" b="1" dirty="0" smtClean="0"/>
              <a:t>= 60000</a:t>
            </a:r>
            <a:r>
              <a:rPr kumimoji="1" lang="ja-JP" altLang="en-US" sz="2000" b="1" dirty="0" smtClean="0"/>
              <a:t>天文単位</a:t>
            </a:r>
            <a:endParaRPr kumimoji="1" lang="ja-JP" altLang="en-US" sz="2000" b="1" dirty="0"/>
          </a:p>
        </p:txBody>
      </p:sp>
      <p:sp useBgFill="1">
        <p:nvSpPr>
          <p:cNvPr id="15" name="テキスト ボックス 14"/>
          <p:cNvSpPr txBox="1"/>
          <p:nvPr/>
        </p:nvSpPr>
        <p:spPr>
          <a:xfrm>
            <a:off x="3071802" y="6215082"/>
            <a:ext cx="1277914" cy="400110"/>
          </a:xfrm>
          <a:prstGeom prst="rect">
            <a:avLst/>
          </a:prstGeom>
        </p:spPr>
        <p:txBody>
          <a:bodyPr wrap="none" rtlCol="0">
            <a:spAutoFit/>
          </a:bodyPr>
          <a:lstStyle/>
          <a:p>
            <a:r>
              <a:rPr lang="en-US" altLang="ja-JP" sz="2000" b="1" dirty="0" smtClean="0"/>
              <a:t>6</a:t>
            </a:r>
            <a:r>
              <a:rPr kumimoji="1" lang="en-US" altLang="ja-JP" sz="2000" b="1" dirty="0" smtClean="0"/>
              <a:t>000 </a:t>
            </a:r>
            <a:r>
              <a:rPr kumimoji="1" lang="ja-JP" altLang="en-US" sz="2000" b="1" dirty="0" smtClean="0"/>
              <a:t>光年</a:t>
            </a:r>
            <a:endParaRPr kumimoji="1" lang="ja-JP" altLang="en-US" sz="2000" b="1" dirty="0"/>
          </a:p>
        </p:txBody>
      </p:sp>
      <p:sp>
        <p:nvSpPr>
          <p:cNvPr id="16" name="テキスト ボックス 15"/>
          <p:cNvSpPr txBox="1"/>
          <p:nvPr/>
        </p:nvSpPr>
        <p:spPr>
          <a:xfrm>
            <a:off x="357157" y="5929330"/>
            <a:ext cx="1623714" cy="400110"/>
          </a:xfrm>
          <a:prstGeom prst="rect">
            <a:avLst/>
          </a:prstGeom>
          <a:noFill/>
        </p:spPr>
        <p:txBody>
          <a:bodyPr wrap="none" rtlCol="0">
            <a:spAutoFit/>
          </a:bodyPr>
          <a:lstStyle/>
          <a:p>
            <a:r>
              <a:rPr kumimoji="1" lang="ja-JP" altLang="en-US" sz="2000" b="1" dirty="0" smtClean="0">
                <a:solidFill>
                  <a:schemeClr val="bg1"/>
                </a:solidFill>
              </a:rPr>
              <a:t>参考 </a:t>
            </a:r>
            <a:r>
              <a:rPr kumimoji="1" lang="en-US" altLang="ja-JP" sz="2000" b="1" dirty="0" smtClean="0">
                <a:solidFill>
                  <a:schemeClr val="bg1"/>
                </a:solidFill>
              </a:rPr>
              <a:t>: Nature</a:t>
            </a:r>
            <a:endParaRPr kumimoji="1" lang="ja-JP" altLang="en-US" sz="2000" b="1" dirty="0">
              <a:solidFill>
                <a:schemeClr val="bg1"/>
              </a:solidFill>
            </a:endParaRPr>
          </a:p>
        </p:txBody>
      </p:sp>
      <p:sp>
        <p:nvSpPr>
          <p:cNvPr id="17" name="テキスト ボックス 16"/>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8" name="テキスト ボックス 17"/>
          <p:cNvSpPr txBox="1"/>
          <p:nvPr/>
        </p:nvSpPr>
        <p:spPr>
          <a:xfrm>
            <a:off x="0" y="6488668"/>
            <a:ext cx="742511" cy="369332"/>
          </a:xfrm>
          <a:prstGeom prst="rect">
            <a:avLst/>
          </a:prstGeom>
          <a:solidFill>
            <a:schemeClr val="bg1"/>
          </a:solidFill>
        </p:spPr>
        <p:txBody>
          <a:bodyPr wrap="none" rtlCol="0">
            <a:spAutoFit/>
          </a:bodyPr>
          <a:lstStyle/>
          <a:p>
            <a:r>
              <a:rPr lang="en-US" altLang="ja-JP" dirty="0" smtClean="0"/>
              <a:t>14</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19502" y="76200"/>
            <a:ext cx="7837402" cy="707886"/>
          </a:xfrm>
          <a:prstGeom prst="rect">
            <a:avLst/>
          </a:prstGeom>
          <a:noFill/>
          <a:ln w="9525">
            <a:noFill/>
            <a:miter lim="800000"/>
            <a:headEnd/>
            <a:tailEnd/>
          </a:ln>
        </p:spPr>
        <p:txBody>
          <a:bodyPr wrap="none">
            <a:spAutoFit/>
          </a:bodyPr>
          <a:lstStyle/>
          <a:p>
            <a:r>
              <a:rPr lang="ja-JP" altLang="en-US" sz="4000" b="1" dirty="0"/>
              <a:t>天の川銀河にも巨大ブラックホール</a:t>
            </a:r>
          </a:p>
        </p:txBody>
      </p:sp>
      <p:sp>
        <p:nvSpPr>
          <p:cNvPr id="7172" name="Text Box 4"/>
          <p:cNvSpPr txBox="1">
            <a:spLocks noChangeArrowheads="1"/>
          </p:cNvSpPr>
          <p:nvPr/>
        </p:nvSpPr>
        <p:spPr bwMode="auto">
          <a:xfrm>
            <a:off x="430976" y="725488"/>
            <a:ext cx="8203015" cy="1569660"/>
          </a:xfrm>
          <a:prstGeom prst="rect">
            <a:avLst/>
          </a:prstGeom>
          <a:noFill/>
          <a:ln w="9525">
            <a:noFill/>
            <a:miter lim="800000"/>
            <a:headEnd/>
            <a:tailEnd/>
          </a:ln>
        </p:spPr>
        <p:txBody>
          <a:bodyPr wrap="none">
            <a:spAutoFit/>
          </a:bodyPr>
          <a:lstStyle/>
          <a:p>
            <a:r>
              <a:rPr lang="ja-JP" altLang="en-US" sz="2400" b="1" dirty="0"/>
              <a:t>マックスプランク研究所</a:t>
            </a:r>
            <a:r>
              <a:rPr lang="en-US" altLang="ja-JP" sz="2400" b="1" dirty="0" smtClean="0"/>
              <a:t>(</a:t>
            </a:r>
            <a:r>
              <a:rPr lang="ja-JP" altLang="en-US" sz="2400" b="1" dirty="0" smtClean="0"/>
              <a:t>ドイツ</a:t>
            </a:r>
            <a:r>
              <a:rPr lang="en-US" altLang="ja-JP" sz="2400" b="1" dirty="0" smtClean="0"/>
              <a:t>)</a:t>
            </a:r>
            <a:r>
              <a:rPr lang="ja-JP" altLang="en-US" sz="2400" b="1" dirty="0" err="1"/>
              <a:t>、</a:t>
            </a:r>
            <a:r>
              <a:rPr lang="ja-JP" altLang="en-US" sz="2400" b="1" dirty="0"/>
              <a:t>米</a:t>
            </a:r>
            <a:r>
              <a:rPr lang="ja-JP" altLang="en-US" sz="2400" b="1" dirty="0" smtClean="0"/>
              <a:t>西海岸研究チーム</a:t>
            </a:r>
            <a:r>
              <a:rPr lang="en-US" altLang="ja-JP" sz="2400" b="1" dirty="0"/>
              <a:t>:</a:t>
            </a:r>
          </a:p>
          <a:p>
            <a:r>
              <a:rPr lang="ja-JP" altLang="en-US" sz="2400" b="1" dirty="0">
                <a:solidFill>
                  <a:srgbClr val="FF0000"/>
                </a:solidFill>
              </a:rPr>
              <a:t>天の川銀河の中心部</a:t>
            </a:r>
            <a:r>
              <a:rPr lang="ja-JP" altLang="en-US" sz="2400" b="1" dirty="0"/>
              <a:t>の星の軌道</a:t>
            </a:r>
            <a:r>
              <a:rPr lang="ja-JP" altLang="en-US" sz="2400" b="1" dirty="0" smtClean="0"/>
              <a:t>を </a:t>
            </a:r>
            <a:r>
              <a:rPr lang="en-US" altLang="ja-JP" sz="2400" b="1" dirty="0" smtClean="0"/>
              <a:t>Very </a:t>
            </a:r>
            <a:r>
              <a:rPr lang="en-US" altLang="ja-JP" sz="2400" b="1" dirty="0"/>
              <a:t>Large </a:t>
            </a:r>
            <a:r>
              <a:rPr lang="en-US" altLang="ja-JP" sz="2400" b="1" dirty="0" smtClean="0"/>
              <a:t>Telescope (VLT</a:t>
            </a:r>
            <a:r>
              <a:rPr lang="en-US" altLang="ja-JP" sz="2400" b="1" dirty="0"/>
              <a:t>)</a:t>
            </a:r>
          </a:p>
          <a:p>
            <a:r>
              <a:rPr lang="ja-JP" altLang="en-US" sz="2400" b="1" dirty="0"/>
              <a:t>などで長期モニター観測。いくつかの</a:t>
            </a:r>
            <a:r>
              <a:rPr lang="ja-JP" altLang="en-US" sz="2400" b="1" dirty="0">
                <a:solidFill>
                  <a:srgbClr val="FF0000"/>
                </a:solidFill>
              </a:rPr>
              <a:t>星</a:t>
            </a:r>
            <a:r>
              <a:rPr lang="ja-JP" altLang="en-US" sz="2400" b="1" dirty="0" smtClean="0">
                <a:solidFill>
                  <a:srgbClr val="FF0000"/>
                </a:solidFill>
              </a:rPr>
              <a:t>の軌道</a:t>
            </a:r>
            <a:r>
              <a:rPr lang="ja-JP" altLang="en-US" sz="2400" b="1" dirty="0"/>
              <a:t>の解析</a:t>
            </a:r>
            <a:r>
              <a:rPr lang="ja-JP" altLang="en-US" sz="2400" b="1" dirty="0" smtClean="0"/>
              <a:t>から</a:t>
            </a:r>
            <a:endParaRPr lang="ja-JP" altLang="en-US" sz="2400" b="1" dirty="0"/>
          </a:p>
          <a:p>
            <a:r>
              <a:rPr lang="ja-JP" altLang="en-US" sz="2400" b="1" dirty="0" smtClean="0"/>
              <a:t>太陽の</a:t>
            </a:r>
            <a:r>
              <a:rPr lang="en-US" altLang="ja-JP" sz="2400" b="1" dirty="0" smtClean="0">
                <a:solidFill>
                  <a:srgbClr val="FF0000"/>
                </a:solidFill>
              </a:rPr>
              <a:t>300</a:t>
            </a:r>
            <a:r>
              <a:rPr lang="ja-JP" altLang="en-US" sz="2400" b="1" dirty="0" smtClean="0">
                <a:solidFill>
                  <a:srgbClr val="FF0000"/>
                </a:solidFill>
              </a:rPr>
              <a:t>万倍の質量</a:t>
            </a:r>
            <a:r>
              <a:rPr lang="ja-JP" altLang="en-US" sz="2400" b="1" dirty="0" smtClean="0"/>
              <a:t>をもつブラックホールの存在が判明。</a:t>
            </a:r>
            <a:endParaRPr lang="ja-JP" altLang="en-US" sz="2400" b="1" dirty="0"/>
          </a:p>
        </p:txBody>
      </p:sp>
      <p:pic>
        <p:nvPicPr>
          <p:cNvPr id="8" name="vid-02-02.mpg">
            <a:hlinkClick r:id="" action="ppaction://media"/>
          </p:cNvPr>
          <p:cNvPicPr>
            <a:picLocks noRot="1" noChangeAspect="1"/>
          </p:cNvPicPr>
          <p:nvPr>
            <a:videoFile r:link="rId1"/>
          </p:nvPr>
        </p:nvPicPr>
        <p:blipFill>
          <a:blip r:embed="rId3" cstate="print"/>
          <a:stretch>
            <a:fillRect/>
          </a:stretch>
        </p:blipFill>
        <p:spPr>
          <a:xfrm>
            <a:off x="1839064" y="2276872"/>
            <a:ext cx="4389120" cy="4389120"/>
          </a:xfrm>
          <a:prstGeom prst="rect">
            <a:avLst/>
          </a:prstGeom>
        </p:spPr>
      </p:pic>
      <p:sp>
        <p:nvSpPr>
          <p:cNvPr id="10" name="テキスト ボックス 9"/>
          <p:cNvSpPr txBox="1"/>
          <p:nvPr/>
        </p:nvSpPr>
        <p:spPr>
          <a:xfrm>
            <a:off x="6632102" y="6215082"/>
            <a:ext cx="1252266" cy="369332"/>
          </a:xfrm>
          <a:prstGeom prst="rect">
            <a:avLst/>
          </a:prstGeom>
          <a:noFill/>
        </p:spPr>
        <p:txBody>
          <a:bodyPr wrap="none" rtlCol="0">
            <a:spAutoFit/>
          </a:bodyPr>
          <a:lstStyle/>
          <a:p>
            <a:r>
              <a:rPr kumimoji="1" lang="en-US" altLang="ja-JP" b="1" dirty="0" smtClean="0"/>
              <a:t>Credit: ESO</a:t>
            </a:r>
            <a:endParaRPr kumimoji="1" lang="ja-JP" altLang="en-US" b="1" dirty="0"/>
          </a:p>
        </p:txBody>
      </p:sp>
      <p:sp>
        <p:nvSpPr>
          <p:cNvPr id="6" name="テキスト ボックス 5"/>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7" name="テキスト ボックス 6"/>
          <p:cNvSpPr txBox="1"/>
          <p:nvPr/>
        </p:nvSpPr>
        <p:spPr>
          <a:xfrm>
            <a:off x="0" y="6488668"/>
            <a:ext cx="742511" cy="369332"/>
          </a:xfrm>
          <a:prstGeom prst="rect">
            <a:avLst/>
          </a:prstGeom>
          <a:noFill/>
        </p:spPr>
        <p:txBody>
          <a:bodyPr wrap="none" rtlCol="0">
            <a:spAutoFit/>
          </a:bodyPr>
          <a:lstStyle/>
          <a:p>
            <a:r>
              <a:rPr lang="en-US" altLang="ja-JP" dirty="0" smtClean="0"/>
              <a:t>1</a:t>
            </a:r>
            <a:r>
              <a:rPr lang="en-US" altLang="ja-JP" dirty="0" smtClean="0"/>
              <a:t>5</a:t>
            </a:r>
            <a:r>
              <a:rPr kumimoji="1" lang="en-US" altLang="ja-JP" dirty="0" smtClean="0"/>
              <a:t>/35</a:t>
            </a:r>
            <a:endParaRPr kumimoji="1" lang="ja-JP" alt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3" descr="iwata.jpg"/>
          <p:cNvPicPr>
            <a:picLocks noChangeAspect="1"/>
          </p:cNvPicPr>
          <p:nvPr/>
        </p:nvPicPr>
        <p:blipFill>
          <a:blip r:embed="rId3" cstate="print"/>
          <a:srcRect/>
          <a:stretch>
            <a:fillRect/>
          </a:stretch>
        </p:blipFill>
        <p:spPr bwMode="auto">
          <a:xfrm>
            <a:off x="0" y="687388"/>
            <a:ext cx="9144000" cy="6197600"/>
          </a:xfrm>
          <a:prstGeom prst="rect">
            <a:avLst/>
          </a:prstGeom>
          <a:noFill/>
          <a:ln w="9525">
            <a:noFill/>
            <a:miter lim="800000"/>
            <a:headEnd/>
            <a:tailEnd/>
          </a:ln>
        </p:spPr>
      </p:pic>
      <p:sp>
        <p:nvSpPr>
          <p:cNvPr id="25604" name="TextBox 14"/>
          <p:cNvSpPr txBox="1">
            <a:spLocks noChangeArrowheads="1"/>
          </p:cNvSpPr>
          <p:nvPr/>
        </p:nvSpPr>
        <p:spPr bwMode="auto">
          <a:xfrm>
            <a:off x="5795963" y="692150"/>
            <a:ext cx="1439862" cy="403225"/>
          </a:xfrm>
          <a:prstGeom prst="rect">
            <a:avLst/>
          </a:prstGeom>
          <a:solidFill>
            <a:schemeClr val="bg1"/>
          </a:solidFill>
          <a:ln w="9525">
            <a:noFill/>
            <a:miter lim="800000"/>
            <a:headEnd/>
            <a:tailEnd/>
          </a:ln>
        </p:spPr>
        <p:txBody>
          <a:bodyPr lIns="108000" tIns="216000" rIns="0" bIns="0">
            <a:spAutoFit/>
          </a:bodyPr>
          <a:lstStyle/>
          <a:p>
            <a:r>
              <a:rPr lang="en-US" altLang="ja-JP" sz="1200" b="1" dirty="0">
                <a:latin typeface="ヒラギノ丸ゴ ProN W4"/>
                <a:ea typeface="ヒラギノ丸ゴ ProN W4"/>
                <a:cs typeface="ヒラギノ丸ゴ ProN W4"/>
              </a:rPr>
              <a:t>     20</a:t>
            </a:r>
            <a:r>
              <a:rPr lang="ja-JP" altLang="en-US" sz="1200" b="1" dirty="0">
                <a:latin typeface="ヒラギノ丸ゴ ProN W4"/>
                <a:ea typeface="ヒラギノ丸ゴ ProN W4"/>
                <a:cs typeface="ヒラギノ丸ゴ ProN W4"/>
              </a:rPr>
              <a:t> 億年</a:t>
            </a:r>
            <a:endParaRPr lang="en-US" altLang="ja-JP" sz="1200" b="1" dirty="0">
              <a:latin typeface="ヒラギノ丸ゴ ProN W4"/>
              <a:ea typeface="ヒラギノ丸ゴ ProN W4"/>
              <a:cs typeface="ヒラギノ丸ゴ ProN W4"/>
            </a:endParaRPr>
          </a:p>
        </p:txBody>
      </p:sp>
      <p:sp>
        <p:nvSpPr>
          <p:cNvPr id="17" name="正方形/長方形 16"/>
          <p:cNvSpPr/>
          <p:nvPr/>
        </p:nvSpPr>
        <p:spPr>
          <a:xfrm>
            <a:off x="3887788" y="4437063"/>
            <a:ext cx="4572000" cy="522287"/>
          </a:xfrm>
          <a:prstGeom prst="rect">
            <a:avLst/>
          </a:prstGeom>
        </p:spPr>
        <p:txBody>
          <a:bodyPr>
            <a:spAutoFit/>
          </a:bodyPr>
          <a:lstStyle/>
          <a:p>
            <a:pPr algn="ctr">
              <a:defRPr/>
            </a:pPr>
            <a:r>
              <a:rPr lang="ja-JP" altLang="en-US" sz="1400" b="1" dirty="0">
                <a:solidFill>
                  <a:srgbClr val="92D050"/>
                </a:solidFill>
                <a:effectLst>
                  <a:outerShdw blurRad="38100" dist="38100" dir="2700000" algn="tl">
                    <a:srgbClr val="C0C0C0"/>
                  </a:outerShdw>
                </a:effectLst>
                <a:latin typeface="ＭＳ Ｐゴシック" pitchFamily="50" charset="-128"/>
              </a:rPr>
              <a:t>すばる</a:t>
            </a:r>
            <a:r>
              <a:rPr lang="ja-JP" altLang="en-US" sz="1400" b="1" dirty="0">
                <a:solidFill>
                  <a:srgbClr val="F5FBEF"/>
                </a:solidFill>
                <a:effectLst>
                  <a:outerShdw blurRad="38100" dist="38100" dir="2700000" algn="tl">
                    <a:srgbClr val="C0C0C0"/>
                  </a:outerShdw>
                </a:effectLst>
                <a:latin typeface="ＭＳ Ｐゴシック" pitchFamily="50" charset="-128"/>
              </a:rPr>
              <a:t>が見つけた</a:t>
            </a:r>
            <a:endParaRPr lang="en-US" altLang="ja-JP" sz="1400" b="1" dirty="0">
              <a:solidFill>
                <a:srgbClr val="F5FBEF"/>
              </a:solidFill>
              <a:effectLst>
                <a:outerShdw blurRad="38100" dist="38100" dir="2700000" algn="tl">
                  <a:srgbClr val="C0C0C0"/>
                </a:outerShdw>
              </a:effectLst>
              <a:latin typeface="ＭＳ Ｐゴシック" pitchFamily="50" charset="-128"/>
            </a:endParaRPr>
          </a:p>
          <a:p>
            <a:pPr algn="ctr">
              <a:defRPr/>
            </a:pPr>
            <a:r>
              <a:rPr lang="ja-JP" altLang="en-US" sz="1400" b="1" dirty="0">
                <a:solidFill>
                  <a:srgbClr val="F5FBEF"/>
                </a:solidFill>
                <a:effectLst>
                  <a:outerShdw blurRad="38100" dist="38100" dir="2700000" algn="tl">
                    <a:srgbClr val="C0C0C0"/>
                  </a:outerShdw>
                </a:effectLst>
                <a:latin typeface="ＭＳ Ｐゴシック" pitchFamily="50" charset="-128"/>
              </a:rPr>
              <a:t>最遠方の銀河</a:t>
            </a:r>
            <a:r>
              <a:rPr lang="en-US" altLang="ja-JP" sz="1400" b="1" dirty="0">
                <a:solidFill>
                  <a:srgbClr val="F5FBEF"/>
                </a:solidFill>
                <a:effectLst>
                  <a:outerShdw blurRad="38100" dist="38100" dir="2700000" algn="tl">
                    <a:srgbClr val="C0C0C0"/>
                  </a:outerShdw>
                </a:effectLst>
                <a:latin typeface="ＭＳ Ｐゴシック" pitchFamily="50" charset="-128"/>
              </a:rPr>
              <a:t>(9</a:t>
            </a:r>
            <a:r>
              <a:rPr lang="ja-JP" altLang="en-US" sz="1400" b="1" dirty="0">
                <a:solidFill>
                  <a:srgbClr val="F5FBEF"/>
                </a:solidFill>
                <a:effectLst>
                  <a:outerShdw blurRad="38100" dist="38100" dir="2700000" algn="tl">
                    <a:srgbClr val="C0C0C0"/>
                  </a:outerShdw>
                </a:effectLst>
                <a:latin typeface="ＭＳ Ｐゴシック" pitchFamily="50" charset="-128"/>
              </a:rPr>
              <a:t>億年</a:t>
            </a:r>
            <a:r>
              <a:rPr lang="en-US" altLang="ja-JP" sz="1400" b="1" dirty="0">
                <a:solidFill>
                  <a:srgbClr val="F5FBEF"/>
                </a:solidFill>
                <a:effectLst>
                  <a:outerShdw blurRad="38100" dist="38100" dir="2700000" algn="tl">
                    <a:srgbClr val="C0C0C0"/>
                  </a:outerShdw>
                </a:effectLst>
                <a:latin typeface="ＭＳ Ｐゴシック" pitchFamily="50" charset="-128"/>
              </a:rPr>
              <a:t>)</a:t>
            </a:r>
            <a:endParaRPr lang="ja-JP" altLang="en-US" sz="1400" b="1" dirty="0">
              <a:solidFill>
                <a:srgbClr val="F5FBEF"/>
              </a:solidFill>
              <a:effectLst>
                <a:outerShdw blurRad="38100" dist="38100" dir="2700000" algn="tl">
                  <a:srgbClr val="C0C0C0"/>
                </a:outerShdw>
              </a:effectLst>
              <a:latin typeface="ＭＳ Ｐゴシック" pitchFamily="50" charset="-128"/>
            </a:endParaRPr>
          </a:p>
        </p:txBody>
      </p:sp>
      <p:cxnSp>
        <p:nvCxnSpPr>
          <p:cNvPr id="18" name="Straight Connector 28"/>
          <p:cNvCxnSpPr/>
          <p:nvPr/>
        </p:nvCxnSpPr>
        <p:spPr>
          <a:xfrm rot="16200000" flipH="1">
            <a:off x="5111750" y="4256088"/>
            <a:ext cx="431800" cy="215900"/>
          </a:xfrm>
          <a:prstGeom prst="line">
            <a:avLst/>
          </a:prstGeom>
          <a:ln w="19050" cap="flat" cmpd="sng" algn="ctr">
            <a:solidFill>
              <a:srgbClr val="F5FB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8"/>
          <p:cNvCxnSpPr/>
          <p:nvPr/>
        </p:nvCxnSpPr>
        <p:spPr>
          <a:xfrm rot="16200000" flipH="1">
            <a:off x="3455988" y="3536950"/>
            <a:ext cx="431800" cy="21590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円/楕円 30"/>
          <p:cNvSpPr/>
          <p:nvPr/>
        </p:nvSpPr>
        <p:spPr>
          <a:xfrm>
            <a:off x="3419475" y="3211513"/>
            <a:ext cx="215900" cy="217487"/>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3" name="円/楕円 32"/>
          <p:cNvSpPr/>
          <p:nvPr/>
        </p:nvSpPr>
        <p:spPr>
          <a:xfrm>
            <a:off x="5076825" y="3932238"/>
            <a:ext cx="215900" cy="215900"/>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 name="正方形/長方形 33"/>
          <p:cNvSpPr/>
          <p:nvPr/>
        </p:nvSpPr>
        <p:spPr>
          <a:xfrm>
            <a:off x="2195513" y="3800475"/>
            <a:ext cx="3708400" cy="823913"/>
          </a:xfrm>
          <a:prstGeom prst="rect">
            <a:avLst/>
          </a:prstGeom>
        </p:spPr>
        <p:txBody>
          <a:bodyPr>
            <a:spAutoFit/>
          </a:bodyPr>
          <a:lstStyle/>
          <a:p>
            <a:pPr algn="ctr">
              <a:lnSpc>
                <a:spcPts val="1900"/>
              </a:lnSpc>
              <a:defRPr/>
            </a:pPr>
            <a:r>
              <a:rPr lang="ja-JP" altLang="en-US" b="1" dirty="0">
                <a:solidFill>
                  <a:srgbClr val="F5FBEF"/>
                </a:solidFill>
                <a:effectLst>
                  <a:outerShdw blurRad="38100" dist="38100" dir="2700000" algn="tl">
                    <a:srgbClr val="C0C0C0"/>
                  </a:outerShdw>
                </a:effectLst>
                <a:latin typeface="+mn-ea"/>
                <a:ea typeface="+mn-ea"/>
              </a:rPr>
              <a:t>宇宙で最初の星</a:t>
            </a:r>
            <a:endParaRPr lang="en-US" altLang="ja-JP" b="1" dirty="0">
              <a:solidFill>
                <a:srgbClr val="F5FBEF"/>
              </a:solidFill>
              <a:effectLst>
                <a:outerShdw blurRad="38100" dist="38100" dir="2700000" algn="tl">
                  <a:srgbClr val="C0C0C0"/>
                </a:outerShdw>
              </a:effectLst>
              <a:latin typeface="+mn-ea"/>
              <a:ea typeface="+mn-ea"/>
            </a:endParaRPr>
          </a:p>
          <a:p>
            <a:pPr algn="ctr">
              <a:lnSpc>
                <a:spcPts val="1900"/>
              </a:lnSpc>
              <a:defRPr/>
            </a:pPr>
            <a:r>
              <a:rPr lang="en-US" altLang="ja-JP" b="1" dirty="0">
                <a:solidFill>
                  <a:srgbClr val="F5FBEF"/>
                </a:solidFill>
                <a:effectLst>
                  <a:outerShdw blurRad="38100" dist="38100" dir="2700000" algn="tl">
                    <a:srgbClr val="C0C0C0"/>
                  </a:outerShdw>
                </a:effectLst>
                <a:latin typeface="+mn-ea"/>
                <a:ea typeface="+mn-ea"/>
              </a:rPr>
              <a:t>(2-4</a:t>
            </a:r>
            <a:r>
              <a:rPr lang="ja-JP" altLang="en-US" b="1" dirty="0">
                <a:solidFill>
                  <a:srgbClr val="F5FBEF"/>
                </a:solidFill>
                <a:effectLst>
                  <a:outerShdw blurRad="38100" dist="38100" dir="2700000" algn="tl">
                    <a:srgbClr val="C0C0C0"/>
                  </a:outerShdw>
                </a:effectLst>
                <a:latin typeface="+mn-ea"/>
                <a:ea typeface="+mn-ea"/>
              </a:rPr>
              <a:t>億年</a:t>
            </a:r>
            <a:r>
              <a:rPr lang="en-US" altLang="ja-JP" b="1" dirty="0">
                <a:solidFill>
                  <a:srgbClr val="F5FBEF"/>
                </a:solidFill>
                <a:effectLst>
                  <a:outerShdw blurRad="38100" dist="38100" dir="2700000" algn="tl">
                    <a:srgbClr val="C0C0C0"/>
                  </a:outerShdw>
                </a:effectLst>
                <a:latin typeface="+mn-ea"/>
                <a:ea typeface="+mn-ea"/>
              </a:rPr>
              <a:t>)</a:t>
            </a:r>
          </a:p>
          <a:p>
            <a:pPr algn="ctr">
              <a:lnSpc>
                <a:spcPts val="1900"/>
              </a:lnSpc>
              <a:defRPr/>
            </a:pPr>
            <a:r>
              <a:rPr lang="ja-JP" altLang="en-US" b="1" dirty="0">
                <a:solidFill>
                  <a:srgbClr val="F5FBEF"/>
                </a:solidFill>
                <a:effectLst>
                  <a:outerShdw blurRad="38100" dist="38100" dir="2700000" algn="tl">
                    <a:srgbClr val="C0C0C0"/>
                  </a:outerShdw>
                </a:effectLst>
                <a:latin typeface="+mn-ea"/>
                <a:ea typeface="+mn-ea"/>
              </a:rPr>
              <a:t>分子雲も金属もない</a:t>
            </a:r>
          </a:p>
        </p:txBody>
      </p:sp>
      <p:cxnSp>
        <p:nvCxnSpPr>
          <p:cNvPr id="45" name="直線コネクタ 44"/>
          <p:cNvCxnSpPr/>
          <p:nvPr/>
        </p:nvCxnSpPr>
        <p:spPr>
          <a:xfrm rot="5400000">
            <a:off x="4086225" y="5354638"/>
            <a:ext cx="53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4716463" y="2995613"/>
            <a:ext cx="215900" cy="215900"/>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cxnSp>
        <p:nvCxnSpPr>
          <p:cNvPr id="48" name="Straight Connector 28"/>
          <p:cNvCxnSpPr/>
          <p:nvPr/>
        </p:nvCxnSpPr>
        <p:spPr>
          <a:xfrm flipV="1">
            <a:off x="4932363" y="2779713"/>
            <a:ext cx="576262" cy="2889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5435600" y="2533650"/>
            <a:ext cx="1296640" cy="335989"/>
          </a:xfrm>
          <a:prstGeom prst="rect">
            <a:avLst/>
          </a:prstGeom>
        </p:spPr>
        <p:txBody>
          <a:bodyPr wrap="square">
            <a:spAutoFit/>
          </a:bodyPr>
          <a:lstStyle/>
          <a:p>
            <a:pPr>
              <a:lnSpc>
                <a:spcPts val="1900"/>
              </a:lnSpc>
              <a:defRPr/>
            </a:pPr>
            <a:r>
              <a:rPr lang="ja-JP" altLang="en-US" b="1" dirty="0">
                <a:solidFill>
                  <a:srgbClr val="F5FBEF"/>
                </a:solidFill>
                <a:effectLst>
                  <a:outerShdw blurRad="38100" dist="38100" dir="2700000" algn="tl">
                    <a:srgbClr val="000000">
                      <a:alpha val="43137"/>
                    </a:srgbClr>
                  </a:outerShdw>
                </a:effectLst>
                <a:latin typeface="+mn-ea"/>
                <a:ea typeface="+mn-ea"/>
              </a:rPr>
              <a:t>初代</a:t>
            </a:r>
            <a:r>
              <a:rPr lang="ja-JP" altLang="en-US" b="1" dirty="0" smtClean="0">
                <a:solidFill>
                  <a:srgbClr val="F5FBEF"/>
                </a:solidFill>
                <a:effectLst>
                  <a:outerShdw blurRad="38100" dist="38100" dir="2700000" algn="tl">
                    <a:srgbClr val="000000">
                      <a:alpha val="43137"/>
                    </a:srgbClr>
                  </a:outerShdw>
                </a:effectLst>
                <a:latin typeface="+mn-ea"/>
                <a:ea typeface="+mn-ea"/>
              </a:rPr>
              <a:t>銀河</a:t>
            </a:r>
            <a:endParaRPr lang="en-US" altLang="ja-JP" b="1" dirty="0">
              <a:solidFill>
                <a:srgbClr val="F5FBEF"/>
              </a:solidFill>
              <a:effectLst>
                <a:outerShdw blurRad="38100" dist="38100" dir="2700000" algn="tl">
                  <a:srgbClr val="000000">
                    <a:alpha val="43137"/>
                  </a:srgbClr>
                </a:outerShdw>
              </a:effectLst>
              <a:latin typeface="+mn-ea"/>
              <a:ea typeface="+mn-ea"/>
            </a:endParaRPr>
          </a:p>
        </p:txBody>
      </p:sp>
      <p:sp>
        <p:nvSpPr>
          <p:cNvPr id="25623" name="Text Box 32"/>
          <p:cNvSpPr txBox="1">
            <a:spLocks noChangeArrowheads="1"/>
          </p:cNvSpPr>
          <p:nvPr/>
        </p:nvSpPr>
        <p:spPr bwMode="auto">
          <a:xfrm rot="-5400000">
            <a:off x="7530306" y="3875882"/>
            <a:ext cx="2962275" cy="338138"/>
          </a:xfrm>
          <a:prstGeom prst="rect">
            <a:avLst/>
          </a:prstGeom>
          <a:noFill/>
          <a:ln w="9525">
            <a:noFill/>
            <a:miter lim="800000"/>
            <a:headEnd/>
            <a:tailEnd/>
          </a:ln>
        </p:spPr>
        <p:txBody>
          <a:bodyPr>
            <a:spAutoFit/>
          </a:bodyPr>
          <a:lstStyle/>
          <a:p>
            <a:r>
              <a:rPr kumimoji="0" lang="en-US" altLang="ja-JP" sz="1600" b="1" dirty="0">
                <a:latin typeface="ＭＳ Ｐゴシック" pitchFamily="50" charset="-128"/>
                <a:cs typeface="Arial" pitchFamily="34" charset="0"/>
              </a:rPr>
              <a:t>©</a:t>
            </a:r>
            <a:r>
              <a:rPr kumimoji="0" lang="en-US" altLang="ja-JP" sz="1600" b="1" dirty="0" err="1">
                <a:latin typeface="ＭＳ Ｐゴシック" pitchFamily="50" charset="-128"/>
                <a:cs typeface="Arial" pitchFamily="34" charset="0"/>
              </a:rPr>
              <a:t>Iwata_NAOJ</a:t>
            </a:r>
            <a:endParaRPr kumimoji="0" lang="ja-JP" altLang="en-US" sz="1600" b="1" dirty="0">
              <a:latin typeface="ＭＳ Ｐゴシック" pitchFamily="50" charset="-128"/>
              <a:cs typeface="Arial" pitchFamily="34" charset="0"/>
            </a:endParaRPr>
          </a:p>
        </p:txBody>
      </p:sp>
      <p:sp>
        <p:nvSpPr>
          <p:cNvPr id="30754" name="Text Box 32"/>
          <p:cNvSpPr txBox="1">
            <a:spLocks noChangeArrowheads="1"/>
          </p:cNvSpPr>
          <p:nvPr/>
        </p:nvSpPr>
        <p:spPr bwMode="auto">
          <a:xfrm>
            <a:off x="5580112" y="1546944"/>
            <a:ext cx="2592388" cy="369888"/>
          </a:xfrm>
          <a:prstGeom prst="rect">
            <a:avLst/>
          </a:prstGeom>
          <a:solidFill>
            <a:schemeClr val="tx1"/>
          </a:solidFill>
          <a:ln>
            <a:noFill/>
          </a:ln>
          <a:extLst>
            <a:ext uri="{91240B29-F687-4F45-9708-019B960494DF}"/>
          </a:extLst>
        </p:spPr>
        <p:txBody>
          <a:bodyPr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kumimoji="0" lang="ja-JP" altLang="en-US" b="1" dirty="0" smtClean="0">
                <a:solidFill>
                  <a:srgbClr val="00B050"/>
                </a:solidFill>
                <a:latin typeface="+mn-ea"/>
                <a:ea typeface="+mn-ea"/>
                <a:cs typeface="Arial" pitchFamily="34" charset="0"/>
              </a:rPr>
              <a:t>すばるが切り拓いた宇宙</a:t>
            </a:r>
          </a:p>
        </p:txBody>
      </p:sp>
      <p:sp>
        <p:nvSpPr>
          <p:cNvPr id="25637" name="Text Box 32"/>
          <p:cNvSpPr txBox="1">
            <a:spLocks noChangeArrowheads="1"/>
          </p:cNvSpPr>
          <p:nvPr/>
        </p:nvSpPr>
        <p:spPr bwMode="auto">
          <a:xfrm>
            <a:off x="395288" y="44450"/>
            <a:ext cx="7705725" cy="708025"/>
          </a:xfrm>
          <a:prstGeom prst="rect">
            <a:avLst/>
          </a:prstGeom>
          <a:noFill/>
          <a:ln w="9525">
            <a:noFill/>
            <a:miter lim="800000"/>
            <a:headEnd/>
            <a:tailEnd/>
          </a:ln>
        </p:spPr>
        <p:txBody>
          <a:bodyPr>
            <a:spAutoFit/>
          </a:bodyPr>
          <a:lstStyle/>
          <a:p>
            <a:pPr marL="0" lvl="1" algn="ctr"/>
            <a:r>
              <a:rPr lang="ja-JP" altLang="en-US" sz="4000" dirty="0" smtClean="0"/>
              <a:t>銀河形成</a:t>
            </a:r>
            <a:r>
              <a:rPr lang="en-US" altLang="ja-JP" sz="4000" dirty="0" smtClean="0"/>
              <a:t>/</a:t>
            </a:r>
            <a:r>
              <a:rPr lang="ja-JP" altLang="en-US" sz="4000" dirty="0" smtClean="0"/>
              <a:t>進化の歴史</a:t>
            </a:r>
            <a:endParaRPr lang="en-US" altLang="ja-JP" sz="4000" dirty="0"/>
          </a:p>
        </p:txBody>
      </p:sp>
      <p:cxnSp>
        <p:nvCxnSpPr>
          <p:cNvPr id="25" name="直線コネクタ 24"/>
          <p:cNvCxnSpPr/>
          <p:nvPr/>
        </p:nvCxnSpPr>
        <p:spPr>
          <a:xfrm>
            <a:off x="5003800" y="1412875"/>
            <a:ext cx="0" cy="5311775"/>
          </a:xfrm>
          <a:prstGeom prst="line">
            <a:avLst/>
          </a:prstGeom>
          <a:ln w="3492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6516216" y="3212976"/>
            <a:ext cx="360040"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銀河衝突02.jpg">
            <a:hlinkClick r:id="rId4" action="ppaction://hlinkfile"/>
          </p:cNvPr>
          <p:cNvPicPr>
            <a:picLocks noChangeAspect="1"/>
          </p:cNvPicPr>
          <p:nvPr/>
        </p:nvPicPr>
        <p:blipFill>
          <a:blip r:embed="rId5" cstate="print"/>
          <a:stretch>
            <a:fillRect/>
          </a:stretch>
        </p:blipFill>
        <p:spPr>
          <a:xfrm>
            <a:off x="1907704" y="1844824"/>
            <a:ext cx="3294078" cy="3317776"/>
          </a:xfrm>
          <a:prstGeom prst="rect">
            <a:avLst/>
          </a:prstGeom>
        </p:spPr>
      </p:pic>
      <p:sp>
        <p:nvSpPr>
          <p:cNvPr id="32" name="正方形/長方形 31"/>
          <p:cNvSpPr/>
          <p:nvPr/>
        </p:nvSpPr>
        <p:spPr>
          <a:xfrm>
            <a:off x="1907704" y="1844824"/>
            <a:ext cx="3312368" cy="331236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a:off x="5220072" y="1844824"/>
            <a:ext cx="1296144" cy="13681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220072" y="3573016"/>
            <a:ext cx="1296144" cy="158417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444089" y="4715852"/>
            <a:ext cx="703975" cy="369332"/>
          </a:xfrm>
          <a:prstGeom prst="rect">
            <a:avLst/>
          </a:prstGeom>
          <a:noFill/>
        </p:spPr>
        <p:txBody>
          <a:bodyPr wrap="none" rtlCol="0">
            <a:spAutoFit/>
          </a:bodyPr>
          <a:lstStyle/>
          <a:p>
            <a:r>
              <a:rPr kumimoji="1" lang="en-US" altLang="ja-JP" dirty="0" smtClean="0">
                <a:solidFill>
                  <a:schemeClr val="bg1"/>
                </a:solidFill>
              </a:rPr>
              <a:t>NASA</a:t>
            </a:r>
            <a:endParaRPr kumimoji="1" lang="ja-JP" altLang="en-US" dirty="0">
              <a:solidFill>
                <a:schemeClr val="bg1"/>
              </a:solidFill>
            </a:endParaRPr>
          </a:p>
        </p:txBody>
      </p:sp>
      <p:sp>
        <p:nvSpPr>
          <p:cNvPr id="35" name="テキスト ボックス 34"/>
          <p:cNvSpPr txBox="1"/>
          <p:nvPr/>
        </p:nvSpPr>
        <p:spPr>
          <a:xfrm>
            <a:off x="1907704" y="1916832"/>
            <a:ext cx="3286477" cy="369332"/>
          </a:xfrm>
          <a:prstGeom prst="rect">
            <a:avLst/>
          </a:prstGeom>
          <a:noFill/>
        </p:spPr>
        <p:txBody>
          <a:bodyPr wrap="none" rtlCol="0">
            <a:spAutoFit/>
          </a:bodyPr>
          <a:lstStyle/>
          <a:p>
            <a:r>
              <a:rPr lang="ja-JP" altLang="en-US" b="1" dirty="0" smtClean="0">
                <a:solidFill>
                  <a:schemeClr val="bg1"/>
                </a:solidFill>
              </a:rPr>
              <a:t>ガス、塵の多い銀河同士の衝突</a:t>
            </a:r>
            <a:endParaRPr kumimoji="1" lang="ja-JP" altLang="en-US" b="1" dirty="0">
              <a:solidFill>
                <a:schemeClr val="bg1"/>
              </a:solidFill>
            </a:endParaRPr>
          </a:p>
        </p:txBody>
      </p:sp>
      <p:sp>
        <p:nvSpPr>
          <p:cNvPr id="38" name="テキスト ボックス 37"/>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27" name="テキスト ボックス 26"/>
          <p:cNvSpPr txBox="1"/>
          <p:nvPr/>
        </p:nvSpPr>
        <p:spPr>
          <a:xfrm>
            <a:off x="0" y="6488668"/>
            <a:ext cx="742511" cy="369332"/>
          </a:xfrm>
          <a:prstGeom prst="rect">
            <a:avLst/>
          </a:prstGeom>
          <a:noFill/>
        </p:spPr>
        <p:txBody>
          <a:bodyPr wrap="none" rtlCol="0">
            <a:spAutoFit/>
          </a:bodyPr>
          <a:lstStyle/>
          <a:p>
            <a:r>
              <a:rPr lang="en-US" altLang="ja-JP" dirty="0" smtClean="0"/>
              <a:t>16</a:t>
            </a:r>
            <a:r>
              <a:rPr kumimoji="1" lang="en-US" altLang="ja-JP" dirty="0" smtClean="0"/>
              <a:t>/35</a:t>
            </a:r>
            <a:endParaRPr kumimoji="1" lang="ja-JP"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fig1.jpg"/>
          <p:cNvPicPr>
            <a:picLocks noChangeAspect="1"/>
          </p:cNvPicPr>
          <p:nvPr/>
        </p:nvPicPr>
        <p:blipFill>
          <a:blip r:embed="rId2" cstate="print"/>
          <a:srcRect l="48425"/>
          <a:stretch>
            <a:fillRect/>
          </a:stretch>
        </p:blipFill>
        <p:spPr>
          <a:xfrm>
            <a:off x="107504" y="116632"/>
            <a:ext cx="4716016" cy="6533977"/>
          </a:xfrm>
          <a:prstGeom prst="rect">
            <a:avLst/>
          </a:prstGeom>
        </p:spPr>
      </p:pic>
      <p:sp>
        <p:nvSpPr>
          <p:cNvPr id="3" name="テキスト ボックス 2"/>
          <p:cNvSpPr txBox="1"/>
          <p:nvPr/>
        </p:nvSpPr>
        <p:spPr>
          <a:xfrm>
            <a:off x="1403648" y="4725144"/>
            <a:ext cx="2380780" cy="523220"/>
          </a:xfrm>
          <a:prstGeom prst="rect">
            <a:avLst/>
          </a:prstGeom>
          <a:noFill/>
        </p:spPr>
        <p:txBody>
          <a:bodyPr wrap="none" rtlCol="0">
            <a:spAutoFit/>
          </a:bodyPr>
          <a:lstStyle/>
          <a:p>
            <a:r>
              <a:rPr kumimoji="1" lang="ja-JP" altLang="en-US" sz="2800" b="1" dirty="0" smtClean="0">
                <a:solidFill>
                  <a:schemeClr val="bg1"/>
                </a:solidFill>
              </a:rPr>
              <a:t>ブラックホール</a:t>
            </a:r>
            <a:endParaRPr kumimoji="1" lang="ja-JP" altLang="en-US" sz="2800" b="1" dirty="0">
              <a:solidFill>
                <a:schemeClr val="bg1"/>
              </a:solidFill>
            </a:endParaRPr>
          </a:p>
        </p:txBody>
      </p:sp>
      <p:sp>
        <p:nvSpPr>
          <p:cNvPr id="6" name="テキスト ボックス 5"/>
          <p:cNvSpPr txBox="1"/>
          <p:nvPr/>
        </p:nvSpPr>
        <p:spPr>
          <a:xfrm>
            <a:off x="1619672" y="6093296"/>
            <a:ext cx="1923925" cy="523220"/>
          </a:xfrm>
          <a:prstGeom prst="rect">
            <a:avLst/>
          </a:prstGeom>
          <a:noFill/>
        </p:spPr>
        <p:txBody>
          <a:bodyPr wrap="none" rtlCol="0">
            <a:spAutoFit/>
          </a:bodyPr>
          <a:lstStyle/>
          <a:p>
            <a:r>
              <a:rPr kumimoji="1" lang="ja-JP" altLang="en-US" sz="2800" b="1" dirty="0" smtClean="0">
                <a:solidFill>
                  <a:schemeClr val="bg1"/>
                </a:solidFill>
              </a:rPr>
              <a:t>ガスの降着</a:t>
            </a:r>
            <a:endParaRPr kumimoji="1" lang="ja-JP" altLang="en-US" sz="2800" b="1" dirty="0">
              <a:solidFill>
                <a:schemeClr val="bg1"/>
              </a:solidFill>
            </a:endParaRPr>
          </a:p>
        </p:txBody>
      </p:sp>
      <p:cxnSp>
        <p:nvCxnSpPr>
          <p:cNvPr id="7" name="直線矢印コネクタ 6"/>
          <p:cNvCxnSpPr/>
          <p:nvPr/>
        </p:nvCxnSpPr>
        <p:spPr>
          <a:xfrm flipH="1">
            <a:off x="2483768" y="5085184"/>
            <a:ext cx="216024" cy="43204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148064" y="3717032"/>
            <a:ext cx="4320479" cy="1384995"/>
          </a:xfrm>
          <a:prstGeom prst="rect">
            <a:avLst/>
          </a:prstGeom>
          <a:noFill/>
        </p:spPr>
        <p:txBody>
          <a:bodyPr wrap="square" rtlCol="0">
            <a:spAutoFit/>
          </a:bodyPr>
          <a:lstStyle/>
          <a:p>
            <a:r>
              <a:rPr lang="ja-JP" altLang="en-US" sz="2800" b="1" dirty="0" smtClean="0"/>
              <a:t>ブラックホールを覆う</a:t>
            </a:r>
            <a:endParaRPr lang="en-US" altLang="ja-JP" sz="2800" b="1" dirty="0" smtClean="0"/>
          </a:p>
          <a:p>
            <a:r>
              <a:rPr lang="ja-JP" altLang="en-US" sz="2800" b="1" dirty="0" smtClean="0"/>
              <a:t>大量の塵。可視光はほぼ完全に遮断される。</a:t>
            </a:r>
            <a:endParaRPr kumimoji="1" lang="ja-JP" altLang="en-US" sz="2800" b="1" dirty="0"/>
          </a:p>
        </p:txBody>
      </p:sp>
      <p:cxnSp>
        <p:nvCxnSpPr>
          <p:cNvPr id="10" name="直線矢印コネクタ 9"/>
          <p:cNvCxnSpPr/>
          <p:nvPr/>
        </p:nvCxnSpPr>
        <p:spPr>
          <a:xfrm flipH="1" flipV="1">
            <a:off x="3635896" y="3573016"/>
            <a:ext cx="1440160" cy="64807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627784" y="260648"/>
            <a:ext cx="2015680" cy="369332"/>
          </a:xfrm>
          <a:prstGeom prst="rect">
            <a:avLst/>
          </a:prstGeom>
        </p:spPr>
        <p:txBody>
          <a:bodyPr wrap="none">
            <a:spAutoFit/>
          </a:bodyPr>
          <a:lstStyle/>
          <a:p>
            <a:r>
              <a:rPr lang="en-US" altLang="ja-JP" dirty="0" err="1" smtClean="0">
                <a:solidFill>
                  <a:schemeClr val="bg1"/>
                </a:solidFill>
              </a:rPr>
              <a:t>Imanishi</a:t>
            </a:r>
            <a:r>
              <a:rPr lang="en-US" altLang="ja-JP" dirty="0" smtClean="0">
                <a:solidFill>
                  <a:schemeClr val="bg1"/>
                </a:solidFill>
              </a:rPr>
              <a:t> et al. 2011</a:t>
            </a:r>
            <a:endParaRPr lang="ja-JP" altLang="en-US" dirty="0">
              <a:solidFill>
                <a:schemeClr val="bg1"/>
              </a:solidFill>
            </a:endParaRPr>
          </a:p>
        </p:txBody>
      </p:sp>
      <p:pic>
        <p:nvPicPr>
          <p:cNvPr id="14" name="Picture 3" descr="ngc1068"/>
          <p:cNvPicPr>
            <a:picLocks noChangeAspect="1" noChangeArrowheads="1"/>
          </p:cNvPicPr>
          <p:nvPr/>
        </p:nvPicPr>
        <p:blipFill>
          <a:blip r:embed="rId3" cstate="print"/>
          <a:srcRect/>
          <a:stretch>
            <a:fillRect/>
          </a:stretch>
        </p:blipFill>
        <p:spPr bwMode="auto">
          <a:xfrm>
            <a:off x="5247456" y="116632"/>
            <a:ext cx="3429000" cy="3429000"/>
          </a:xfrm>
          <a:prstGeom prst="rect">
            <a:avLst/>
          </a:prstGeom>
          <a:noFill/>
        </p:spPr>
      </p:pic>
      <p:sp>
        <p:nvSpPr>
          <p:cNvPr id="19" name="Line 4"/>
          <p:cNvSpPr>
            <a:spLocks noChangeShapeType="1"/>
          </p:cNvSpPr>
          <p:nvPr/>
        </p:nvSpPr>
        <p:spPr bwMode="auto">
          <a:xfrm>
            <a:off x="3419872" y="1052736"/>
            <a:ext cx="3528392" cy="720080"/>
          </a:xfrm>
          <a:prstGeom prst="line">
            <a:avLst/>
          </a:prstGeom>
          <a:noFill/>
          <a:ln w="25400">
            <a:solidFill>
              <a:srgbClr val="FF0000"/>
            </a:solidFill>
            <a:round/>
            <a:headEnd/>
            <a:tailEnd/>
          </a:ln>
          <a:effectLst/>
        </p:spPr>
        <p:txBody>
          <a:bodyPr/>
          <a:lstStyle/>
          <a:p>
            <a:endParaRPr lang="ja-JP" altLang="en-US"/>
          </a:p>
        </p:txBody>
      </p:sp>
      <p:sp>
        <p:nvSpPr>
          <p:cNvPr id="20" name="Line 4"/>
          <p:cNvSpPr>
            <a:spLocks noChangeShapeType="1"/>
          </p:cNvSpPr>
          <p:nvPr/>
        </p:nvSpPr>
        <p:spPr bwMode="auto">
          <a:xfrm flipV="1">
            <a:off x="3707904" y="1844824"/>
            <a:ext cx="3240360" cy="1584176"/>
          </a:xfrm>
          <a:prstGeom prst="line">
            <a:avLst/>
          </a:prstGeom>
          <a:noFill/>
          <a:ln w="25400">
            <a:solidFill>
              <a:srgbClr val="FF0000"/>
            </a:solidFill>
            <a:round/>
            <a:headEnd/>
            <a:tailEnd/>
          </a:ln>
          <a:effectLst/>
        </p:spPr>
        <p:txBody>
          <a:bodyPr/>
          <a:lstStyle/>
          <a:p>
            <a:endParaRPr lang="ja-JP" altLang="en-US"/>
          </a:p>
        </p:txBody>
      </p:sp>
      <p:sp>
        <p:nvSpPr>
          <p:cNvPr id="24" name="正方形/長方形 23"/>
          <p:cNvSpPr/>
          <p:nvPr/>
        </p:nvSpPr>
        <p:spPr>
          <a:xfrm>
            <a:off x="179512" y="188640"/>
            <a:ext cx="1296640" cy="335989"/>
          </a:xfrm>
          <a:prstGeom prst="rect">
            <a:avLst/>
          </a:prstGeom>
        </p:spPr>
        <p:txBody>
          <a:bodyPr wrap="square">
            <a:spAutoFit/>
          </a:bodyPr>
          <a:lstStyle/>
          <a:p>
            <a:pPr>
              <a:lnSpc>
                <a:spcPts val="1900"/>
              </a:lnSpc>
              <a:defRPr/>
            </a:pPr>
            <a:r>
              <a:rPr lang="ja-JP" altLang="en-US" b="1" dirty="0" smtClean="0">
                <a:solidFill>
                  <a:srgbClr val="F5FBEF"/>
                </a:solidFill>
                <a:effectLst>
                  <a:outerShdw blurRad="38100" dist="38100" dir="2700000" algn="tl">
                    <a:srgbClr val="000000">
                      <a:alpha val="43137"/>
                    </a:srgbClr>
                  </a:outerShdw>
                </a:effectLst>
                <a:latin typeface="+mn-ea"/>
              </a:rPr>
              <a:t>想像図</a:t>
            </a:r>
            <a:endParaRPr lang="en-US" altLang="ja-JP" b="1" dirty="0">
              <a:solidFill>
                <a:srgbClr val="F5FBEF"/>
              </a:solidFill>
              <a:effectLst>
                <a:outerShdw blurRad="38100" dist="38100" dir="2700000" algn="tl">
                  <a:srgbClr val="000000">
                    <a:alpha val="43137"/>
                  </a:srgbClr>
                </a:outerShdw>
              </a:effectLst>
              <a:latin typeface="+mn-ea"/>
              <a:ea typeface="+mn-ea"/>
            </a:endParaRPr>
          </a:p>
        </p:txBody>
      </p:sp>
      <p:sp>
        <p:nvSpPr>
          <p:cNvPr id="28" name="テキスト ボックス 27"/>
          <p:cNvSpPr txBox="1"/>
          <p:nvPr/>
        </p:nvSpPr>
        <p:spPr>
          <a:xfrm>
            <a:off x="5364088" y="5301208"/>
            <a:ext cx="3528392" cy="1200329"/>
          </a:xfrm>
          <a:prstGeom prst="rect">
            <a:avLst/>
          </a:prstGeom>
          <a:noFill/>
        </p:spPr>
        <p:txBody>
          <a:bodyPr wrap="square" rtlCol="0">
            <a:spAutoFit/>
          </a:bodyPr>
          <a:lstStyle/>
          <a:p>
            <a:r>
              <a:rPr kumimoji="1" lang="ja-JP" altLang="en-US" sz="2400" b="1" dirty="0" smtClean="0"/>
              <a:t>塵は活動銀河核に暖められて中間赤外線で非常に明るく輝く</a:t>
            </a:r>
            <a:endParaRPr kumimoji="1" lang="ja-JP" altLang="en-US" sz="2400" b="1" dirty="0"/>
          </a:p>
        </p:txBody>
      </p:sp>
      <p:sp>
        <p:nvSpPr>
          <p:cNvPr id="29" name="テキスト ボックス 28"/>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5" name="テキスト ボックス 14"/>
          <p:cNvSpPr txBox="1"/>
          <p:nvPr/>
        </p:nvSpPr>
        <p:spPr>
          <a:xfrm>
            <a:off x="0" y="6488668"/>
            <a:ext cx="742511" cy="369332"/>
          </a:xfrm>
          <a:prstGeom prst="rect">
            <a:avLst/>
          </a:prstGeom>
          <a:solidFill>
            <a:schemeClr val="bg1"/>
          </a:solidFill>
        </p:spPr>
        <p:txBody>
          <a:bodyPr wrap="none" rtlCol="0">
            <a:spAutoFit/>
          </a:bodyPr>
          <a:lstStyle/>
          <a:p>
            <a:r>
              <a:rPr lang="en-US" altLang="ja-JP" dirty="0" smtClean="0"/>
              <a:t>17</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anishi.jpg"/>
          <p:cNvPicPr>
            <a:picLocks noChangeAspect="1"/>
          </p:cNvPicPr>
          <p:nvPr/>
        </p:nvPicPr>
        <p:blipFill>
          <a:blip r:embed="rId2" cstate="print"/>
          <a:stretch>
            <a:fillRect/>
          </a:stretch>
        </p:blipFill>
        <p:spPr>
          <a:xfrm>
            <a:off x="790601" y="404664"/>
            <a:ext cx="7741839" cy="5993214"/>
          </a:xfrm>
          <a:prstGeom prst="rect">
            <a:avLst/>
          </a:prstGeom>
        </p:spPr>
      </p:pic>
      <p:sp>
        <p:nvSpPr>
          <p:cNvPr id="3" name="正方形/長方形 2"/>
          <p:cNvSpPr/>
          <p:nvPr/>
        </p:nvSpPr>
        <p:spPr>
          <a:xfrm>
            <a:off x="899592" y="6381328"/>
            <a:ext cx="2015680" cy="369332"/>
          </a:xfrm>
          <a:prstGeom prst="rect">
            <a:avLst/>
          </a:prstGeom>
        </p:spPr>
        <p:txBody>
          <a:bodyPr wrap="none">
            <a:spAutoFit/>
          </a:bodyPr>
          <a:lstStyle/>
          <a:p>
            <a:r>
              <a:rPr lang="en-US" altLang="ja-JP" dirty="0" err="1" smtClean="0"/>
              <a:t>Imanishi</a:t>
            </a:r>
            <a:r>
              <a:rPr lang="en-US" altLang="ja-JP" dirty="0" smtClean="0"/>
              <a:t> et al. 2011</a:t>
            </a:r>
            <a:endParaRPr lang="ja-JP" altLang="en-US" dirty="0"/>
          </a:p>
        </p:txBody>
      </p:sp>
      <p:sp>
        <p:nvSpPr>
          <p:cNvPr id="4" name="テキスト ボックス 3"/>
          <p:cNvSpPr txBox="1"/>
          <p:nvPr/>
        </p:nvSpPr>
        <p:spPr>
          <a:xfrm>
            <a:off x="2915816" y="44624"/>
            <a:ext cx="3902030" cy="707886"/>
          </a:xfrm>
          <a:prstGeom prst="rect">
            <a:avLst/>
          </a:prstGeom>
          <a:noFill/>
        </p:spPr>
        <p:txBody>
          <a:bodyPr wrap="none" rtlCol="0">
            <a:spAutoFit/>
          </a:bodyPr>
          <a:lstStyle/>
          <a:p>
            <a:r>
              <a:rPr lang="ja-JP" altLang="en-US" sz="4000" b="1" dirty="0" smtClean="0"/>
              <a:t>合体赤外線銀河 </a:t>
            </a:r>
            <a:endParaRPr kumimoji="1" lang="ja-JP" altLang="en-US" sz="4000" b="1" dirty="0"/>
          </a:p>
        </p:txBody>
      </p:sp>
      <p:sp>
        <p:nvSpPr>
          <p:cNvPr id="5" name="正方形/長方形 4"/>
          <p:cNvSpPr/>
          <p:nvPr/>
        </p:nvSpPr>
        <p:spPr>
          <a:xfrm>
            <a:off x="7068392" y="128826"/>
            <a:ext cx="1896096" cy="707886"/>
          </a:xfrm>
          <a:prstGeom prst="rect">
            <a:avLst/>
          </a:prstGeom>
          <a:solidFill>
            <a:schemeClr val="bg1"/>
          </a:solidFill>
          <a:ln w="50800">
            <a:solidFill>
              <a:schemeClr val="tx1"/>
            </a:solidFill>
          </a:ln>
        </p:spPr>
        <p:txBody>
          <a:bodyPr wrap="none">
            <a:spAutoFit/>
          </a:bodyPr>
          <a:lstStyle/>
          <a:p>
            <a:r>
              <a:rPr lang="en-US" altLang="ja-JP" sz="4000" b="1" dirty="0" smtClean="0"/>
              <a:t>COMICS</a:t>
            </a:r>
          </a:p>
        </p:txBody>
      </p:sp>
      <p:sp>
        <p:nvSpPr>
          <p:cNvPr id="6" name="テキスト ボックス 5"/>
          <p:cNvSpPr txBox="1"/>
          <p:nvPr/>
        </p:nvSpPr>
        <p:spPr>
          <a:xfrm>
            <a:off x="1970691" y="2839869"/>
            <a:ext cx="1305165" cy="461665"/>
          </a:xfrm>
          <a:prstGeom prst="rect">
            <a:avLst/>
          </a:prstGeom>
          <a:solidFill>
            <a:schemeClr val="bg1"/>
          </a:solidFill>
        </p:spPr>
        <p:txBody>
          <a:bodyPr wrap="none" rtlCol="0">
            <a:spAutoFit/>
          </a:bodyPr>
          <a:lstStyle/>
          <a:p>
            <a:r>
              <a:rPr kumimoji="1" lang="ja-JP" altLang="en-US" sz="2400" b="1" dirty="0" smtClean="0"/>
              <a:t>星</a:t>
            </a:r>
            <a:r>
              <a:rPr kumimoji="1" lang="en-US" altLang="ja-JP" sz="2400" b="1" dirty="0" smtClean="0"/>
              <a:t>(</a:t>
            </a:r>
            <a:r>
              <a:rPr kumimoji="1" lang="ja-JP" altLang="en-US" sz="2400" b="1" dirty="0" smtClean="0"/>
              <a:t>点源</a:t>
            </a:r>
            <a:r>
              <a:rPr kumimoji="1" lang="en-US" altLang="ja-JP" sz="2400" b="1" dirty="0" smtClean="0"/>
              <a:t>)</a:t>
            </a:r>
            <a:endParaRPr kumimoji="1" lang="ja-JP" altLang="en-US" sz="2400" b="1" dirty="0"/>
          </a:p>
        </p:txBody>
      </p:sp>
      <p:sp>
        <p:nvSpPr>
          <p:cNvPr id="7" name="テキスト ボックス 6"/>
          <p:cNvSpPr txBox="1"/>
          <p:nvPr/>
        </p:nvSpPr>
        <p:spPr>
          <a:xfrm>
            <a:off x="4202939" y="2653462"/>
            <a:ext cx="1737213" cy="830997"/>
          </a:xfrm>
          <a:prstGeom prst="rect">
            <a:avLst/>
          </a:prstGeom>
          <a:solidFill>
            <a:schemeClr val="bg1"/>
          </a:solidFill>
        </p:spPr>
        <p:txBody>
          <a:bodyPr wrap="square" rtlCol="0">
            <a:spAutoFit/>
          </a:bodyPr>
          <a:lstStyle/>
          <a:p>
            <a:r>
              <a:rPr lang="ja-JP" altLang="en-US" sz="2400" b="1" dirty="0" smtClean="0"/>
              <a:t>活動銀河核</a:t>
            </a:r>
            <a:r>
              <a:rPr kumimoji="1" lang="en-US" altLang="ja-JP" sz="2400" b="1" dirty="0" smtClean="0"/>
              <a:t>(</a:t>
            </a:r>
            <a:r>
              <a:rPr kumimoji="1" lang="ja-JP" altLang="en-US" sz="2400" b="1" dirty="0" smtClean="0"/>
              <a:t>点源</a:t>
            </a:r>
            <a:r>
              <a:rPr kumimoji="1" lang="en-US" altLang="ja-JP" sz="2400" b="1" dirty="0" smtClean="0"/>
              <a:t>)</a:t>
            </a:r>
            <a:endParaRPr kumimoji="1" lang="ja-JP" altLang="en-US" sz="2400" b="1" dirty="0"/>
          </a:p>
        </p:txBody>
      </p:sp>
      <p:sp>
        <p:nvSpPr>
          <p:cNvPr id="8" name="テキスト ボックス 7"/>
          <p:cNvSpPr txBox="1"/>
          <p:nvPr/>
        </p:nvSpPr>
        <p:spPr>
          <a:xfrm>
            <a:off x="6804248" y="2653462"/>
            <a:ext cx="1845377" cy="830997"/>
          </a:xfrm>
          <a:prstGeom prst="rect">
            <a:avLst/>
          </a:prstGeom>
          <a:solidFill>
            <a:schemeClr val="bg1"/>
          </a:solidFill>
        </p:spPr>
        <p:txBody>
          <a:bodyPr wrap="none" rtlCol="0">
            <a:spAutoFit/>
          </a:bodyPr>
          <a:lstStyle/>
          <a:p>
            <a:r>
              <a:rPr lang="ja-JP" altLang="en-US" sz="2400" b="1" dirty="0" smtClean="0"/>
              <a:t>星形成銀河</a:t>
            </a:r>
            <a:endParaRPr lang="en-US" altLang="ja-JP" sz="2400" b="1" dirty="0" smtClean="0"/>
          </a:p>
          <a:p>
            <a:r>
              <a:rPr kumimoji="1" lang="en-US" altLang="ja-JP" sz="2400" b="1" dirty="0" smtClean="0"/>
              <a:t>(</a:t>
            </a:r>
            <a:r>
              <a:rPr kumimoji="1" lang="ja-JP" altLang="en-US" sz="2400" b="1" dirty="0" smtClean="0"/>
              <a:t>点源でない</a:t>
            </a:r>
            <a:r>
              <a:rPr kumimoji="1" lang="en-US" altLang="ja-JP" sz="2400" b="1" dirty="0" smtClean="0"/>
              <a:t>)</a:t>
            </a:r>
            <a:endParaRPr kumimoji="1" lang="ja-JP" altLang="en-US" sz="2400" b="1" dirty="0"/>
          </a:p>
        </p:txBody>
      </p:sp>
      <p:sp>
        <p:nvSpPr>
          <p:cNvPr id="9" name="テキスト ボックス 8"/>
          <p:cNvSpPr txBox="1"/>
          <p:nvPr/>
        </p:nvSpPr>
        <p:spPr>
          <a:xfrm>
            <a:off x="1979712" y="5825296"/>
            <a:ext cx="1305165" cy="461665"/>
          </a:xfrm>
          <a:prstGeom prst="rect">
            <a:avLst/>
          </a:prstGeom>
          <a:solidFill>
            <a:schemeClr val="bg1"/>
          </a:solidFill>
        </p:spPr>
        <p:txBody>
          <a:bodyPr wrap="none" rtlCol="0">
            <a:spAutoFit/>
          </a:bodyPr>
          <a:lstStyle/>
          <a:p>
            <a:r>
              <a:rPr kumimoji="1" lang="ja-JP" altLang="en-US" sz="2400" b="1" dirty="0" smtClean="0"/>
              <a:t>星</a:t>
            </a:r>
            <a:r>
              <a:rPr kumimoji="1" lang="en-US" altLang="ja-JP" sz="2400" b="1" dirty="0" smtClean="0"/>
              <a:t>(</a:t>
            </a:r>
            <a:r>
              <a:rPr kumimoji="1" lang="ja-JP" altLang="en-US" sz="2400" b="1" dirty="0" smtClean="0"/>
              <a:t>点源</a:t>
            </a:r>
            <a:r>
              <a:rPr kumimoji="1" lang="en-US" altLang="ja-JP" sz="2400" b="1" dirty="0" smtClean="0"/>
              <a:t>)</a:t>
            </a:r>
            <a:endParaRPr kumimoji="1" lang="ja-JP" altLang="en-US" sz="2400" b="1" dirty="0"/>
          </a:p>
        </p:txBody>
      </p:sp>
      <p:sp>
        <p:nvSpPr>
          <p:cNvPr id="10" name="テキスト ボックス 9"/>
          <p:cNvSpPr txBox="1"/>
          <p:nvPr/>
        </p:nvSpPr>
        <p:spPr>
          <a:xfrm>
            <a:off x="4211960" y="5638889"/>
            <a:ext cx="1737213" cy="830997"/>
          </a:xfrm>
          <a:prstGeom prst="rect">
            <a:avLst/>
          </a:prstGeom>
          <a:solidFill>
            <a:schemeClr val="bg1"/>
          </a:solidFill>
        </p:spPr>
        <p:txBody>
          <a:bodyPr wrap="square" rtlCol="0">
            <a:spAutoFit/>
          </a:bodyPr>
          <a:lstStyle/>
          <a:p>
            <a:r>
              <a:rPr lang="ja-JP" altLang="en-US" sz="2400" b="1" dirty="0" smtClean="0"/>
              <a:t>活動銀河核</a:t>
            </a:r>
            <a:r>
              <a:rPr kumimoji="1" lang="en-US" altLang="ja-JP" sz="2400" b="1" dirty="0" smtClean="0"/>
              <a:t>(</a:t>
            </a:r>
            <a:r>
              <a:rPr kumimoji="1" lang="ja-JP" altLang="en-US" sz="2400" b="1" dirty="0" smtClean="0"/>
              <a:t>点源</a:t>
            </a:r>
            <a:r>
              <a:rPr kumimoji="1" lang="en-US" altLang="ja-JP" sz="2400" b="1" dirty="0" smtClean="0"/>
              <a:t>)</a:t>
            </a:r>
            <a:endParaRPr kumimoji="1" lang="ja-JP" altLang="en-US" sz="2400" b="1" dirty="0"/>
          </a:p>
        </p:txBody>
      </p:sp>
      <p:sp>
        <p:nvSpPr>
          <p:cNvPr id="11" name="テキスト ボックス 10"/>
          <p:cNvSpPr txBox="1"/>
          <p:nvPr/>
        </p:nvSpPr>
        <p:spPr>
          <a:xfrm>
            <a:off x="6813269" y="5638889"/>
            <a:ext cx="1845377" cy="830997"/>
          </a:xfrm>
          <a:prstGeom prst="rect">
            <a:avLst/>
          </a:prstGeom>
          <a:solidFill>
            <a:schemeClr val="bg1"/>
          </a:solidFill>
        </p:spPr>
        <p:txBody>
          <a:bodyPr wrap="none" rtlCol="0">
            <a:spAutoFit/>
          </a:bodyPr>
          <a:lstStyle/>
          <a:p>
            <a:r>
              <a:rPr lang="ja-JP" altLang="en-US" sz="2400" b="1" dirty="0" smtClean="0"/>
              <a:t>星形成銀河</a:t>
            </a:r>
            <a:endParaRPr lang="en-US" altLang="ja-JP" sz="2400" b="1" dirty="0" smtClean="0"/>
          </a:p>
          <a:p>
            <a:r>
              <a:rPr kumimoji="1" lang="en-US" altLang="ja-JP" sz="2400" b="1" dirty="0" smtClean="0"/>
              <a:t>(</a:t>
            </a:r>
            <a:r>
              <a:rPr kumimoji="1" lang="ja-JP" altLang="en-US" sz="2400" b="1" dirty="0" smtClean="0"/>
              <a:t>点源でない</a:t>
            </a:r>
            <a:r>
              <a:rPr kumimoji="1" lang="en-US" altLang="ja-JP" sz="2400" b="1" dirty="0" smtClean="0"/>
              <a:t>)</a:t>
            </a:r>
            <a:endParaRPr kumimoji="1" lang="ja-JP" altLang="en-US" sz="2400" b="1" dirty="0"/>
          </a:p>
        </p:txBody>
      </p:sp>
      <p:sp>
        <p:nvSpPr>
          <p:cNvPr id="12" name="テキスト ボックス 11"/>
          <p:cNvSpPr txBox="1"/>
          <p:nvPr/>
        </p:nvSpPr>
        <p:spPr>
          <a:xfrm>
            <a:off x="0" y="6488668"/>
            <a:ext cx="742511" cy="369332"/>
          </a:xfrm>
          <a:prstGeom prst="rect">
            <a:avLst/>
          </a:prstGeom>
          <a:noFill/>
        </p:spPr>
        <p:txBody>
          <a:bodyPr wrap="none" rtlCol="0">
            <a:spAutoFit/>
          </a:bodyPr>
          <a:lstStyle/>
          <a:p>
            <a:r>
              <a:rPr lang="en-US" altLang="ja-JP" dirty="0" smtClean="0"/>
              <a:t>18</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188640"/>
            <a:ext cx="7287572" cy="646331"/>
          </a:xfrm>
          <a:prstGeom prst="rect">
            <a:avLst/>
          </a:prstGeom>
          <a:noFill/>
        </p:spPr>
        <p:txBody>
          <a:bodyPr wrap="none" rtlCol="0">
            <a:spAutoFit/>
          </a:bodyPr>
          <a:lstStyle/>
          <a:p>
            <a:r>
              <a:rPr kumimoji="1" lang="ja-JP" altLang="en-US" sz="3600" dirty="0" smtClean="0"/>
              <a:t>小休止</a:t>
            </a:r>
            <a:r>
              <a:rPr kumimoji="1" lang="en-US" altLang="ja-JP" sz="3600" dirty="0" smtClean="0"/>
              <a:t>: </a:t>
            </a:r>
            <a:r>
              <a:rPr kumimoji="1" lang="ja-JP" altLang="en-US" sz="3600" dirty="0" smtClean="0"/>
              <a:t>補償光学、レーザーガイド星</a:t>
            </a:r>
            <a:endParaRPr kumimoji="1" lang="ja-JP" altLang="en-US" sz="3600" dirty="0"/>
          </a:p>
        </p:txBody>
      </p:sp>
      <p:pic>
        <p:nvPicPr>
          <p:cNvPr id="3" name="図 2" descr="ao.png"/>
          <p:cNvPicPr>
            <a:picLocks noChangeAspect="1"/>
          </p:cNvPicPr>
          <p:nvPr/>
        </p:nvPicPr>
        <p:blipFill>
          <a:blip r:embed="rId2" cstate="print"/>
          <a:stretch>
            <a:fillRect/>
          </a:stretch>
        </p:blipFill>
        <p:spPr>
          <a:xfrm>
            <a:off x="290686" y="692696"/>
            <a:ext cx="4425330" cy="6004064"/>
          </a:xfrm>
          <a:prstGeom prst="rect">
            <a:avLst/>
          </a:prstGeom>
        </p:spPr>
      </p:pic>
      <p:pic>
        <p:nvPicPr>
          <p:cNvPr id="4" name="図 3" descr="ao2.jpg"/>
          <p:cNvPicPr>
            <a:picLocks noChangeAspect="1"/>
          </p:cNvPicPr>
          <p:nvPr/>
        </p:nvPicPr>
        <p:blipFill>
          <a:blip r:embed="rId3" cstate="print"/>
          <a:stretch>
            <a:fillRect/>
          </a:stretch>
        </p:blipFill>
        <p:spPr>
          <a:xfrm>
            <a:off x="4742111" y="1885280"/>
            <a:ext cx="4294385" cy="3271912"/>
          </a:xfrm>
          <a:prstGeom prst="rect">
            <a:avLst/>
          </a:prstGeom>
        </p:spPr>
      </p:pic>
      <p:sp>
        <p:nvSpPr>
          <p:cNvPr id="6" name="正方形/長方形 5"/>
          <p:cNvSpPr/>
          <p:nvPr/>
        </p:nvSpPr>
        <p:spPr>
          <a:xfrm>
            <a:off x="8172400" y="128826"/>
            <a:ext cx="834909" cy="707886"/>
          </a:xfrm>
          <a:prstGeom prst="rect">
            <a:avLst/>
          </a:prstGeom>
          <a:solidFill>
            <a:schemeClr val="bg1"/>
          </a:solidFill>
          <a:ln w="50800">
            <a:solidFill>
              <a:schemeClr val="tx1"/>
            </a:solidFill>
          </a:ln>
        </p:spPr>
        <p:txBody>
          <a:bodyPr wrap="none">
            <a:spAutoFit/>
          </a:bodyPr>
          <a:lstStyle/>
          <a:p>
            <a:r>
              <a:rPr lang="en-US" altLang="ja-JP" sz="4000" b="1" dirty="0" smtClean="0"/>
              <a:t>AO</a:t>
            </a:r>
          </a:p>
        </p:txBody>
      </p:sp>
      <p:sp>
        <p:nvSpPr>
          <p:cNvPr id="7" name="テキスト ボックス 6"/>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8" name="テキスト ボックス 7"/>
          <p:cNvSpPr txBox="1"/>
          <p:nvPr/>
        </p:nvSpPr>
        <p:spPr>
          <a:xfrm>
            <a:off x="0" y="6488668"/>
            <a:ext cx="742511" cy="369332"/>
          </a:xfrm>
          <a:prstGeom prst="rect">
            <a:avLst/>
          </a:prstGeom>
          <a:noFill/>
        </p:spPr>
        <p:txBody>
          <a:bodyPr wrap="none" rtlCol="0">
            <a:spAutoFit/>
          </a:bodyPr>
          <a:lstStyle/>
          <a:p>
            <a:r>
              <a:rPr lang="en-US" altLang="ja-JP" dirty="0" smtClean="0"/>
              <a:t>19</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5722" y="149346"/>
            <a:ext cx="2122697" cy="707886"/>
          </a:xfrm>
          <a:prstGeom prst="rect">
            <a:avLst/>
          </a:prstGeom>
          <a:noFill/>
        </p:spPr>
        <p:txBody>
          <a:bodyPr wrap="none" rtlCol="0">
            <a:spAutoFit/>
          </a:bodyPr>
          <a:lstStyle/>
          <a:p>
            <a:r>
              <a:rPr kumimoji="1" lang="ja-JP" altLang="en-US" sz="4000" b="1" dirty="0" smtClean="0"/>
              <a:t>銀河</a:t>
            </a:r>
            <a:r>
              <a:rPr lang="ja-JP" altLang="en-US" sz="4000" b="1" dirty="0" smtClean="0"/>
              <a:t>とは</a:t>
            </a:r>
            <a:endParaRPr kumimoji="1" lang="ja-JP" altLang="en-US" sz="4000" b="1" dirty="0"/>
          </a:p>
        </p:txBody>
      </p:sp>
      <p:pic>
        <p:nvPicPr>
          <p:cNvPr id="4" name="図 3" descr="NGC1300.jpg"/>
          <p:cNvPicPr>
            <a:picLocks noChangeAspect="1"/>
          </p:cNvPicPr>
          <p:nvPr/>
        </p:nvPicPr>
        <p:blipFill>
          <a:blip r:embed="rId2" cstate="print"/>
          <a:stretch>
            <a:fillRect/>
          </a:stretch>
        </p:blipFill>
        <p:spPr>
          <a:xfrm>
            <a:off x="214283" y="928670"/>
            <a:ext cx="5080000" cy="2895600"/>
          </a:xfrm>
          <a:prstGeom prst="rect">
            <a:avLst/>
          </a:prstGeom>
        </p:spPr>
      </p:pic>
      <p:sp>
        <p:nvSpPr>
          <p:cNvPr id="5" name="正方形/長方形 4"/>
          <p:cNvSpPr/>
          <p:nvPr/>
        </p:nvSpPr>
        <p:spPr>
          <a:xfrm>
            <a:off x="2428862" y="4282869"/>
            <a:ext cx="4071967" cy="646331"/>
          </a:xfrm>
          <a:prstGeom prst="rect">
            <a:avLst/>
          </a:prstGeom>
        </p:spPr>
        <p:txBody>
          <a:bodyPr wrap="square">
            <a:spAutoFit/>
          </a:bodyPr>
          <a:lstStyle/>
          <a:p>
            <a:r>
              <a:rPr lang="en-US" b="1" dirty="0" smtClean="0"/>
              <a:t>NASA, ESA, and The Hubble Heritage </a:t>
            </a:r>
          </a:p>
          <a:p>
            <a:r>
              <a:rPr lang="en-US" b="1" dirty="0" smtClean="0"/>
              <a:t>Team (</a:t>
            </a:r>
            <a:r>
              <a:rPr lang="en-US" b="1" dirty="0" err="1" smtClean="0"/>
              <a:t>STScI</a:t>
            </a:r>
            <a:r>
              <a:rPr lang="en-US" b="1" dirty="0" smtClean="0"/>
              <a:t>/AURA)</a:t>
            </a:r>
            <a:endParaRPr lang="ja-JP" altLang="en-US" b="1" dirty="0"/>
          </a:p>
        </p:txBody>
      </p:sp>
      <p:pic>
        <p:nvPicPr>
          <p:cNvPr id="6" name="図 5" descr="solar.jpg"/>
          <p:cNvPicPr>
            <a:picLocks noChangeAspect="1"/>
          </p:cNvPicPr>
          <p:nvPr/>
        </p:nvPicPr>
        <p:blipFill>
          <a:blip r:embed="rId3" cstate="print"/>
          <a:stretch>
            <a:fillRect/>
          </a:stretch>
        </p:blipFill>
        <p:spPr>
          <a:xfrm>
            <a:off x="6858016" y="4953138"/>
            <a:ext cx="1524000" cy="1475232"/>
          </a:xfrm>
          <a:prstGeom prst="rect">
            <a:avLst/>
          </a:prstGeom>
        </p:spPr>
      </p:pic>
      <p:pic>
        <p:nvPicPr>
          <p:cNvPr id="7" name="図 6" descr="star_cluster.jpg"/>
          <p:cNvPicPr>
            <a:picLocks noChangeAspect="1"/>
          </p:cNvPicPr>
          <p:nvPr/>
        </p:nvPicPr>
        <p:blipFill>
          <a:blip r:embed="rId4" cstate="print"/>
          <a:stretch>
            <a:fillRect/>
          </a:stretch>
        </p:blipFill>
        <p:spPr>
          <a:xfrm>
            <a:off x="5810280" y="809629"/>
            <a:ext cx="3048000" cy="3048000"/>
          </a:xfrm>
          <a:prstGeom prst="rect">
            <a:avLst/>
          </a:prstGeom>
        </p:spPr>
      </p:pic>
      <p:sp>
        <p:nvSpPr>
          <p:cNvPr id="8" name="正方形/長方形 7"/>
          <p:cNvSpPr/>
          <p:nvPr/>
        </p:nvSpPr>
        <p:spPr>
          <a:xfrm>
            <a:off x="3714746" y="2643182"/>
            <a:ext cx="142876" cy="14287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a:stCxn id="8" idx="0"/>
          </p:cNvCxnSpPr>
          <p:nvPr/>
        </p:nvCxnSpPr>
        <p:spPr>
          <a:xfrm rot="5400000" flipH="1" flipV="1">
            <a:off x="3893339" y="678638"/>
            <a:ext cx="1857388" cy="207170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857620" y="2786058"/>
            <a:ext cx="2000264" cy="100013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5857886" y="809628"/>
            <a:ext cx="3000396" cy="30003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858018" y="4953138"/>
            <a:ext cx="1500199" cy="150019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rot="5400000">
            <a:off x="5322099" y="3107529"/>
            <a:ext cx="3571900" cy="500067"/>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16200000" flipH="1">
            <a:off x="6215075" y="3000372"/>
            <a:ext cx="3571900" cy="71438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7381916" y="1238256"/>
            <a:ext cx="285752" cy="35719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7035904" y="4366845"/>
            <a:ext cx="1111202" cy="646331"/>
          </a:xfrm>
          <a:prstGeom prst="rect">
            <a:avLst/>
          </a:prstGeom>
          <a:noFill/>
        </p:spPr>
        <p:txBody>
          <a:bodyPr wrap="none" rtlCol="0">
            <a:spAutoFit/>
          </a:bodyPr>
          <a:lstStyle/>
          <a:p>
            <a:r>
              <a:rPr kumimoji="1" lang="ja-JP" altLang="en-US" sz="3600" b="1" dirty="0" smtClean="0">
                <a:solidFill>
                  <a:srgbClr val="00B050"/>
                </a:solidFill>
              </a:rPr>
              <a:t>恒星</a:t>
            </a:r>
            <a:endParaRPr kumimoji="1" lang="ja-JP" altLang="en-US" b="1" dirty="0">
              <a:solidFill>
                <a:srgbClr val="00B050"/>
              </a:solidFill>
            </a:endParaRPr>
          </a:p>
        </p:txBody>
      </p:sp>
      <p:sp>
        <p:nvSpPr>
          <p:cNvPr id="34" name="テキスト ボックス 33"/>
          <p:cNvSpPr txBox="1"/>
          <p:nvPr/>
        </p:nvSpPr>
        <p:spPr>
          <a:xfrm>
            <a:off x="6678715" y="142854"/>
            <a:ext cx="1111202" cy="646331"/>
          </a:xfrm>
          <a:prstGeom prst="rect">
            <a:avLst/>
          </a:prstGeom>
          <a:noFill/>
        </p:spPr>
        <p:txBody>
          <a:bodyPr wrap="none" rtlCol="0">
            <a:spAutoFit/>
          </a:bodyPr>
          <a:lstStyle/>
          <a:p>
            <a:r>
              <a:rPr kumimoji="1" lang="ja-JP" altLang="en-US" sz="3600" b="1" dirty="0" smtClean="0">
                <a:solidFill>
                  <a:srgbClr val="FF0000"/>
                </a:solidFill>
              </a:rPr>
              <a:t>星団</a:t>
            </a:r>
            <a:endParaRPr kumimoji="1" lang="ja-JP" altLang="en-US" b="1" dirty="0">
              <a:solidFill>
                <a:srgbClr val="FF0000"/>
              </a:solidFill>
            </a:endParaRPr>
          </a:p>
        </p:txBody>
      </p:sp>
      <p:sp>
        <p:nvSpPr>
          <p:cNvPr id="37" name="テキスト ボックス 36"/>
          <p:cNvSpPr txBox="1"/>
          <p:nvPr/>
        </p:nvSpPr>
        <p:spPr>
          <a:xfrm>
            <a:off x="357161" y="6000770"/>
            <a:ext cx="45719" cy="646331"/>
          </a:xfrm>
          <a:prstGeom prst="rect">
            <a:avLst/>
          </a:prstGeom>
          <a:noFill/>
        </p:spPr>
        <p:txBody>
          <a:bodyPr wrap="square" rtlCol="0">
            <a:spAutoFit/>
          </a:bodyPr>
          <a:lstStyle/>
          <a:p>
            <a:endParaRPr kumimoji="1" lang="en-US" altLang="ja-JP" dirty="0" smtClean="0"/>
          </a:p>
          <a:p>
            <a:endParaRPr kumimoji="1" lang="ja-JP" altLang="en-US" dirty="0"/>
          </a:p>
        </p:txBody>
      </p:sp>
      <p:sp>
        <p:nvSpPr>
          <p:cNvPr id="38" name="テキスト ボックス 37"/>
          <p:cNvSpPr txBox="1"/>
          <p:nvPr/>
        </p:nvSpPr>
        <p:spPr>
          <a:xfrm>
            <a:off x="214285" y="5925943"/>
            <a:ext cx="6389891" cy="646331"/>
          </a:xfrm>
          <a:prstGeom prst="rect">
            <a:avLst/>
          </a:prstGeom>
          <a:noFill/>
        </p:spPr>
        <p:txBody>
          <a:bodyPr wrap="none" rtlCol="0">
            <a:spAutoFit/>
          </a:bodyPr>
          <a:lstStyle/>
          <a:p>
            <a:r>
              <a:rPr lang="ja-JP" altLang="en-US" sz="3600" b="1" dirty="0" smtClean="0"/>
              <a:t>およそ</a:t>
            </a:r>
            <a:r>
              <a:rPr kumimoji="1" lang="en-US" altLang="ja-JP" sz="3600" b="1" dirty="0" smtClean="0"/>
              <a:t>1000</a:t>
            </a:r>
            <a:r>
              <a:rPr kumimoji="1" lang="ja-JP" altLang="en-US" sz="3600" b="1" dirty="0" smtClean="0"/>
              <a:t>億個の恒星の集まり</a:t>
            </a:r>
            <a:endParaRPr kumimoji="1" lang="ja-JP" altLang="en-US" sz="3600" b="1" dirty="0"/>
          </a:p>
        </p:txBody>
      </p:sp>
      <p:pic>
        <p:nvPicPr>
          <p:cNvPr id="39" name="図 38" descr="edge_on.jpg"/>
          <p:cNvPicPr>
            <a:picLocks noChangeAspect="1"/>
          </p:cNvPicPr>
          <p:nvPr/>
        </p:nvPicPr>
        <p:blipFill>
          <a:blip r:embed="rId5" cstate="print"/>
          <a:stretch>
            <a:fillRect/>
          </a:stretch>
        </p:blipFill>
        <p:spPr>
          <a:xfrm>
            <a:off x="214283" y="3786190"/>
            <a:ext cx="2032000" cy="2032000"/>
          </a:xfrm>
          <a:prstGeom prst="rect">
            <a:avLst/>
          </a:prstGeom>
        </p:spPr>
      </p:pic>
      <p:sp useBgFill="1">
        <p:nvSpPr>
          <p:cNvPr id="20" name="テキスト ボックス 19"/>
          <p:cNvSpPr txBox="1"/>
          <p:nvPr/>
        </p:nvSpPr>
        <p:spPr>
          <a:xfrm>
            <a:off x="6643705" y="3933056"/>
            <a:ext cx="2108269" cy="400110"/>
          </a:xfrm>
          <a:prstGeom prst="rect">
            <a:avLst/>
          </a:prstGeom>
        </p:spPr>
        <p:txBody>
          <a:bodyPr wrap="none" rtlCol="0">
            <a:spAutoFit/>
          </a:bodyPr>
          <a:lstStyle/>
          <a:p>
            <a:r>
              <a:rPr kumimoji="1" lang="ja-JP" altLang="en-US" sz="2000" b="1" dirty="0" smtClean="0"/>
              <a:t>自ら輝いている星</a:t>
            </a:r>
            <a:endParaRPr kumimoji="1" lang="ja-JP" altLang="en-US" sz="2000" b="1" dirty="0"/>
          </a:p>
        </p:txBody>
      </p:sp>
      <p:sp>
        <p:nvSpPr>
          <p:cNvPr id="23" name="テキスト ボックス 22"/>
          <p:cNvSpPr txBox="1"/>
          <p:nvPr/>
        </p:nvSpPr>
        <p:spPr>
          <a:xfrm>
            <a:off x="2234781" y="3834474"/>
            <a:ext cx="1980029" cy="523220"/>
          </a:xfrm>
          <a:prstGeom prst="rect">
            <a:avLst/>
          </a:prstGeom>
          <a:noFill/>
        </p:spPr>
        <p:txBody>
          <a:bodyPr wrap="none" rtlCol="0">
            <a:spAutoFit/>
          </a:bodyPr>
          <a:lstStyle/>
          <a:p>
            <a:r>
              <a:rPr kumimoji="1" lang="ja-JP" altLang="en-US" sz="2800" b="1" dirty="0" smtClean="0"/>
              <a:t>銀河の一例</a:t>
            </a:r>
            <a:endParaRPr kumimoji="1" lang="ja-JP" altLang="en-US" sz="2800" b="1" dirty="0"/>
          </a:p>
        </p:txBody>
      </p:sp>
      <p:sp>
        <p:nvSpPr>
          <p:cNvPr id="26" name="テキスト ボックス 25"/>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28" name="テキスト ボックス 27"/>
          <p:cNvSpPr txBox="1"/>
          <p:nvPr/>
        </p:nvSpPr>
        <p:spPr>
          <a:xfrm>
            <a:off x="0" y="6488668"/>
            <a:ext cx="625492" cy="369332"/>
          </a:xfrm>
          <a:prstGeom prst="rect">
            <a:avLst/>
          </a:prstGeom>
          <a:noFill/>
        </p:spPr>
        <p:txBody>
          <a:bodyPr wrap="none" rtlCol="0">
            <a:spAutoFit/>
          </a:bodyPr>
          <a:lstStyle/>
          <a:p>
            <a:r>
              <a:rPr lang="en-US" altLang="ja-JP" dirty="0" smtClean="0"/>
              <a:t>2</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fig4j.jpg"/>
          <p:cNvPicPr>
            <a:picLocks noChangeAspect="1"/>
          </p:cNvPicPr>
          <p:nvPr/>
        </p:nvPicPr>
        <p:blipFill>
          <a:blip r:embed="rId2" cstate="print"/>
          <a:stretch>
            <a:fillRect/>
          </a:stretch>
        </p:blipFill>
        <p:spPr>
          <a:xfrm>
            <a:off x="179512" y="1045518"/>
            <a:ext cx="5473053" cy="5479826"/>
          </a:xfrm>
          <a:prstGeom prst="rect">
            <a:avLst/>
          </a:prstGeom>
        </p:spPr>
      </p:pic>
      <p:sp>
        <p:nvSpPr>
          <p:cNvPr id="4" name="正方形/長方形 3"/>
          <p:cNvSpPr/>
          <p:nvPr/>
        </p:nvSpPr>
        <p:spPr>
          <a:xfrm>
            <a:off x="611560" y="6156012"/>
            <a:ext cx="1682255" cy="369332"/>
          </a:xfrm>
          <a:prstGeom prst="rect">
            <a:avLst/>
          </a:prstGeom>
        </p:spPr>
        <p:txBody>
          <a:bodyPr wrap="none">
            <a:spAutoFit/>
          </a:bodyPr>
          <a:lstStyle/>
          <a:p>
            <a:r>
              <a:rPr lang="en-US" altLang="ja-JP" dirty="0" err="1" smtClean="0">
                <a:solidFill>
                  <a:schemeClr val="bg1"/>
                </a:solidFill>
              </a:rPr>
              <a:t>Rusu</a:t>
            </a:r>
            <a:r>
              <a:rPr lang="en-US" altLang="ja-JP" dirty="0" smtClean="0">
                <a:solidFill>
                  <a:schemeClr val="bg1"/>
                </a:solidFill>
              </a:rPr>
              <a:t> et al. 2011</a:t>
            </a:r>
            <a:endParaRPr lang="ja-JP" altLang="en-US" dirty="0">
              <a:solidFill>
                <a:schemeClr val="bg1"/>
              </a:solidFill>
            </a:endParaRPr>
          </a:p>
        </p:txBody>
      </p:sp>
      <p:sp>
        <p:nvSpPr>
          <p:cNvPr id="5" name="テキスト ボックス 4"/>
          <p:cNvSpPr txBox="1"/>
          <p:nvPr/>
        </p:nvSpPr>
        <p:spPr>
          <a:xfrm>
            <a:off x="1547664" y="3861048"/>
            <a:ext cx="1369286" cy="369332"/>
          </a:xfrm>
          <a:prstGeom prst="rect">
            <a:avLst/>
          </a:prstGeom>
          <a:noFill/>
        </p:spPr>
        <p:txBody>
          <a:bodyPr wrap="none" rtlCol="0">
            <a:spAutoFit/>
          </a:bodyPr>
          <a:lstStyle/>
          <a:p>
            <a:r>
              <a:rPr kumimoji="1" lang="en-US" altLang="ja-JP" dirty="0" smtClean="0">
                <a:solidFill>
                  <a:schemeClr val="bg1"/>
                </a:solidFill>
              </a:rPr>
              <a:t>(109</a:t>
            </a:r>
            <a:r>
              <a:rPr kumimoji="1" lang="ja-JP" altLang="en-US" dirty="0" smtClean="0">
                <a:solidFill>
                  <a:schemeClr val="bg1"/>
                </a:solidFill>
              </a:rPr>
              <a:t>億光年</a:t>
            </a:r>
            <a:r>
              <a:rPr kumimoji="1" lang="en-US" altLang="ja-JP" dirty="0" smtClean="0">
                <a:solidFill>
                  <a:schemeClr val="bg1"/>
                </a:solidFill>
              </a:rPr>
              <a:t>)</a:t>
            </a:r>
            <a:endParaRPr kumimoji="1" lang="ja-JP" altLang="en-US" dirty="0">
              <a:solidFill>
                <a:schemeClr val="bg1"/>
              </a:solidFill>
            </a:endParaRPr>
          </a:p>
        </p:txBody>
      </p:sp>
      <p:pic>
        <p:nvPicPr>
          <p:cNvPr id="9" name="図 8" descr="quasar_large.jpg"/>
          <p:cNvPicPr>
            <a:picLocks noChangeAspect="1"/>
          </p:cNvPicPr>
          <p:nvPr/>
        </p:nvPicPr>
        <p:blipFill>
          <a:blip r:embed="rId3" cstate="print"/>
          <a:srcRect l="4959" t="6116" r="5774" b="10816"/>
          <a:stretch>
            <a:fillRect/>
          </a:stretch>
        </p:blipFill>
        <p:spPr>
          <a:xfrm>
            <a:off x="5220072" y="2780928"/>
            <a:ext cx="3888432" cy="2160240"/>
          </a:xfrm>
          <a:prstGeom prst="rect">
            <a:avLst/>
          </a:prstGeom>
        </p:spPr>
      </p:pic>
      <p:sp>
        <p:nvSpPr>
          <p:cNvPr id="10" name="円/楕円 9"/>
          <p:cNvSpPr/>
          <p:nvPr/>
        </p:nvSpPr>
        <p:spPr>
          <a:xfrm>
            <a:off x="1331640" y="1772816"/>
            <a:ext cx="936104" cy="93610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16" idx="1"/>
            <a:endCxn id="10" idx="6"/>
          </p:cNvCxnSpPr>
          <p:nvPr/>
        </p:nvCxnSpPr>
        <p:spPr>
          <a:xfrm flipH="1">
            <a:off x="2267744" y="2198767"/>
            <a:ext cx="3600400" cy="4210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868144" y="1844824"/>
            <a:ext cx="3068469" cy="707886"/>
          </a:xfrm>
          <a:prstGeom prst="rect">
            <a:avLst/>
          </a:prstGeom>
          <a:noFill/>
        </p:spPr>
        <p:txBody>
          <a:bodyPr wrap="none" rtlCol="0">
            <a:spAutoFit/>
          </a:bodyPr>
          <a:lstStyle/>
          <a:p>
            <a:r>
              <a:rPr kumimoji="1" lang="ja-JP" altLang="en-US" sz="2000" b="1" dirty="0" smtClean="0"/>
              <a:t>全く同じスペクトルを持った</a:t>
            </a:r>
            <a:endParaRPr kumimoji="1" lang="en-US" altLang="ja-JP" sz="2000" b="1" dirty="0" smtClean="0"/>
          </a:p>
          <a:p>
            <a:r>
              <a:rPr lang="ja-JP" altLang="en-US" sz="2000" b="1" dirty="0" smtClean="0"/>
              <a:t>二つのクエーサー</a:t>
            </a:r>
            <a:endParaRPr kumimoji="1" lang="ja-JP" altLang="en-US" sz="2000" b="1" dirty="0"/>
          </a:p>
        </p:txBody>
      </p:sp>
      <p:sp>
        <p:nvSpPr>
          <p:cNvPr id="17" name="正方形/長方形 16"/>
          <p:cNvSpPr/>
          <p:nvPr/>
        </p:nvSpPr>
        <p:spPr>
          <a:xfrm>
            <a:off x="5220072" y="2780928"/>
            <a:ext cx="1080120" cy="93610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948264" y="920914"/>
            <a:ext cx="2023759" cy="707886"/>
          </a:xfrm>
          <a:prstGeom prst="rect">
            <a:avLst/>
          </a:prstGeom>
          <a:solidFill>
            <a:schemeClr val="bg1"/>
          </a:solidFill>
          <a:ln w="50800">
            <a:solidFill>
              <a:schemeClr val="tx1"/>
            </a:solidFill>
          </a:ln>
        </p:spPr>
        <p:txBody>
          <a:bodyPr wrap="none">
            <a:spAutoFit/>
          </a:bodyPr>
          <a:lstStyle/>
          <a:p>
            <a:r>
              <a:rPr lang="en-US" altLang="ja-JP" sz="4000" b="1" dirty="0" smtClean="0"/>
              <a:t>IRCS+AO</a:t>
            </a:r>
          </a:p>
        </p:txBody>
      </p:sp>
      <p:sp>
        <p:nvSpPr>
          <p:cNvPr id="19" name="テキスト ボックス 18"/>
          <p:cNvSpPr txBox="1"/>
          <p:nvPr/>
        </p:nvSpPr>
        <p:spPr>
          <a:xfrm>
            <a:off x="827584" y="188640"/>
            <a:ext cx="7287572" cy="646331"/>
          </a:xfrm>
          <a:prstGeom prst="rect">
            <a:avLst/>
          </a:prstGeom>
          <a:noFill/>
        </p:spPr>
        <p:txBody>
          <a:bodyPr wrap="none" rtlCol="0">
            <a:spAutoFit/>
          </a:bodyPr>
          <a:lstStyle/>
          <a:p>
            <a:r>
              <a:rPr kumimoji="1" lang="ja-JP" altLang="en-US" sz="3600" dirty="0" smtClean="0"/>
              <a:t>小休止</a:t>
            </a:r>
            <a:r>
              <a:rPr kumimoji="1" lang="en-US" altLang="ja-JP" sz="3600" dirty="0" smtClean="0"/>
              <a:t>: </a:t>
            </a:r>
            <a:r>
              <a:rPr kumimoji="1" lang="ja-JP" altLang="en-US" sz="3600" dirty="0" smtClean="0"/>
              <a:t>補償光学、レーザーガイド星</a:t>
            </a:r>
            <a:endParaRPr kumimoji="1" lang="ja-JP" altLang="en-US" sz="3600" dirty="0"/>
          </a:p>
        </p:txBody>
      </p:sp>
      <p:sp>
        <p:nvSpPr>
          <p:cNvPr id="21" name="テキスト ボックス 20"/>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4" name="テキスト ボックス 13"/>
          <p:cNvSpPr txBox="1"/>
          <p:nvPr/>
        </p:nvSpPr>
        <p:spPr>
          <a:xfrm>
            <a:off x="0" y="6488668"/>
            <a:ext cx="742511" cy="369332"/>
          </a:xfrm>
          <a:prstGeom prst="rect">
            <a:avLst/>
          </a:prstGeom>
          <a:noFill/>
        </p:spPr>
        <p:txBody>
          <a:bodyPr wrap="none" rtlCol="0">
            <a:spAutoFit/>
          </a:bodyPr>
          <a:lstStyle/>
          <a:p>
            <a:r>
              <a:rPr lang="en-US" altLang="ja-JP" dirty="0" smtClean="0"/>
              <a:t>20</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fig2-2.jpg"/>
          <p:cNvPicPr>
            <a:picLocks noChangeAspect="1"/>
          </p:cNvPicPr>
          <p:nvPr/>
        </p:nvPicPr>
        <p:blipFill>
          <a:blip r:embed="rId2" cstate="print"/>
          <a:stretch>
            <a:fillRect/>
          </a:stretch>
        </p:blipFill>
        <p:spPr>
          <a:xfrm>
            <a:off x="0" y="908264"/>
            <a:ext cx="9144000" cy="5401056"/>
          </a:xfrm>
          <a:prstGeom prst="rect">
            <a:avLst/>
          </a:prstGeom>
        </p:spPr>
      </p:pic>
      <p:sp>
        <p:nvSpPr>
          <p:cNvPr id="3" name="テキスト ボックス 2"/>
          <p:cNvSpPr txBox="1"/>
          <p:nvPr/>
        </p:nvSpPr>
        <p:spPr>
          <a:xfrm>
            <a:off x="309604" y="44624"/>
            <a:ext cx="7718780" cy="646331"/>
          </a:xfrm>
          <a:prstGeom prst="rect">
            <a:avLst/>
          </a:prstGeom>
          <a:noFill/>
        </p:spPr>
        <p:txBody>
          <a:bodyPr wrap="none" rtlCol="0">
            <a:spAutoFit/>
          </a:bodyPr>
          <a:lstStyle/>
          <a:p>
            <a:r>
              <a:rPr lang="ja-JP" altLang="en-US" sz="3600" dirty="0" smtClean="0"/>
              <a:t>小休止</a:t>
            </a:r>
            <a:r>
              <a:rPr lang="en-US" altLang="ja-JP" sz="3600" dirty="0" smtClean="0"/>
              <a:t>: </a:t>
            </a:r>
            <a:r>
              <a:rPr lang="ja-JP" altLang="en-US" sz="3600" dirty="0" smtClean="0"/>
              <a:t>中間赤外線で見た赤外線銀河</a:t>
            </a:r>
            <a:endParaRPr kumimoji="1" lang="ja-JP" altLang="en-US" sz="3600" dirty="0"/>
          </a:p>
        </p:txBody>
      </p:sp>
      <p:sp>
        <p:nvSpPr>
          <p:cNvPr id="4" name="正方形/長方形 3"/>
          <p:cNvSpPr/>
          <p:nvPr/>
        </p:nvSpPr>
        <p:spPr>
          <a:xfrm>
            <a:off x="539552" y="5626757"/>
            <a:ext cx="8388424" cy="646331"/>
          </a:xfrm>
          <a:prstGeom prst="rect">
            <a:avLst/>
          </a:prstGeom>
        </p:spPr>
        <p:txBody>
          <a:bodyPr wrap="square">
            <a:spAutoFit/>
          </a:bodyPr>
          <a:lstStyle/>
          <a:p>
            <a:r>
              <a:rPr lang="ja-JP" altLang="en-US" dirty="0" smtClean="0">
                <a:solidFill>
                  <a:schemeClr val="bg1"/>
                </a:solidFill>
              </a:rPr>
              <a:t>すばる望遠鏡による中間赤外線画像 </a:t>
            </a:r>
            <a:r>
              <a:rPr lang="en-US" altLang="ja-JP" dirty="0" smtClean="0">
                <a:solidFill>
                  <a:schemeClr val="bg1"/>
                </a:solidFill>
              </a:rPr>
              <a:t>(</a:t>
            </a:r>
            <a:r>
              <a:rPr lang="ja-JP" altLang="en-US" dirty="0" smtClean="0">
                <a:solidFill>
                  <a:schemeClr val="bg1"/>
                </a:solidFill>
              </a:rPr>
              <a:t>赤</a:t>
            </a:r>
            <a:r>
              <a:rPr lang="en-US" altLang="ja-JP" dirty="0" smtClean="0">
                <a:solidFill>
                  <a:schemeClr val="bg1"/>
                </a:solidFill>
              </a:rPr>
              <a:t>)</a:t>
            </a:r>
            <a:r>
              <a:rPr lang="ja-JP" altLang="en-US" dirty="0" err="1" smtClean="0">
                <a:solidFill>
                  <a:schemeClr val="bg1"/>
                </a:solidFill>
              </a:rPr>
              <a:t>、</a:t>
            </a:r>
            <a:r>
              <a:rPr lang="ja-JP" altLang="en-US" dirty="0" smtClean="0">
                <a:solidFill>
                  <a:schemeClr val="bg1"/>
                </a:solidFill>
              </a:rPr>
              <a:t>ハッブル宇宙望遠鏡による近赤外線画像 </a:t>
            </a:r>
            <a:r>
              <a:rPr lang="en-US" altLang="ja-JP" dirty="0" smtClean="0">
                <a:solidFill>
                  <a:schemeClr val="bg1"/>
                </a:solidFill>
              </a:rPr>
              <a:t>(</a:t>
            </a:r>
            <a:r>
              <a:rPr lang="ja-JP" altLang="en-US" dirty="0" smtClean="0">
                <a:solidFill>
                  <a:schemeClr val="bg1"/>
                </a:solidFill>
              </a:rPr>
              <a:t>緑</a:t>
            </a:r>
            <a:r>
              <a:rPr lang="en-US" altLang="ja-JP" dirty="0" smtClean="0">
                <a:solidFill>
                  <a:schemeClr val="bg1"/>
                </a:solidFill>
              </a:rPr>
              <a:t>)</a:t>
            </a:r>
            <a:r>
              <a:rPr lang="ja-JP" altLang="en-US" dirty="0" err="1" smtClean="0">
                <a:solidFill>
                  <a:schemeClr val="bg1"/>
                </a:solidFill>
              </a:rPr>
              <a:t>、</a:t>
            </a:r>
            <a:r>
              <a:rPr lang="ja-JP" altLang="en-US" dirty="0" smtClean="0">
                <a:solidFill>
                  <a:schemeClr val="bg1"/>
                </a:solidFill>
              </a:rPr>
              <a:t>およびチャンドラ衛星の</a:t>
            </a:r>
            <a:r>
              <a:rPr lang="en-US" altLang="ja-JP" dirty="0" smtClean="0">
                <a:solidFill>
                  <a:schemeClr val="bg1"/>
                </a:solidFill>
              </a:rPr>
              <a:t>X</a:t>
            </a:r>
            <a:r>
              <a:rPr lang="ja-JP" altLang="en-US" dirty="0" smtClean="0">
                <a:solidFill>
                  <a:schemeClr val="bg1"/>
                </a:solidFill>
              </a:rPr>
              <a:t>線画像 </a:t>
            </a:r>
            <a:r>
              <a:rPr lang="en-US" altLang="ja-JP" dirty="0" smtClean="0">
                <a:solidFill>
                  <a:schemeClr val="bg1"/>
                </a:solidFill>
              </a:rPr>
              <a:t>(</a:t>
            </a:r>
            <a:r>
              <a:rPr lang="ja-JP" altLang="en-US" dirty="0" smtClean="0">
                <a:solidFill>
                  <a:schemeClr val="bg1"/>
                </a:solidFill>
              </a:rPr>
              <a:t>青</a:t>
            </a:r>
            <a:r>
              <a:rPr lang="en-US" altLang="ja-JP" dirty="0" smtClean="0">
                <a:solidFill>
                  <a:schemeClr val="bg1"/>
                </a:solidFill>
              </a:rPr>
              <a:t>) </a:t>
            </a:r>
            <a:r>
              <a:rPr lang="ja-JP" altLang="en-US" dirty="0" smtClean="0">
                <a:solidFill>
                  <a:schemeClr val="bg1"/>
                </a:solidFill>
              </a:rPr>
              <a:t>を合成した </a:t>
            </a:r>
            <a:r>
              <a:rPr lang="en-US" altLang="ja-JP" dirty="0" smtClean="0">
                <a:solidFill>
                  <a:schemeClr val="bg1"/>
                </a:solidFill>
              </a:rPr>
              <a:t>M82 </a:t>
            </a:r>
            <a:r>
              <a:rPr lang="ja-JP" altLang="en-US" dirty="0" smtClean="0">
                <a:solidFill>
                  <a:schemeClr val="bg1"/>
                </a:solidFill>
              </a:rPr>
              <a:t>中心部の疑似カラー画像。</a:t>
            </a:r>
            <a:endParaRPr lang="ja-JP" altLang="en-US" dirty="0">
              <a:solidFill>
                <a:schemeClr val="bg1"/>
              </a:solidFill>
            </a:endParaRPr>
          </a:p>
        </p:txBody>
      </p:sp>
      <p:sp>
        <p:nvSpPr>
          <p:cNvPr id="5" name="テキスト ボックス 4"/>
          <p:cNvSpPr txBox="1"/>
          <p:nvPr/>
        </p:nvSpPr>
        <p:spPr>
          <a:xfrm>
            <a:off x="3203848" y="980272"/>
            <a:ext cx="2375971" cy="523220"/>
          </a:xfrm>
          <a:prstGeom prst="rect">
            <a:avLst/>
          </a:prstGeom>
          <a:noFill/>
        </p:spPr>
        <p:txBody>
          <a:bodyPr wrap="none" rtlCol="0">
            <a:spAutoFit/>
          </a:bodyPr>
          <a:lstStyle/>
          <a:p>
            <a:r>
              <a:rPr kumimoji="1" lang="en-US" altLang="ja-JP" sz="2800" b="1" dirty="0" smtClean="0">
                <a:solidFill>
                  <a:schemeClr val="bg1"/>
                </a:solidFill>
              </a:rPr>
              <a:t>M82 </a:t>
            </a:r>
            <a:r>
              <a:rPr kumimoji="1" lang="ja-JP" altLang="en-US" sz="2800" b="1" dirty="0" smtClean="0">
                <a:solidFill>
                  <a:schemeClr val="bg1"/>
                </a:solidFill>
              </a:rPr>
              <a:t>中心部分</a:t>
            </a:r>
            <a:endParaRPr kumimoji="1" lang="ja-JP" altLang="en-US" sz="2800" b="1" dirty="0">
              <a:solidFill>
                <a:schemeClr val="bg1"/>
              </a:solidFill>
            </a:endParaRPr>
          </a:p>
        </p:txBody>
      </p:sp>
      <p:sp>
        <p:nvSpPr>
          <p:cNvPr id="6" name="正方形/長方形 5"/>
          <p:cNvSpPr/>
          <p:nvPr/>
        </p:nvSpPr>
        <p:spPr>
          <a:xfrm>
            <a:off x="3275856" y="1556336"/>
            <a:ext cx="2117759" cy="400110"/>
          </a:xfrm>
          <a:prstGeom prst="rect">
            <a:avLst/>
          </a:prstGeom>
        </p:spPr>
        <p:txBody>
          <a:bodyPr wrap="none">
            <a:spAutoFit/>
          </a:bodyPr>
          <a:lstStyle/>
          <a:p>
            <a:r>
              <a:rPr lang="en-US" altLang="ja-JP" sz="2000" b="1" dirty="0" smtClean="0">
                <a:solidFill>
                  <a:schemeClr val="bg1"/>
                </a:solidFill>
              </a:rPr>
              <a:t>Gandhi et al. 2011</a:t>
            </a:r>
            <a:endParaRPr lang="ja-JP" altLang="en-US" sz="2000" b="1" dirty="0">
              <a:solidFill>
                <a:schemeClr val="bg1"/>
              </a:solidFill>
            </a:endParaRPr>
          </a:p>
        </p:txBody>
      </p:sp>
      <p:sp>
        <p:nvSpPr>
          <p:cNvPr id="7" name="正方形/長方形 6"/>
          <p:cNvSpPr/>
          <p:nvPr/>
        </p:nvSpPr>
        <p:spPr>
          <a:xfrm>
            <a:off x="7140400" y="980272"/>
            <a:ext cx="1896096" cy="707886"/>
          </a:xfrm>
          <a:prstGeom prst="rect">
            <a:avLst/>
          </a:prstGeom>
          <a:noFill/>
          <a:ln w="50800">
            <a:solidFill>
              <a:schemeClr val="bg1"/>
            </a:solidFill>
          </a:ln>
        </p:spPr>
        <p:txBody>
          <a:bodyPr wrap="none">
            <a:spAutoFit/>
          </a:bodyPr>
          <a:lstStyle/>
          <a:p>
            <a:r>
              <a:rPr lang="en-US" altLang="ja-JP" sz="4000" b="1" dirty="0" smtClean="0">
                <a:solidFill>
                  <a:schemeClr val="bg1"/>
                </a:solidFill>
              </a:rPr>
              <a:t>COMICS</a:t>
            </a:r>
          </a:p>
        </p:txBody>
      </p:sp>
      <p:sp>
        <p:nvSpPr>
          <p:cNvPr id="8" name="テキスト ボックス 7"/>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9" name="テキスト ボックス 8"/>
          <p:cNvSpPr txBox="1"/>
          <p:nvPr/>
        </p:nvSpPr>
        <p:spPr>
          <a:xfrm>
            <a:off x="0" y="6488668"/>
            <a:ext cx="742511" cy="369332"/>
          </a:xfrm>
          <a:prstGeom prst="rect">
            <a:avLst/>
          </a:prstGeom>
          <a:noFill/>
        </p:spPr>
        <p:txBody>
          <a:bodyPr wrap="none" rtlCol="0">
            <a:spAutoFit/>
          </a:bodyPr>
          <a:lstStyle/>
          <a:p>
            <a:r>
              <a:rPr lang="en-US" altLang="ja-JP" dirty="0" smtClean="0"/>
              <a:t>21</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1" descr="grb_image_jp_sm.jpg"/>
          <p:cNvPicPr>
            <a:picLocks noChangeAspect="1"/>
          </p:cNvPicPr>
          <p:nvPr/>
        </p:nvPicPr>
        <p:blipFill>
          <a:blip r:embed="rId3" cstate="print"/>
          <a:srcRect l="812"/>
          <a:stretch>
            <a:fillRect/>
          </a:stretch>
        </p:blipFill>
        <p:spPr bwMode="auto">
          <a:xfrm>
            <a:off x="179512" y="692696"/>
            <a:ext cx="5760194" cy="3491213"/>
          </a:xfrm>
          <a:prstGeom prst="rect">
            <a:avLst/>
          </a:prstGeom>
          <a:noFill/>
          <a:ln w="9525">
            <a:noFill/>
            <a:miter lim="800000"/>
            <a:headEnd/>
            <a:tailEnd/>
          </a:ln>
        </p:spPr>
      </p:pic>
      <p:pic>
        <p:nvPicPr>
          <p:cNvPr id="5" name="図 4" descr="hashimoto.jpg"/>
          <p:cNvPicPr>
            <a:picLocks noChangeAspect="1"/>
          </p:cNvPicPr>
          <p:nvPr/>
        </p:nvPicPr>
        <p:blipFill>
          <a:blip r:embed="rId4" cstate="print"/>
          <a:stretch>
            <a:fillRect/>
          </a:stretch>
        </p:blipFill>
        <p:spPr>
          <a:xfrm>
            <a:off x="1403648" y="4109010"/>
            <a:ext cx="6280397" cy="2088232"/>
          </a:xfrm>
          <a:prstGeom prst="rect">
            <a:avLst/>
          </a:prstGeom>
        </p:spPr>
      </p:pic>
      <p:sp>
        <p:nvSpPr>
          <p:cNvPr id="6" name="テキスト ボックス 5"/>
          <p:cNvSpPr txBox="1"/>
          <p:nvPr/>
        </p:nvSpPr>
        <p:spPr>
          <a:xfrm>
            <a:off x="1907704" y="44624"/>
            <a:ext cx="5123518" cy="646331"/>
          </a:xfrm>
          <a:prstGeom prst="rect">
            <a:avLst/>
          </a:prstGeom>
          <a:noFill/>
        </p:spPr>
        <p:txBody>
          <a:bodyPr wrap="none" rtlCol="0">
            <a:spAutoFit/>
          </a:bodyPr>
          <a:lstStyle/>
          <a:p>
            <a:r>
              <a:rPr lang="ja-JP" altLang="en-US" sz="3600" dirty="0" smtClean="0"/>
              <a:t>小休止</a:t>
            </a:r>
            <a:r>
              <a:rPr lang="en-US" altLang="ja-JP" sz="3600" dirty="0" smtClean="0"/>
              <a:t>: </a:t>
            </a:r>
            <a:r>
              <a:rPr lang="ja-JP" altLang="en-US" sz="3600" dirty="0" smtClean="0"/>
              <a:t>ガンマ線バースト</a:t>
            </a:r>
            <a:endParaRPr kumimoji="1" lang="ja-JP" altLang="en-US" sz="3600" dirty="0"/>
          </a:p>
        </p:txBody>
      </p:sp>
      <p:sp>
        <p:nvSpPr>
          <p:cNvPr id="7" name="テキスト ボックス 6"/>
          <p:cNvSpPr txBox="1"/>
          <p:nvPr/>
        </p:nvSpPr>
        <p:spPr>
          <a:xfrm>
            <a:off x="6012160" y="2348880"/>
            <a:ext cx="2952328" cy="1200329"/>
          </a:xfrm>
          <a:prstGeom prst="rect">
            <a:avLst/>
          </a:prstGeom>
          <a:noFill/>
        </p:spPr>
        <p:txBody>
          <a:bodyPr wrap="square" rtlCol="0">
            <a:spAutoFit/>
          </a:bodyPr>
          <a:lstStyle/>
          <a:p>
            <a:r>
              <a:rPr kumimoji="1" lang="ja-JP" altLang="en-US" dirty="0" smtClean="0"/>
              <a:t>「残光」の暗いダークガンマ線バーストは最大で全体のおよそ半分を占める。</a:t>
            </a:r>
            <a:endParaRPr kumimoji="1" lang="en-US" altLang="ja-JP" dirty="0" smtClean="0"/>
          </a:p>
          <a:p>
            <a:r>
              <a:rPr lang="ja-JP" altLang="en-US" dirty="0" smtClean="0"/>
              <a:t>しかしその正体は謎。</a:t>
            </a:r>
            <a:endParaRPr kumimoji="1" lang="ja-JP" altLang="en-US" dirty="0"/>
          </a:p>
        </p:txBody>
      </p:sp>
      <p:sp>
        <p:nvSpPr>
          <p:cNvPr id="8" name="正方形/長方形 7"/>
          <p:cNvSpPr/>
          <p:nvPr/>
        </p:nvSpPr>
        <p:spPr>
          <a:xfrm>
            <a:off x="6084168" y="4077072"/>
            <a:ext cx="2245871" cy="369332"/>
          </a:xfrm>
          <a:prstGeom prst="rect">
            <a:avLst/>
          </a:prstGeom>
          <a:solidFill>
            <a:schemeClr val="bg1"/>
          </a:solidFill>
        </p:spPr>
        <p:txBody>
          <a:bodyPr wrap="none">
            <a:spAutoFit/>
          </a:bodyPr>
          <a:lstStyle/>
          <a:p>
            <a:r>
              <a:rPr lang="en-US" altLang="ja-JP" dirty="0" smtClean="0"/>
              <a:t>Hashimoto et al. 2010</a:t>
            </a:r>
            <a:endParaRPr lang="ja-JP" altLang="en-US" dirty="0"/>
          </a:p>
        </p:txBody>
      </p:sp>
      <p:sp>
        <p:nvSpPr>
          <p:cNvPr id="9" name="テキスト ボックス 8"/>
          <p:cNvSpPr txBox="1"/>
          <p:nvPr/>
        </p:nvSpPr>
        <p:spPr>
          <a:xfrm>
            <a:off x="6012160" y="1137518"/>
            <a:ext cx="2987824" cy="923330"/>
          </a:xfrm>
          <a:prstGeom prst="rect">
            <a:avLst/>
          </a:prstGeom>
          <a:noFill/>
        </p:spPr>
        <p:txBody>
          <a:bodyPr wrap="square" rtlCol="0">
            <a:spAutoFit/>
          </a:bodyPr>
          <a:lstStyle/>
          <a:p>
            <a:r>
              <a:rPr kumimoji="1" lang="ja-JP" altLang="en-US" dirty="0" smtClean="0"/>
              <a:t>ガンマ線バーストは理論的に金属量の少ない環境でしか</a:t>
            </a:r>
            <a:r>
              <a:rPr lang="ja-JP" altLang="en-US" dirty="0" smtClean="0"/>
              <a:t>起こらない</a:t>
            </a:r>
            <a:r>
              <a:rPr kumimoji="1" lang="ja-JP" altLang="en-US" dirty="0" smtClean="0"/>
              <a:t>。</a:t>
            </a:r>
            <a:endParaRPr kumimoji="1" lang="ja-JP" altLang="en-US" dirty="0"/>
          </a:p>
        </p:txBody>
      </p:sp>
      <p:sp>
        <p:nvSpPr>
          <p:cNvPr id="12" name="正方形/長方形 11"/>
          <p:cNvSpPr/>
          <p:nvPr/>
        </p:nvSpPr>
        <p:spPr>
          <a:xfrm>
            <a:off x="7120241" y="188640"/>
            <a:ext cx="1913729" cy="707886"/>
          </a:xfrm>
          <a:prstGeom prst="rect">
            <a:avLst/>
          </a:prstGeom>
          <a:solidFill>
            <a:schemeClr val="bg1"/>
          </a:solidFill>
          <a:ln w="50800">
            <a:solidFill>
              <a:schemeClr val="tx1"/>
            </a:solidFill>
          </a:ln>
        </p:spPr>
        <p:txBody>
          <a:bodyPr wrap="none">
            <a:spAutoFit/>
          </a:bodyPr>
          <a:lstStyle/>
          <a:p>
            <a:r>
              <a:rPr lang="en-US" altLang="ja-JP" sz="4000" b="1" dirty="0" smtClean="0"/>
              <a:t>MOIRCS</a:t>
            </a:r>
          </a:p>
        </p:txBody>
      </p:sp>
      <p:sp>
        <p:nvSpPr>
          <p:cNvPr id="13" name="テキスト ボックス 12"/>
          <p:cNvSpPr txBox="1"/>
          <p:nvPr/>
        </p:nvSpPr>
        <p:spPr>
          <a:xfrm>
            <a:off x="1680547" y="6197242"/>
            <a:ext cx="1595309" cy="400110"/>
          </a:xfrm>
          <a:prstGeom prst="rect">
            <a:avLst/>
          </a:prstGeom>
          <a:noFill/>
        </p:spPr>
        <p:txBody>
          <a:bodyPr wrap="none" rtlCol="0">
            <a:spAutoFit/>
          </a:bodyPr>
          <a:lstStyle/>
          <a:p>
            <a:r>
              <a:rPr kumimoji="1" lang="ja-JP" altLang="en-US" sz="2000" b="1" dirty="0" smtClean="0"/>
              <a:t>母銀河</a:t>
            </a:r>
            <a:r>
              <a:rPr kumimoji="1" lang="en-US" altLang="ja-JP" sz="2000" b="1" dirty="0" smtClean="0"/>
              <a:t>+</a:t>
            </a:r>
            <a:r>
              <a:rPr kumimoji="1" lang="ja-JP" altLang="en-US" sz="2000" b="1" dirty="0" smtClean="0"/>
              <a:t>残光</a:t>
            </a:r>
            <a:endParaRPr kumimoji="1" lang="ja-JP" altLang="en-US" sz="2000" b="1" dirty="0"/>
          </a:p>
        </p:txBody>
      </p:sp>
      <p:sp>
        <p:nvSpPr>
          <p:cNvPr id="14" name="テキスト ボックス 13"/>
          <p:cNvSpPr txBox="1"/>
          <p:nvPr/>
        </p:nvSpPr>
        <p:spPr>
          <a:xfrm>
            <a:off x="3889004" y="6197242"/>
            <a:ext cx="1475084" cy="400110"/>
          </a:xfrm>
          <a:prstGeom prst="rect">
            <a:avLst/>
          </a:prstGeom>
          <a:noFill/>
        </p:spPr>
        <p:txBody>
          <a:bodyPr wrap="none" rtlCol="0">
            <a:spAutoFit/>
          </a:bodyPr>
          <a:lstStyle/>
          <a:p>
            <a:r>
              <a:rPr kumimoji="1" lang="ja-JP" altLang="en-US" sz="2000" b="1" dirty="0" smtClean="0"/>
              <a:t>母銀河</a:t>
            </a:r>
            <a:r>
              <a:rPr lang="ja-JP" altLang="en-US" sz="2000" b="1" dirty="0" smtClean="0"/>
              <a:t>のみ</a:t>
            </a:r>
            <a:endParaRPr kumimoji="1" lang="ja-JP" altLang="en-US" sz="2000" b="1" dirty="0"/>
          </a:p>
        </p:txBody>
      </p:sp>
      <p:sp>
        <p:nvSpPr>
          <p:cNvPr id="15" name="テキスト ボックス 14"/>
          <p:cNvSpPr txBox="1"/>
          <p:nvPr/>
        </p:nvSpPr>
        <p:spPr>
          <a:xfrm>
            <a:off x="6091304" y="6197242"/>
            <a:ext cx="1217000" cy="400110"/>
          </a:xfrm>
          <a:prstGeom prst="rect">
            <a:avLst/>
          </a:prstGeom>
          <a:noFill/>
        </p:spPr>
        <p:txBody>
          <a:bodyPr wrap="none" rtlCol="0">
            <a:spAutoFit/>
          </a:bodyPr>
          <a:lstStyle/>
          <a:p>
            <a:r>
              <a:rPr lang="ja-JP" altLang="en-US" sz="2000" b="1" dirty="0" smtClean="0"/>
              <a:t>残光のみ</a:t>
            </a:r>
            <a:endParaRPr kumimoji="1" lang="ja-JP" altLang="en-US" sz="2000" b="1" dirty="0"/>
          </a:p>
        </p:txBody>
      </p:sp>
      <p:sp>
        <p:nvSpPr>
          <p:cNvPr id="16" name="テキスト ボックス 15"/>
          <p:cNvSpPr txBox="1"/>
          <p:nvPr/>
        </p:nvSpPr>
        <p:spPr>
          <a:xfrm>
            <a:off x="1691680" y="5765194"/>
            <a:ext cx="1459054" cy="369332"/>
          </a:xfrm>
          <a:prstGeom prst="rect">
            <a:avLst/>
          </a:prstGeom>
          <a:noFill/>
        </p:spPr>
        <p:txBody>
          <a:bodyPr wrap="none" rtlCol="0">
            <a:spAutoFit/>
          </a:bodyPr>
          <a:lstStyle/>
          <a:p>
            <a:r>
              <a:rPr kumimoji="1" lang="ja-JP" altLang="en-US" dirty="0" smtClean="0">
                <a:solidFill>
                  <a:schemeClr val="bg1"/>
                </a:solidFill>
              </a:rPr>
              <a:t>約</a:t>
            </a:r>
            <a:r>
              <a:rPr kumimoji="1" lang="en-US" altLang="ja-JP" dirty="0" smtClean="0">
                <a:solidFill>
                  <a:schemeClr val="bg1"/>
                </a:solidFill>
              </a:rPr>
              <a:t>100</a:t>
            </a:r>
            <a:r>
              <a:rPr kumimoji="1" lang="ja-JP" altLang="en-US" dirty="0" smtClean="0">
                <a:solidFill>
                  <a:schemeClr val="bg1"/>
                </a:solidFill>
              </a:rPr>
              <a:t>億光年</a:t>
            </a:r>
            <a:endParaRPr kumimoji="1" lang="ja-JP" altLang="en-US" dirty="0">
              <a:solidFill>
                <a:schemeClr val="bg1"/>
              </a:solidFill>
            </a:endParaRPr>
          </a:p>
        </p:txBody>
      </p:sp>
      <p:sp>
        <p:nvSpPr>
          <p:cNvPr id="17" name="テキスト ボックス 16"/>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8" name="テキスト ボックス 17"/>
          <p:cNvSpPr txBox="1"/>
          <p:nvPr/>
        </p:nvSpPr>
        <p:spPr>
          <a:xfrm>
            <a:off x="0" y="6488668"/>
            <a:ext cx="742511" cy="369332"/>
          </a:xfrm>
          <a:prstGeom prst="rect">
            <a:avLst/>
          </a:prstGeom>
          <a:noFill/>
        </p:spPr>
        <p:txBody>
          <a:bodyPr wrap="none" rtlCol="0">
            <a:spAutoFit/>
          </a:bodyPr>
          <a:lstStyle/>
          <a:p>
            <a:r>
              <a:rPr lang="en-US" altLang="ja-JP" dirty="0" smtClean="0"/>
              <a:t>22</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4" descr="Mass-Metal2-2.png"/>
          <p:cNvPicPr>
            <a:picLocks noChangeAspect="1"/>
          </p:cNvPicPr>
          <p:nvPr/>
        </p:nvPicPr>
        <p:blipFill>
          <a:blip r:embed="rId2" cstate="print"/>
          <a:srcRect/>
          <a:stretch>
            <a:fillRect/>
          </a:stretch>
        </p:blipFill>
        <p:spPr bwMode="auto">
          <a:xfrm>
            <a:off x="195833" y="1052736"/>
            <a:ext cx="8048575" cy="5551244"/>
          </a:xfrm>
          <a:prstGeom prst="rect">
            <a:avLst/>
          </a:prstGeom>
          <a:noFill/>
          <a:ln w="9525">
            <a:noFill/>
            <a:miter lim="800000"/>
            <a:headEnd/>
            <a:tailEnd/>
          </a:ln>
        </p:spPr>
      </p:pic>
      <p:sp>
        <p:nvSpPr>
          <p:cNvPr id="21507" name="テキスト ボックス 5"/>
          <p:cNvSpPr txBox="1">
            <a:spLocks noChangeArrowheads="1"/>
          </p:cNvSpPr>
          <p:nvPr/>
        </p:nvSpPr>
        <p:spPr bwMode="auto">
          <a:xfrm>
            <a:off x="260723" y="116632"/>
            <a:ext cx="6399509" cy="1077218"/>
          </a:xfrm>
          <a:prstGeom prst="rect">
            <a:avLst/>
          </a:prstGeom>
          <a:noFill/>
          <a:ln w="9525">
            <a:noFill/>
            <a:miter lim="800000"/>
            <a:headEnd/>
            <a:tailEnd/>
          </a:ln>
        </p:spPr>
        <p:txBody>
          <a:bodyPr wrap="none">
            <a:spAutoFit/>
          </a:bodyPr>
          <a:lstStyle/>
          <a:p>
            <a:r>
              <a:rPr lang="ja-JP" altLang="en-US" sz="3200" dirty="0"/>
              <a:t>ガンマ線バーストは重元素量の</a:t>
            </a:r>
            <a:r>
              <a:rPr lang="ja-JP" altLang="en-US" sz="3200" dirty="0" smtClean="0"/>
              <a:t>多い</a:t>
            </a:r>
            <a:endParaRPr lang="en-US" altLang="ja-JP" sz="3200" dirty="0" smtClean="0"/>
          </a:p>
          <a:p>
            <a:r>
              <a:rPr lang="ja-JP" altLang="en-US" sz="3200" dirty="0" smtClean="0"/>
              <a:t>環境</a:t>
            </a:r>
            <a:r>
              <a:rPr lang="ja-JP" altLang="en-US" sz="3200" dirty="0"/>
              <a:t>でも起こる</a:t>
            </a:r>
          </a:p>
        </p:txBody>
      </p:sp>
      <p:sp>
        <p:nvSpPr>
          <p:cNvPr id="5" name="正方形/長方形 4"/>
          <p:cNvSpPr/>
          <p:nvPr/>
        </p:nvSpPr>
        <p:spPr>
          <a:xfrm>
            <a:off x="5364088" y="5373216"/>
            <a:ext cx="2245871" cy="369332"/>
          </a:xfrm>
          <a:prstGeom prst="rect">
            <a:avLst/>
          </a:prstGeom>
        </p:spPr>
        <p:txBody>
          <a:bodyPr wrap="none">
            <a:spAutoFit/>
          </a:bodyPr>
          <a:lstStyle/>
          <a:p>
            <a:r>
              <a:rPr lang="en-US" altLang="ja-JP" dirty="0" smtClean="0"/>
              <a:t>Hashimoto et al. 2010</a:t>
            </a:r>
            <a:endParaRPr lang="ja-JP" altLang="en-US" dirty="0"/>
          </a:p>
        </p:txBody>
      </p:sp>
      <p:sp>
        <p:nvSpPr>
          <p:cNvPr id="6" name="正方形/長方形 5"/>
          <p:cNvSpPr/>
          <p:nvPr/>
        </p:nvSpPr>
        <p:spPr>
          <a:xfrm>
            <a:off x="7120241" y="188640"/>
            <a:ext cx="1913729" cy="707886"/>
          </a:xfrm>
          <a:prstGeom prst="rect">
            <a:avLst/>
          </a:prstGeom>
          <a:solidFill>
            <a:schemeClr val="bg1"/>
          </a:solidFill>
          <a:ln w="50800">
            <a:solidFill>
              <a:schemeClr val="tx1"/>
            </a:solidFill>
          </a:ln>
        </p:spPr>
        <p:txBody>
          <a:bodyPr wrap="none">
            <a:spAutoFit/>
          </a:bodyPr>
          <a:lstStyle/>
          <a:p>
            <a:r>
              <a:rPr lang="en-US" altLang="ja-JP" sz="4000" b="1" dirty="0" smtClean="0"/>
              <a:t>MOIRCS</a:t>
            </a:r>
          </a:p>
        </p:txBody>
      </p:sp>
      <p:sp>
        <p:nvSpPr>
          <p:cNvPr id="7" name="テキスト ボックス 6"/>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8" name="テキスト ボックス 7"/>
          <p:cNvSpPr txBox="1"/>
          <p:nvPr/>
        </p:nvSpPr>
        <p:spPr>
          <a:xfrm>
            <a:off x="0" y="6488668"/>
            <a:ext cx="742511" cy="369332"/>
          </a:xfrm>
          <a:prstGeom prst="rect">
            <a:avLst/>
          </a:prstGeom>
          <a:noFill/>
        </p:spPr>
        <p:txBody>
          <a:bodyPr wrap="none" rtlCol="0">
            <a:spAutoFit/>
          </a:bodyPr>
          <a:lstStyle/>
          <a:p>
            <a:r>
              <a:rPr lang="en-US" altLang="ja-JP" dirty="0" smtClean="0"/>
              <a:t>23</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1"/>
          <p:cNvSpPr txBox="1">
            <a:spLocks noChangeArrowheads="1"/>
          </p:cNvSpPr>
          <p:nvPr/>
        </p:nvSpPr>
        <p:spPr bwMode="auto">
          <a:xfrm>
            <a:off x="4932363" y="860425"/>
            <a:ext cx="3384550" cy="1200150"/>
          </a:xfrm>
          <a:prstGeom prst="rect">
            <a:avLst/>
          </a:prstGeom>
          <a:noFill/>
          <a:ln w="9525">
            <a:noFill/>
            <a:miter lim="800000"/>
            <a:headEnd/>
            <a:tailEnd/>
          </a:ln>
        </p:spPr>
        <p:txBody>
          <a:bodyPr>
            <a:spAutoFit/>
          </a:bodyPr>
          <a:lstStyle/>
          <a:p>
            <a:r>
              <a:rPr lang="ja-JP" altLang="en-US" sz="2400"/>
              <a:t>天の川銀河内で起こった</a:t>
            </a:r>
            <a:endParaRPr lang="en-US" altLang="ja-JP" sz="2400"/>
          </a:p>
          <a:p>
            <a:r>
              <a:rPr lang="ja-JP" altLang="en-US" sz="2400"/>
              <a:t>ガンマ線バースト説</a:t>
            </a:r>
            <a:endParaRPr lang="en-US" altLang="ja-JP" sz="2400"/>
          </a:p>
          <a:p>
            <a:r>
              <a:rPr lang="en-US" altLang="ja-JP" sz="2400"/>
              <a:t>(Melott </a:t>
            </a:r>
            <a:r>
              <a:rPr lang="ja-JP" altLang="en-US" sz="2400"/>
              <a:t>他 </a:t>
            </a:r>
            <a:r>
              <a:rPr lang="en-US" altLang="ja-JP" sz="2400"/>
              <a:t>2004, IJAsB)</a:t>
            </a:r>
            <a:endParaRPr lang="ja-JP" altLang="en-US" sz="2400"/>
          </a:p>
        </p:txBody>
      </p:sp>
      <p:sp>
        <p:nvSpPr>
          <p:cNvPr id="28675" name="正方形/長方形 3"/>
          <p:cNvSpPr>
            <a:spLocks noChangeArrowheads="1"/>
          </p:cNvSpPr>
          <p:nvPr/>
        </p:nvSpPr>
        <p:spPr bwMode="auto">
          <a:xfrm>
            <a:off x="468313" y="44450"/>
            <a:ext cx="8158003" cy="769441"/>
          </a:xfrm>
          <a:prstGeom prst="rect">
            <a:avLst/>
          </a:prstGeom>
          <a:noFill/>
          <a:ln w="9525">
            <a:noFill/>
            <a:miter lim="800000"/>
            <a:headEnd/>
            <a:tailEnd/>
          </a:ln>
        </p:spPr>
        <p:txBody>
          <a:bodyPr wrap="none">
            <a:spAutoFit/>
          </a:bodyPr>
          <a:lstStyle/>
          <a:p>
            <a:r>
              <a:rPr lang="ja-JP" altLang="en-US" sz="4400" dirty="0"/>
              <a:t>オルドビス</a:t>
            </a:r>
            <a:r>
              <a:rPr lang="ja-JP" altLang="en-US" sz="4400" dirty="0" smtClean="0"/>
              <a:t>紀</a:t>
            </a:r>
            <a:r>
              <a:rPr lang="en-US" altLang="ja-JP" sz="3200" dirty="0" smtClean="0"/>
              <a:t>(</a:t>
            </a:r>
            <a:r>
              <a:rPr lang="ja-JP" altLang="en-US" sz="3200" dirty="0" smtClean="0"/>
              <a:t>約</a:t>
            </a:r>
            <a:r>
              <a:rPr lang="en-US" altLang="ja-JP" sz="3200" dirty="0" smtClean="0"/>
              <a:t>4</a:t>
            </a:r>
            <a:r>
              <a:rPr lang="ja-JP" altLang="en-US" sz="3200" dirty="0" smtClean="0"/>
              <a:t>億年前</a:t>
            </a:r>
            <a:r>
              <a:rPr lang="en-US" altLang="ja-JP" sz="3200" dirty="0" smtClean="0"/>
              <a:t>)</a:t>
            </a:r>
            <a:r>
              <a:rPr lang="ja-JP" altLang="en-US" sz="4400" dirty="0" smtClean="0"/>
              <a:t>の</a:t>
            </a:r>
            <a:r>
              <a:rPr lang="ja-JP" altLang="en-US" sz="4400" dirty="0"/>
              <a:t>大量絶滅</a:t>
            </a:r>
            <a:endParaRPr lang="en-US" altLang="ja-JP" sz="4400" dirty="0"/>
          </a:p>
        </p:txBody>
      </p:sp>
      <p:pic>
        <p:nvPicPr>
          <p:cNvPr id="28676" name="図 8" descr="112094main1_extinctfinal_smweb.jpg"/>
          <p:cNvPicPr>
            <a:picLocks noChangeAspect="1"/>
          </p:cNvPicPr>
          <p:nvPr/>
        </p:nvPicPr>
        <p:blipFill>
          <a:blip r:embed="rId2" cstate="print"/>
          <a:srcRect/>
          <a:stretch>
            <a:fillRect/>
          </a:stretch>
        </p:blipFill>
        <p:spPr bwMode="auto">
          <a:xfrm>
            <a:off x="266700" y="908050"/>
            <a:ext cx="3657600" cy="4735513"/>
          </a:xfrm>
          <a:prstGeom prst="rect">
            <a:avLst/>
          </a:prstGeom>
          <a:noFill/>
          <a:ln w="9525">
            <a:noFill/>
            <a:miter lim="800000"/>
            <a:headEnd/>
            <a:tailEnd/>
          </a:ln>
        </p:spPr>
      </p:pic>
      <p:sp>
        <p:nvSpPr>
          <p:cNvPr id="28677" name="テキスト ボックス 9"/>
          <p:cNvSpPr txBox="1">
            <a:spLocks noChangeArrowheads="1"/>
          </p:cNvSpPr>
          <p:nvPr/>
        </p:nvSpPr>
        <p:spPr bwMode="auto">
          <a:xfrm>
            <a:off x="1187450" y="1268413"/>
            <a:ext cx="2401888" cy="461962"/>
          </a:xfrm>
          <a:prstGeom prst="rect">
            <a:avLst/>
          </a:prstGeom>
          <a:noFill/>
          <a:ln w="9525">
            <a:solidFill>
              <a:srgbClr val="FF0000"/>
            </a:solidFill>
            <a:miter lim="800000"/>
            <a:headEnd/>
            <a:tailEnd/>
          </a:ln>
        </p:spPr>
        <p:txBody>
          <a:bodyPr wrap="none">
            <a:spAutoFit/>
          </a:bodyPr>
          <a:lstStyle/>
          <a:p>
            <a:r>
              <a:rPr lang="ja-JP" altLang="en-US" sz="2400">
                <a:solidFill>
                  <a:srgbClr val="FF0000"/>
                </a:solidFill>
              </a:rPr>
              <a:t>ガンマ線バースト</a:t>
            </a:r>
          </a:p>
        </p:txBody>
      </p:sp>
      <p:sp>
        <p:nvSpPr>
          <p:cNvPr id="28678" name="テキスト ボックス 10"/>
          <p:cNvSpPr txBox="1">
            <a:spLocks noChangeArrowheads="1"/>
          </p:cNvSpPr>
          <p:nvPr/>
        </p:nvSpPr>
        <p:spPr bwMode="auto">
          <a:xfrm>
            <a:off x="2692400" y="4508500"/>
            <a:ext cx="800100" cy="461963"/>
          </a:xfrm>
          <a:prstGeom prst="rect">
            <a:avLst/>
          </a:prstGeom>
          <a:noFill/>
          <a:ln w="9525">
            <a:noFill/>
            <a:miter lim="800000"/>
            <a:headEnd/>
            <a:tailEnd/>
          </a:ln>
        </p:spPr>
        <p:txBody>
          <a:bodyPr wrap="none">
            <a:spAutoFit/>
          </a:bodyPr>
          <a:lstStyle/>
          <a:p>
            <a:r>
              <a:rPr lang="ja-JP" altLang="en-US" sz="2400">
                <a:solidFill>
                  <a:srgbClr val="EEECE1"/>
                </a:solidFill>
              </a:rPr>
              <a:t>地球</a:t>
            </a:r>
          </a:p>
        </p:txBody>
      </p:sp>
      <p:cxnSp>
        <p:nvCxnSpPr>
          <p:cNvPr id="12" name="直線矢印コネクタ 11"/>
          <p:cNvCxnSpPr>
            <a:stCxn id="28677" idx="2"/>
          </p:cNvCxnSpPr>
          <p:nvPr/>
        </p:nvCxnSpPr>
        <p:spPr>
          <a:xfrm rot="5400000">
            <a:off x="1781969" y="1424781"/>
            <a:ext cx="301625" cy="9128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680" name="テキスト ボックス 15"/>
          <p:cNvSpPr txBox="1">
            <a:spLocks noChangeArrowheads="1"/>
          </p:cNvSpPr>
          <p:nvPr/>
        </p:nvSpPr>
        <p:spPr bwMode="auto">
          <a:xfrm>
            <a:off x="0" y="5301208"/>
            <a:ext cx="4140200" cy="1200150"/>
          </a:xfrm>
          <a:prstGeom prst="rect">
            <a:avLst/>
          </a:prstGeom>
          <a:solidFill>
            <a:schemeClr val="bg1"/>
          </a:solidFill>
          <a:ln w="9525">
            <a:noFill/>
            <a:miter lim="800000"/>
            <a:headEnd/>
            <a:tailEnd/>
          </a:ln>
        </p:spPr>
        <p:txBody>
          <a:bodyPr>
            <a:spAutoFit/>
          </a:bodyPr>
          <a:lstStyle/>
          <a:p>
            <a:r>
              <a:rPr lang="ja-JP" altLang="en-US" dirty="0"/>
              <a:t>ガンマ線バーストが地球近辺で起きたときのイメージ図。空が赤黒く変色し太陽光を遮る。オゾンが破壊され強烈な紫外線が降り注ぐ。</a:t>
            </a:r>
          </a:p>
        </p:txBody>
      </p:sp>
      <p:sp>
        <p:nvSpPr>
          <p:cNvPr id="28681" name="正方形/長方形 48"/>
          <p:cNvSpPr>
            <a:spLocks noChangeArrowheads="1"/>
          </p:cNvSpPr>
          <p:nvPr/>
        </p:nvSpPr>
        <p:spPr bwMode="auto">
          <a:xfrm>
            <a:off x="323528" y="4859312"/>
            <a:ext cx="1403350" cy="369888"/>
          </a:xfrm>
          <a:prstGeom prst="rect">
            <a:avLst/>
          </a:prstGeom>
          <a:noFill/>
          <a:ln w="9525">
            <a:noFill/>
            <a:miter lim="800000"/>
            <a:headEnd/>
            <a:tailEnd/>
          </a:ln>
        </p:spPr>
        <p:txBody>
          <a:bodyPr wrap="none">
            <a:spAutoFit/>
          </a:bodyPr>
          <a:lstStyle/>
          <a:p>
            <a:r>
              <a:rPr lang="ja-JP" altLang="en-US" dirty="0">
                <a:solidFill>
                  <a:schemeClr val="bg1"/>
                </a:solidFill>
              </a:rPr>
              <a:t>画像</a:t>
            </a:r>
            <a:r>
              <a:rPr lang="en-US" altLang="ja-JP" dirty="0">
                <a:solidFill>
                  <a:schemeClr val="bg1"/>
                </a:solidFill>
              </a:rPr>
              <a:t>: NASA</a:t>
            </a:r>
            <a:endParaRPr lang="ja-JP" altLang="en-US" dirty="0">
              <a:solidFill>
                <a:schemeClr val="bg1"/>
              </a:solidFill>
            </a:endParaRPr>
          </a:p>
        </p:txBody>
      </p:sp>
      <p:sp>
        <p:nvSpPr>
          <p:cNvPr id="24" name="上下矢印 23"/>
          <p:cNvSpPr/>
          <p:nvPr/>
        </p:nvSpPr>
        <p:spPr>
          <a:xfrm>
            <a:off x="6156325" y="2133600"/>
            <a:ext cx="287338" cy="7921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83" name="テキスト ボックス 23"/>
          <p:cNvSpPr txBox="1">
            <a:spLocks noChangeArrowheads="1"/>
          </p:cNvSpPr>
          <p:nvPr/>
        </p:nvSpPr>
        <p:spPr bwMode="auto">
          <a:xfrm>
            <a:off x="4356100" y="2998788"/>
            <a:ext cx="4429125" cy="460375"/>
          </a:xfrm>
          <a:prstGeom prst="rect">
            <a:avLst/>
          </a:prstGeom>
          <a:noFill/>
          <a:ln w="9525">
            <a:noFill/>
            <a:miter lim="800000"/>
            <a:headEnd/>
            <a:tailEnd/>
          </a:ln>
        </p:spPr>
        <p:txBody>
          <a:bodyPr wrap="none">
            <a:spAutoFit/>
          </a:bodyPr>
          <a:lstStyle/>
          <a:p>
            <a:r>
              <a:rPr lang="ja-JP" altLang="en-US" sz="2400"/>
              <a:t>これまでのガンマ線バースト研究</a:t>
            </a:r>
            <a:endParaRPr lang="en-US" altLang="ja-JP" sz="2400"/>
          </a:p>
        </p:txBody>
      </p:sp>
      <p:sp>
        <p:nvSpPr>
          <p:cNvPr id="28684" name="テキスト ボックス 24"/>
          <p:cNvSpPr txBox="1">
            <a:spLocks noChangeArrowheads="1"/>
          </p:cNvSpPr>
          <p:nvPr/>
        </p:nvSpPr>
        <p:spPr bwMode="auto">
          <a:xfrm>
            <a:off x="4643438" y="3413125"/>
            <a:ext cx="4392612" cy="1630363"/>
          </a:xfrm>
          <a:prstGeom prst="rect">
            <a:avLst/>
          </a:prstGeom>
          <a:noFill/>
          <a:ln w="9525">
            <a:noFill/>
            <a:miter lim="800000"/>
            <a:headEnd/>
            <a:tailEnd/>
          </a:ln>
        </p:spPr>
        <p:txBody>
          <a:bodyPr>
            <a:spAutoFit/>
          </a:bodyPr>
          <a:lstStyle/>
          <a:p>
            <a:r>
              <a:rPr lang="ja-JP" altLang="en-US" sz="2000"/>
              <a:t>ガンマ線バーストは重元素量の少ない銀河でしかおこらない。</a:t>
            </a:r>
            <a:endParaRPr lang="en-US" altLang="ja-JP" sz="2000"/>
          </a:p>
          <a:p>
            <a:r>
              <a:rPr lang="ja-JP" altLang="en-US" sz="2000"/>
              <a:t>→ </a:t>
            </a:r>
            <a:endParaRPr lang="en-US" altLang="ja-JP" sz="2000"/>
          </a:p>
          <a:p>
            <a:r>
              <a:rPr lang="ja-JP" altLang="en-US" sz="2000"/>
              <a:t>重元素量の多い天の川銀河ではガンマ線バーストは起こらない。</a:t>
            </a:r>
            <a:endParaRPr lang="en-US" altLang="ja-JP" sz="2000"/>
          </a:p>
        </p:txBody>
      </p:sp>
      <p:sp>
        <p:nvSpPr>
          <p:cNvPr id="28685" name="テキスト ボックス 25"/>
          <p:cNvSpPr txBox="1">
            <a:spLocks noChangeArrowheads="1"/>
          </p:cNvSpPr>
          <p:nvPr/>
        </p:nvSpPr>
        <p:spPr bwMode="auto">
          <a:xfrm>
            <a:off x="4211638" y="5157788"/>
            <a:ext cx="4681537" cy="1385887"/>
          </a:xfrm>
          <a:prstGeom prst="rect">
            <a:avLst/>
          </a:prstGeom>
          <a:noFill/>
          <a:ln w="9525">
            <a:solidFill>
              <a:srgbClr val="FF0000"/>
            </a:solidFill>
            <a:miter lim="800000"/>
            <a:headEnd/>
            <a:tailEnd/>
          </a:ln>
        </p:spPr>
        <p:txBody>
          <a:bodyPr>
            <a:spAutoFit/>
          </a:bodyPr>
          <a:lstStyle/>
          <a:p>
            <a:r>
              <a:rPr lang="ja-JP" altLang="en-US" sz="2800"/>
              <a:t>今回の研究結果</a:t>
            </a:r>
            <a:endParaRPr lang="en-US" altLang="ja-JP" sz="2800"/>
          </a:p>
          <a:p>
            <a:r>
              <a:rPr lang="ja-JP" altLang="en-US" sz="2800">
                <a:solidFill>
                  <a:srgbClr val="FF0000"/>
                </a:solidFill>
              </a:rPr>
              <a:t>天の川銀河でも</a:t>
            </a:r>
            <a:endParaRPr lang="en-US" altLang="ja-JP" sz="2800">
              <a:solidFill>
                <a:srgbClr val="FF0000"/>
              </a:solidFill>
            </a:endParaRPr>
          </a:p>
          <a:p>
            <a:r>
              <a:rPr lang="ja-JP" altLang="en-US" sz="2800">
                <a:solidFill>
                  <a:srgbClr val="FF0000"/>
                </a:solidFill>
              </a:rPr>
              <a:t>ガンマ線バーストは起こりうる</a:t>
            </a:r>
          </a:p>
        </p:txBody>
      </p:sp>
      <p:sp>
        <p:nvSpPr>
          <p:cNvPr id="15" name="テキスト ボックス 14"/>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6" name="テキスト ボックス 15"/>
          <p:cNvSpPr txBox="1"/>
          <p:nvPr/>
        </p:nvSpPr>
        <p:spPr>
          <a:xfrm>
            <a:off x="0" y="6488668"/>
            <a:ext cx="742511" cy="369332"/>
          </a:xfrm>
          <a:prstGeom prst="rect">
            <a:avLst/>
          </a:prstGeom>
          <a:noFill/>
        </p:spPr>
        <p:txBody>
          <a:bodyPr wrap="none" rtlCol="0">
            <a:spAutoFit/>
          </a:bodyPr>
          <a:lstStyle/>
          <a:p>
            <a:r>
              <a:rPr lang="en-US" altLang="ja-JP" dirty="0" smtClean="0"/>
              <a:t>24</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548680"/>
            <a:ext cx="7869462" cy="2062103"/>
          </a:xfrm>
          <a:prstGeom prst="rect">
            <a:avLst/>
          </a:prstGeom>
          <a:noFill/>
        </p:spPr>
        <p:txBody>
          <a:bodyPr wrap="none" rtlCol="0">
            <a:spAutoFit/>
          </a:bodyPr>
          <a:lstStyle/>
          <a:p>
            <a:r>
              <a:rPr lang="ja-JP" altLang="en-US" sz="4400" dirty="0" smtClean="0"/>
              <a:t>                      最遠方</a:t>
            </a:r>
            <a:r>
              <a:rPr kumimoji="1" lang="ja-JP" altLang="en-US" sz="4400" dirty="0" smtClean="0"/>
              <a:t>宇宙</a:t>
            </a:r>
            <a:endParaRPr kumimoji="1" lang="en-US" altLang="ja-JP" sz="4400" dirty="0" smtClean="0"/>
          </a:p>
          <a:p>
            <a:r>
              <a:rPr lang="en-US" altLang="ja-JP" sz="4000" dirty="0" smtClean="0"/>
              <a:t>                </a:t>
            </a:r>
            <a:r>
              <a:rPr lang="en-US" altLang="ja-JP" sz="2800" dirty="0" smtClean="0"/>
              <a:t>(</a:t>
            </a:r>
            <a:r>
              <a:rPr lang="ja-JP" altLang="en-US" sz="2800" dirty="0" smtClean="0"/>
              <a:t>赤方偏移～</a:t>
            </a:r>
            <a:r>
              <a:rPr lang="en-US" altLang="ja-JP" sz="2800" dirty="0" smtClean="0"/>
              <a:t>6</a:t>
            </a:r>
            <a:r>
              <a:rPr lang="ja-JP" altLang="en-US" sz="2800" dirty="0" err="1" smtClean="0"/>
              <a:t>、</a:t>
            </a:r>
            <a:r>
              <a:rPr lang="ja-JP" altLang="en-US" sz="2800" dirty="0" smtClean="0"/>
              <a:t>宇宙年齢～</a:t>
            </a:r>
            <a:r>
              <a:rPr lang="en-US" altLang="ja-JP" sz="2800" dirty="0" smtClean="0"/>
              <a:t>10</a:t>
            </a:r>
            <a:r>
              <a:rPr lang="ja-JP" altLang="en-US" sz="2800" dirty="0" smtClean="0"/>
              <a:t>億年</a:t>
            </a:r>
            <a:r>
              <a:rPr lang="en-US" altLang="ja-JP" sz="2800" dirty="0" smtClean="0"/>
              <a:t>)</a:t>
            </a:r>
            <a:endParaRPr lang="en-US" altLang="ja-JP" sz="4000" dirty="0" smtClean="0"/>
          </a:p>
          <a:p>
            <a:r>
              <a:rPr lang="ja-JP" altLang="en-US" sz="4400" dirty="0" smtClean="0"/>
              <a:t>             銀河の誕生、宇宙再電離</a:t>
            </a:r>
            <a:endParaRPr kumimoji="1" lang="ja-JP" altLang="en-US" sz="4400" dirty="0"/>
          </a:p>
        </p:txBody>
      </p:sp>
      <p:sp>
        <p:nvSpPr>
          <p:cNvPr id="3" name="テキスト ボックス 2"/>
          <p:cNvSpPr txBox="1"/>
          <p:nvPr/>
        </p:nvSpPr>
        <p:spPr>
          <a:xfrm>
            <a:off x="467544" y="2939460"/>
            <a:ext cx="8406468" cy="1569660"/>
          </a:xfrm>
          <a:prstGeom prst="rect">
            <a:avLst/>
          </a:prstGeom>
          <a:noFill/>
        </p:spPr>
        <p:txBody>
          <a:bodyPr wrap="none" rtlCol="0">
            <a:spAutoFit/>
          </a:bodyPr>
          <a:lstStyle/>
          <a:p>
            <a:r>
              <a:rPr lang="ja-JP" altLang="en-US" sz="2400" dirty="0" smtClean="0"/>
              <a:t>・銀河は見掛け上非常に暗い</a:t>
            </a:r>
            <a:endParaRPr kumimoji="1" lang="en-US" altLang="ja-JP" sz="2400" dirty="0" smtClean="0"/>
          </a:p>
          <a:p>
            <a:r>
              <a:rPr lang="ja-JP" altLang="en-US" sz="2400" dirty="0" smtClean="0"/>
              <a:t>・銀河の見掛け上の大きさはほとんど点源</a:t>
            </a:r>
            <a:endParaRPr lang="en-US" altLang="ja-JP" sz="2400" dirty="0" smtClean="0"/>
          </a:p>
          <a:p>
            <a:r>
              <a:rPr lang="ja-JP" altLang="en-US" sz="2400" dirty="0" smtClean="0">
                <a:sym typeface="Wingdings" pitchFamily="2" charset="2"/>
              </a:rPr>
              <a:t>・銀河間中性水素による吸収によって特徴的なスペクトルを示す</a:t>
            </a:r>
            <a:endParaRPr lang="en-US" altLang="ja-JP" sz="2400" dirty="0" smtClean="0">
              <a:sym typeface="Wingdings" pitchFamily="2" charset="2"/>
            </a:endParaRPr>
          </a:p>
          <a:p>
            <a:r>
              <a:rPr lang="en-US" altLang="ja-JP" sz="2400" dirty="0" smtClean="0">
                <a:sym typeface="Wingdings" pitchFamily="2" charset="2"/>
              </a:rPr>
              <a:t></a:t>
            </a:r>
            <a:r>
              <a:rPr lang="ja-JP" altLang="en-US" sz="2400" dirty="0" smtClean="0">
                <a:sym typeface="Wingdings" pitchFamily="2" charset="2"/>
              </a:rPr>
              <a:t>高い感度を持った観測装置による長時間観測</a:t>
            </a:r>
            <a:endParaRPr lang="en-US" altLang="ja-JP" sz="2400" dirty="0" smtClean="0">
              <a:sym typeface="Wingdings" pitchFamily="2" charset="2"/>
            </a:endParaRPr>
          </a:p>
        </p:txBody>
      </p:sp>
      <p:sp>
        <p:nvSpPr>
          <p:cNvPr id="4" name="テキスト ボックス 3"/>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5" name="テキスト ボックス 4"/>
          <p:cNvSpPr txBox="1"/>
          <p:nvPr/>
        </p:nvSpPr>
        <p:spPr>
          <a:xfrm>
            <a:off x="0" y="6488668"/>
            <a:ext cx="742511" cy="369332"/>
          </a:xfrm>
          <a:prstGeom prst="rect">
            <a:avLst/>
          </a:prstGeom>
          <a:noFill/>
        </p:spPr>
        <p:txBody>
          <a:bodyPr wrap="none" rtlCol="0">
            <a:spAutoFit/>
          </a:bodyPr>
          <a:lstStyle/>
          <a:p>
            <a:r>
              <a:rPr lang="en-US" altLang="ja-JP" dirty="0" smtClean="0"/>
              <a:t>2</a:t>
            </a:r>
            <a:r>
              <a:rPr lang="en-US" altLang="ja-JP" dirty="0" smtClean="0"/>
              <a:t>5</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3" descr="iwata.jpg"/>
          <p:cNvPicPr>
            <a:picLocks noChangeAspect="1"/>
          </p:cNvPicPr>
          <p:nvPr/>
        </p:nvPicPr>
        <p:blipFill>
          <a:blip r:embed="rId3" cstate="print"/>
          <a:srcRect/>
          <a:stretch>
            <a:fillRect/>
          </a:stretch>
        </p:blipFill>
        <p:spPr bwMode="auto">
          <a:xfrm>
            <a:off x="0" y="687388"/>
            <a:ext cx="9144000" cy="6197600"/>
          </a:xfrm>
          <a:prstGeom prst="rect">
            <a:avLst/>
          </a:prstGeom>
          <a:noFill/>
          <a:ln w="9525">
            <a:noFill/>
            <a:miter lim="800000"/>
            <a:headEnd/>
            <a:tailEnd/>
          </a:ln>
        </p:spPr>
      </p:pic>
      <p:sp>
        <p:nvSpPr>
          <p:cNvPr id="25604" name="TextBox 14"/>
          <p:cNvSpPr txBox="1">
            <a:spLocks noChangeArrowheads="1"/>
          </p:cNvSpPr>
          <p:nvPr/>
        </p:nvSpPr>
        <p:spPr bwMode="auto">
          <a:xfrm>
            <a:off x="5795963" y="692150"/>
            <a:ext cx="1439862" cy="403225"/>
          </a:xfrm>
          <a:prstGeom prst="rect">
            <a:avLst/>
          </a:prstGeom>
          <a:solidFill>
            <a:schemeClr val="bg1"/>
          </a:solidFill>
          <a:ln w="9525">
            <a:noFill/>
            <a:miter lim="800000"/>
            <a:headEnd/>
            <a:tailEnd/>
          </a:ln>
        </p:spPr>
        <p:txBody>
          <a:bodyPr lIns="108000" tIns="216000" rIns="0" bIns="0">
            <a:spAutoFit/>
          </a:bodyPr>
          <a:lstStyle/>
          <a:p>
            <a:r>
              <a:rPr lang="en-US" altLang="ja-JP" sz="1200" b="1" dirty="0">
                <a:latin typeface="ヒラギノ丸ゴ ProN W4"/>
                <a:ea typeface="ヒラギノ丸ゴ ProN W4"/>
                <a:cs typeface="ヒラギノ丸ゴ ProN W4"/>
              </a:rPr>
              <a:t>     20</a:t>
            </a:r>
            <a:r>
              <a:rPr lang="ja-JP" altLang="en-US" sz="1200" b="1" dirty="0">
                <a:latin typeface="ヒラギノ丸ゴ ProN W4"/>
                <a:ea typeface="ヒラギノ丸ゴ ProN W4"/>
                <a:cs typeface="ヒラギノ丸ゴ ProN W4"/>
              </a:rPr>
              <a:t> 億年</a:t>
            </a:r>
            <a:endParaRPr lang="en-US" altLang="ja-JP" sz="1200" b="1" dirty="0">
              <a:latin typeface="ヒラギノ丸ゴ ProN W4"/>
              <a:ea typeface="ヒラギノ丸ゴ ProN W4"/>
              <a:cs typeface="ヒラギノ丸ゴ ProN W4"/>
            </a:endParaRPr>
          </a:p>
        </p:txBody>
      </p:sp>
      <p:sp>
        <p:nvSpPr>
          <p:cNvPr id="17" name="正方形/長方形 16"/>
          <p:cNvSpPr/>
          <p:nvPr/>
        </p:nvSpPr>
        <p:spPr>
          <a:xfrm>
            <a:off x="3887788" y="4437063"/>
            <a:ext cx="4572000" cy="522287"/>
          </a:xfrm>
          <a:prstGeom prst="rect">
            <a:avLst/>
          </a:prstGeom>
        </p:spPr>
        <p:txBody>
          <a:bodyPr>
            <a:spAutoFit/>
          </a:bodyPr>
          <a:lstStyle/>
          <a:p>
            <a:pPr algn="ctr">
              <a:defRPr/>
            </a:pPr>
            <a:r>
              <a:rPr lang="ja-JP" altLang="en-US" sz="1400" b="1" dirty="0">
                <a:solidFill>
                  <a:srgbClr val="92D050"/>
                </a:solidFill>
                <a:effectLst>
                  <a:outerShdw blurRad="38100" dist="38100" dir="2700000" algn="tl">
                    <a:srgbClr val="C0C0C0"/>
                  </a:outerShdw>
                </a:effectLst>
                <a:latin typeface="ＭＳ Ｐゴシック" pitchFamily="50" charset="-128"/>
              </a:rPr>
              <a:t>すばる</a:t>
            </a:r>
            <a:r>
              <a:rPr lang="ja-JP" altLang="en-US" sz="1400" b="1" dirty="0">
                <a:solidFill>
                  <a:srgbClr val="F5FBEF"/>
                </a:solidFill>
                <a:effectLst>
                  <a:outerShdw blurRad="38100" dist="38100" dir="2700000" algn="tl">
                    <a:srgbClr val="C0C0C0"/>
                  </a:outerShdw>
                </a:effectLst>
                <a:latin typeface="ＭＳ Ｐゴシック" pitchFamily="50" charset="-128"/>
              </a:rPr>
              <a:t>が見つけた</a:t>
            </a:r>
            <a:endParaRPr lang="en-US" altLang="ja-JP" sz="1400" b="1" dirty="0">
              <a:solidFill>
                <a:srgbClr val="F5FBEF"/>
              </a:solidFill>
              <a:effectLst>
                <a:outerShdw blurRad="38100" dist="38100" dir="2700000" algn="tl">
                  <a:srgbClr val="C0C0C0"/>
                </a:outerShdw>
              </a:effectLst>
              <a:latin typeface="ＭＳ Ｐゴシック" pitchFamily="50" charset="-128"/>
            </a:endParaRPr>
          </a:p>
          <a:p>
            <a:pPr algn="ctr">
              <a:defRPr/>
            </a:pPr>
            <a:r>
              <a:rPr lang="ja-JP" altLang="en-US" sz="1400" b="1" dirty="0">
                <a:solidFill>
                  <a:srgbClr val="F5FBEF"/>
                </a:solidFill>
                <a:effectLst>
                  <a:outerShdw blurRad="38100" dist="38100" dir="2700000" algn="tl">
                    <a:srgbClr val="C0C0C0"/>
                  </a:outerShdw>
                </a:effectLst>
                <a:latin typeface="ＭＳ Ｐゴシック" pitchFamily="50" charset="-128"/>
              </a:rPr>
              <a:t>最遠方の銀河</a:t>
            </a:r>
            <a:r>
              <a:rPr lang="en-US" altLang="ja-JP" sz="1400" b="1" dirty="0">
                <a:solidFill>
                  <a:srgbClr val="F5FBEF"/>
                </a:solidFill>
                <a:effectLst>
                  <a:outerShdw blurRad="38100" dist="38100" dir="2700000" algn="tl">
                    <a:srgbClr val="C0C0C0"/>
                  </a:outerShdw>
                </a:effectLst>
                <a:latin typeface="ＭＳ Ｐゴシック" pitchFamily="50" charset="-128"/>
              </a:rPr>
              <a:t>(9</a:t>
            </a:r>
            <a:r>
              <a:rPr lang="ja-JP" altLang="en-US" sz="1400" b="1" dirty="0">
                <a:solidFill>
                  <a:srgbClr val="F5FBEF"/>
                </a:solidFill>
                <a:effectLst>
                  <a:outerShdw blurRad="38100" dist="38100" dir="2700000" algn="tl">
                    <a:srgbClr val="C0C0C0"/>
                  </a:outerShdw>
                </a:effectLst>
                <a:latin typeface="ＭＳ Ｐゴシック" pitchFamily="50" charset="-128"/>
              </a:rPr>
              <a:t>億年</a:t>
            </a:r>
            <a:r>
              <a:rPr lang="en-US" altLang="ja-JP" sz="1400" b="1" dirty="0">
                <a:solidFill>
                  <a:srgbClr val="F5FBEF"/>
                </a:solidFill>
                <a:effectLst>
                  <a:outerShdw blurRad="38100" dist="38100" dir="2700000" algn="tl">
                    <a:srgbClr val="C0C0C0"/>
                  </a:outerShdw>
                </a:effectLst>
                <a:latin typeface="ＭＳ Ｐゴシック" pitchFamily="50" charset="-128"/>
              </a:rPr>
              <a:t>)</a:t>
            </a:r>
            <a:endParaRPr lang="ja-JP" altLang="en-US" sz="1400" b="1" dirty="0">
              <a:solidFill>
                <a:srgbClr val="F5FBEF"/>
              </a:solidFill>
              <a:effectLst>
                <a:outerShdw blurRad="38100" dist="38100" dir="2700000" algn="tl">
                  <a:srgbClr val="C0C0C0"/>
                </a:outerShdw>
              </a:effectLst>
              <a:latin typeface="ＭＳ Ｐゴシック" pitchFamily="50" charset="-128"/>
            </a:endParaRPr>
          </a:p>
        </p:txBody>
      </p:sp>
      <p:cxnSp>
        <p:nvCxnSpPr>
          <p:cNvPr id="18" name="Straight Connector 28"/>
          <p:cNvCxnSpPr/>
          <p:nvPr/>
        </p:nvCxnSpPr>
        <p:spPr>
          <a:xfrm rot="16200000" flipH="1">
            <a:off x="5111750" y="4256088"/>
            <a:ext cx="431800" cy="215900"/>
          </a:xfrm>
          <a:prstGeom prst="line">
            <a:avLst/>
          </a:prstGeom>
          <a:ln w="19050" cap="flat" cmpd="sng" algn="ctr">
            <a:solidFill>
              <a:srgbClr val="F5FB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8"/>
          <p:cNvCxnSpPr/>
          <p:nvPr/>
        </p:nvCxnSpPr>
        <p:spPr>
          <a:xfrm rot="16200000" flipH="1">
            <a:off x="3455988" y="3536950"/>
            <a:ext cx="431800" cy="21590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円/楕円 30"/>
          <p:cNvSpPr/>
          <p:nvPr/>
        </p:nvSpPr>
        <p:spPr>
          <a:xfrm>
            <a:off x="3419475" y="3211513"/>
            <a:ext cx="215900" cy="217487"/>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3" name="円/楕円 32"/>
          <p:cNvSpPr/>
          <p:nvPr/>
        </p:nvSpPr>
        <p:spPr>
          <a:xfrm>
            <a:off x="5076825" y="3932238"/>
            <a:ext cx="215900" cy="215900"/>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 name="正方形/長方形 33"/>
          <p:cNvSpPr/>
          <p:nvPr/>
        </p:nvSpPr>
        <p:spPr>
          <a:xfrm>
            <a:off x="2195513" y="3800475"/>
            <a:ext cx="3708400" cy="823913"/>
          </a:xfrm>
          <a:prstGeom prst="rect">
            <a:avLst/>
          </a:prstGeom>
        </p:spPr>
        <p:txBody>
          <a:bodyPr>
            <a:spAutoFit/>
          </a:bodyPr>
          <a:lstStyle/>
          <a:p>
            <a:pPr algn="ctr">
              <a:lnSpc>
                <a:spcPts val="1900"/>
              </a:lnSpc>
              <a:defRPr/>
            </a:pPr>
            <a:r>
              <a:rPr lang="ja-JP" altLang="en-US" b="1" dirty="0">
                <a:solidFill>
                  <a:srgbClr val="F5FBEF"/>
                </a:solidFill>
                <a:effectLst>
                  <a:outerShdw blurRad="38100" dist="38100" dir="2700000" algn="tl">
                    <a:srgbClr val="C0C0C0"/>
                  </a:outerShdw>
                </a:effectLst>
                <a:latin typeface="+mn-ea"/>
                <a:ea typeface="+mn-ea"/>
              </a:rPr>
              <a:t>宇宙で最初の星</a:t>
            </a:r>
            <a:endParaRPr lang="en-US" altLang="ja-JP" b="1" dirty="0">
              <a:solidFill>
                <a:srgbClr val="F5FBEF"/>
              </a:solidFill>
              <a:effectLst>
                <a:outerShdw blurRad="38100" dist="38100" dir="2700000" algn="tl">
                  <a:srgbClr val="C0C0C0"/>
                </a:outerShdw>
              </a:effectLst>
              <a:latin typeface="+mn-ea"/>
              <a:ea typeface="+mn-ea"/>
            </a:endParaRPr>
          </a:p>
          <a:p>
            <a:pPr algn="ctr">
              <a:lnSpc>
                <a:spcPts val="1900"/>
              </a:lnSpc>
              <a:defRPr/>
            </a:pPr>
            <a:r>
              <a:rPr lang="en-US" altLang="ja-JP" b="1" dirty="0">
                <a:solidFill>
                  <a:srgbClr val="F5FBEF"/>
                </a:solidFill>
                <a:effectLst>
                  <a:outerShdw blurRad="38100" dist="38100" dir="2700000" algn="tl">
                    <a:srgbClr val="C0C0C0"/>
                  </a:outerShdw>
                </a:effectLst>
                <a:latin typeface="+mn-ea"/>
                <a:ea typeface="+mn-ea"/>
              </a:rPr>
              <a:t>(2-4</a:t>
            </a:r>
            <a:r>
              <a:rPr lang="ja-JP" altLang="en-US" b="1" dirty="0">
                <a:solidFill>
                  <a:srgbClr val="F5FBEF"/>
                </a:solidFill>
                <a:effectLst>
                  <a:outerShdw blurRad="38100" dist="38100" dir="2700000" algn="tl">
                    <a:srgbClr val="C0C0C0"/>
                  </a:outerShdw>
                </a:effectLst>
                <a:latin typeface="+mn-ea"/>
                <a:ea typeface="+mn-ea"/>
              </a:rPr>
              <a:t>億年</a:t>
            </a:r>
            <a:r>
              <a:rPr lang="en-US" altLang="ja-JP" b="1" dirty="0">
                <a:solidFill>
                  <a:srgbClr val="F5FBEF"/>
                </a:solidFill>
                <a:effectLst>
                  <a:outerShdw blurRad="38100" dist="38100" dir="2700000" algn="tl">
                    <a:srgbClr val="C0C0C0"/>
                  </a:outerShdw>
                </a:effectLst>
                <a:latin typeface="+mn-ea"/>
                <a:ea typeface="+mn-ea"/>
              </a:rPr>
              <a:t>)</a:t>
            </a:r>
          </a:p>
          <a:p>
            <a:pPr algn="ctr">
              <a:lnSpc>
                <a:spcPts val="1900"/>
              </a:lnSpc>
              <a:defRPr/>
            </a:pPr>
            <a:r>
              <a:rPr lang="ja-JP" altLang="en-US" b="1" dirty="0">
                <a:solidFill>
                  <a:srgbClr val="F5FBEF"/>
                </a:solidFill>
                <a:effectLst>
                  <a:outerShdw blurRad="38100" dist="38100" dir="2700000" algn="tl">
                    <a:srgbClr val="C0C0C0"/>
                  </a:outerShdw>
                </a:effectLst>
                <a:latin typeface="+mn-ea"/>
                <a:ea typeface="+mn-ea"/>
              </a:rPr>
              <a:t>分子雲も金属もない</a:t>
            </a:r>
          </a:p>
        </p:txBody>
      </p:sp>
      <p:cxnSp>
        <p:nvCxnSpPr>
          <p:cNvPr id="45" name="直線コネクタ 44"/>
          <p:cNvCxnSpPr/>
          <p:nvPr/>
        </p:nvCxnSpPr>
        <p:spPr>
          <a:xfrm rot="5400000">
            <a:off x="4086225" y="5354638"/>
            <a:ext cx="53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4716463" y="2995613"/>
            <a:ext cx="215900" cy="215900"/>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cxnSp>
        <p:nvCxnSpPr>
          <p:cNvPr id="48" name="Straight Connector 28"/>
          <p:cNvCxnSpPr/>
          <p:nvPr/>
        </p:nvCxnSpPr>
        <p:spPr>
          <a:xfrm flipV="1">
            <a:off x="4932363" y="2779713"/>
            <a:ext cx="576262" cy="2889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5435600" y="2533650"/>
            <a:ext cx="1296640" cy="335989"/>
          </a:xfrm>
          <a:prstGeom prst="rect">
            <a:avLst/>
          </a:prstGeom>
        </p:spPr>
        <p:txBody>
          <a:bodyPr wrap="square">
            <a:spAutoFit/>
          </a:bodyPr>
          <a:lstStyle/>
          <a:p>
            <a:pPr>
              <a:lnSpc>
                <a:spcPts val="1900"/>
              </a:lnSpc>
              <a:defRPr/>
            </a:pPr>
            <a:r>
              <a:rPr lang="ja-JP" altLang="en-US" b="1" dirty="0">
                <a:solidFill>
                  <a:srgbClr val="F5FBEF"/>
                </a:solidFill>
                <a:effectLst>
                  <a:outerShdw blurRad="38100" dist="38100" dir="2700000" algn="tl">
                    <a:srgbClr val="000000">
                      <a:alpha val="43137"/>
                    </a:srgbClr>
                  </a:outerShdw>
                </a:effectLst>
                <a:latin typeface="+mn-ea"/>
                <a:ea typeface="+mn-ea"/>
              </a:rPr>
              <a:t>初代</a:t>
            </a:r>
            <a:r>
              <a:rPr lang="ja-JP" altLang="en-US" b="1" dirty="0" smtClean="0">
                <a:solidFill>
                  <a:srgbClr val="F5FBEF"/>
                </a:solidFill>
                <a:effectLst>
                  <a:outerShdw blurRad="38100" dist="38100" dir="2700000" algn="tl">
                    <a:srgbClr val="000000">
                      <a:alpha val="43137"/>
                    </a:srgbClr>
                  </a:outerShdw>
                </a:effectLst>
                <a:latin typeface="+mn-ea"/>
                <a:ea typeface="+mn-ea"/>
              </a:rPr>
              <a:t>銀河</a:t>
            </a:r>
            <a:endParaRPr lang="en-US" altLang="ja-JP" b="1" dirty="0">
              <a:solidFill>
                <a:srgbClr val="F5FBEF"/>
              </a:solidFill>
              <a:effectLst>
                <a:outerShdw blurRad="38100" dist="38100" dir="2700000" algn="tl">
                  <a:srgbClr val="000000">
                    <a:alpha val="43137"/>
                  </a:srgbClr>
                </a:outerShdw>
              </a:effectLst>
              <a:latin typeface="+mn-ea"/>
              <a:ea typeface="+mn-ea"/>
            </a:endParaRPr>
          </a:p>
        </p:txBody>
      </p:sp>
      <p:sp>
        <p:nvSpPr>
          <p:cNvPr id="25623" name="Text Box 32"/>
          <p:cNvSpPr txBox="1">
            <a:spLocks noChangeArrowheads="1"/>
          </p:cNvSpPr>
          <p:nvPr/>
        </p:nvSpPr>
        <p:spPr bwMode="auto">
          <a:xfrm rot="-5400000">
            <a:off x="7530306" y="3875882"/>
            <a:ext cx="2962275" cy="338138"/>
          </a:xfrm>
          <a:prstGeom prst="rect">
            <a:avLst/>
          </a:prstGeom>
          <a:noFill/>
          <a:ln w="9525">
            <a:noFill/>
            <a:miter lim="800000"/>
            <a:headEnd/>
            <a:tailEnd/>
          </a:ln>
        </p:spPr>
        <p:txBody>
          <a:bodyPr>
            <a:spAutoFit/>
          </a:bodyPr>
          <a:lstStyle/>
          <a:p>
            <a:r>
              <a:rPr kumimoji="0" lang="en-US" altLang="ja-JP" sz="1600" b="1" dirty="0">
                <a:latin typeface="ＭＳ Ｐゴシック" pitchFamily="50" charset="-128"/>
                <a:cs typeface="Arial" pitchFamily="34" charset="0"/>
              </a:rPr>
              <a:t>©</a:t>
            </a:r>
            <a:r>
              <a:rPr kumimoji="0" lang="en-US" altLang="ja-JP" sz="1600" b="1" dirty="0" err="1">
                <a:latin typeface="ＭＳ Ｐゴシック" pitchFamily="50" charset="-128"/>
                <a:cs typeface="Arial" pitchFamily="34" charset="0"/>
              </a:rPr>
              <a:t>Iwata_NAOJ</a:t>
            </a:r>
            <a:endParaRPr kumimoji="0" lang="ja-JP" altLang="en-US" sz="1600" b="1" dirty="0">
              <a:latin typeface="ＭＳ Ｐゴシック" pitchFamily="50" charset="-128"/>
              <a:cs typeface="Arial" pitchFamily="34" charset="0"/>
            </a:endParaRPr>
          </a:p>
        </p:txBody>
      </p:sp>
      <p:sp>
        <p:nvSpPr>
          <p:cNvPr id="30754" name="Text Box 32"/>
          <p:cNvSpPr txBox="1">
            <a:spLocks noChangeArrowheads="1"/>
          </p:cNvSpPr>
          <p:nvPr/>
        </p:nvSpPr>
        <p:spPr bwMode="auto">
          <a:xfrm>
            <a:off x="5148064" y="1484784"/>
            <a:ext cx="2592388" cy="369888"/>
          </a:xfrm>
          <a:prstGeom prst="rect">
            <a:avLst/>
          </a:prstGeom>
          <a:solidFill>
            <a:schemeClr val="tx1"/>
          </a:solidFill>
          <a:ln>
            <a:noFill/>
          </a:ln>
          <a:extLst>
            <a:ext uri="{91240B29-F687-4F45-9708-019B960494DF}"/>
          </a:extLst>
        </p:spPr>
        <p:txBody>
          <a:bodyPr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kumimoji="0" lang="ja-JP" altLang="en-US" b="1" dirty="0" smtClean="0">
                <a:solidFill>
                  <a:srgbClr val="00B050"/>
                </a:solidFill>
                <a:latin typeface="+mn-ea"/>
                <a:ea typeface="+mn-ea"/>
                <a:cs typeface="Arial" pitchFamily="34" charset="0"/>
              </a:rPr>
              <a:t>すばるが切り拓いた宇宙</a:t>
            </a:r>
          </a:p>
        </p:txBody>
      </p:sp>
      <p:sp>
        <p:nvSpPr>
          <p:cNvPr id="25637" name="Text Box 32"/>
          <p:cNvSpPr txBox="1">
            <a:spLocks noChangeArrowheads="1"/>
          </p:cNvSpPr>
          <p:nvPr/>
        </p:nvSpPr>
        <p:spPr bwMode="auto">
          <a:xfrm>
            <a:off x="395288" y="44450"/>
            <a:ext cx="7705725" cy="708025"/>
          </a:xfrm>
          <a:prstGeom prst="rect">
            <a:avLst/>
          </a:prstGeom>
          <a:noFill/>
          <a:ln w="9525">
            <a:noFill/>
            <a:miter lim="800000"/>
            <a:headEnd/>
            <a:tailEnd/>
          </a:ln>
        </p:spPr>
        <p:txBody>
          <a:bodyPr>
            <a:spAutoFit/>
          </a:bodyPr>
          <a:lstStyle/>
          <a:p>
            <a:pPr marL="0" lvl="1" algn="ctr"/>
            <a:r>
              <a:rPr lang="ja-JP" altLang="en-US" sz="4000" dirty="0" smtClean="0"/>
              <a:t>銀河形成</a:t>
            </a:r>
            <a:r>
              <a:rPr lang="en-US" altLang="ja-JP" sz="4000" dirty="0" smtClean="0"/>
              <a:t>/</a:t>
            </a:r>
            <a:r>
              <a:rPr lang="ja-JP" altLang="en-US" sz="4000" dirty="0" smtClean="0"/>
              <a:t>進化の歴史</a:t>
            </a:r>
            <a:endParaRPr lang="en-US" altLang="ja-JP" sz="4000" dirty="0"/>
          </a:p>
        </p:txBody>
      </p:sp>
      <p:cxnSp>
        <p:nvCxnSpPr>
          <p:cNvPr id="25" name="直線コネクタ 24"/>
          <p:cNvCxnSpPr/>
          <p:nvPr/>
        </p:nvCxnSpPr>
        <p:spPr>
          <a:xfrm>
            <a:off x="5003800" y="1412875"/>
            <a:ext cx="0" cy="5311775"/>
          </a:xfrm>
          <a:prstGeom prst="line">
            <a:avLst/>
          </a:prstGeom>
          <a:ln w="3492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9" name="テキスト ボックス 18"/>
          <p:cNvSpPr txBox="1"/>
          <p:nvPr/>
        </p:nvSpPr>
        <p:spPr>
          <a:xfrm>
            <a:off x="0" y="6488668"/>
            <a:ext cx="742511" cy="369332"/>
          </a:xfrm>
          <a:prstGeom prst="rect">
            <a:avLst/>
          </a:prstGeom>
          <a:noFill/>
        </p:spPr>
        <p:txBody>
          <a:bodyPr wrap="none" rtlCol="0">
            <a:spAutoFit/>
          </a:bodyPr>
          <a:lstStyle/>
          <a:p>
            <a:r>
              <a:rPr lang="en-US" altLang="ja-JP" dirty="0" smtClean="0"/>
              <a:t>26</a:t>
            </a:r>
            <a:r>
              <a:rPr kumimoji="1" lang="en-US" altLang="ja-JP" dirty="0" smtClean="0"/>
              <a:t>/35</a:t>
            </a:r>
            <a:endParaRPr kumimoji="1" lang="ja-JP"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Lya-forest-gainenzu.JPG"/>
          <p:cNvPicPr>
            <a:picLocks noChangeAspect="1"/>
          </p:cNvPicPr>
          <p:nvPr/>
        </p:nvPicPr>
        <p:blipFill>
          <a:blip r:embed="rId2" cstate="print"/>
          <a:stretch>
            <a:fillRect/>
          </a:stretch>
        </p:blipFill>
        <p:spPr>
          <a:xfrm>
            <a:off x="0" y="548680"/>
            <a:ext cx="8754161" cy="5878398"/>
          </a:xfrm>
          <a:prstGeom prst="rect">
            <a:avLst/>
          </a:prstGeom>
        </p:spPr>
      </p:pic>
      <p:sp>
        <p:nvSpPr>
          <p:cNvPr id="12" name="正方形/長方形 11"/>
          <p:cNvSpPr/>
          <p:nvPr/>
        </p:nvSpPr>
        <p:spPr>
          <a:xfrm>
            <a:off x="7056784" y="4410000"/>
            <a:ext cx="100811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7811955" y="3174369"/>
            <a:ext cx="756997" cy="1262743"/>
          </a:xfrm>
          <a:custGeom>
            <a:avLst/>
            <a:gdLst>
              <a:gd name="connsiteX0" fmla="*/ 0 w 1045029"/>
              <a:gd name="connsiteY0" fmla="*/ 0 h 1262743"/>
              <a:gd name="connsiteX1" fmla="*/ 333829 w 1045029"/>
              <a:gd name="connsiteY1" fmla="*/ 217714 h 1262743"/>
              <a:gd name="connsiteX2" fmla="*/ 667658 w 1045029"/>
              <a:gd name="connsiteY2" fmla="*/ 1088571 h 1262743"/>
              <a:gd name="connsiteX3" fmla="*/ 1045029 w 1045029"/>
              <a:gd name="connsiteY3" fmla="*/ 1262743 h 1262743"/>
            </a:gdLst>
            <a:ahLst/>
            <a:cxnLst>
              <a:cxn ang="0">
                <a:pos x="connsiteX0" y="connsiteY0"/>
              </a:cxn>
              <a:cxn ang="0">
                <a:pos x="connsiteX1" y="connsiteY1"/>
              </a:cxn>
              <a:cxn ang="0">
                <a:pos x="connsiteX2" y="connsiteY2"/>
              </a:cxn>
              <a:cxn ang="0">
                <a:pos x="connsiteX3" y="connsiteY3"/>
              </a:cxn>
            </a:cxnLst>
            <a:rect l="l" t="t" r="r" b="b"/>
            <a:pathLst>
              <a:path w="1045029" h="1262743">
                <a:moveTo>
                  <a:pt x="0" y="0"/>
                </a:moveTo>
                <a:cubicBezTo>
                  <a:pt x="111276" y="18143"/>
                  <a:pt x="222553" y="36286"/>
                  <a:pt x="333829" y="217714"/>
                </a:cubicBezTo>
                <a:cubicBezTo>
                  <a:pt x="445105" y="399142"/>
                  <a:pt x="549125" y="914400"/>
                  <a:pt x="667658" y="1088571"/>
                </a:cubicBezTo>
                <a:cubicBezTo>
                  <a:pt x="786191" y="1262743"/>
                  <a:pt x="915610" y="1262743"/>
                  <a:pt x="1045029" y="126274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a:off x="6984776" y="3174369"/>
            <a:ext cx="840837" cy="1262743"/>
          </a:xfrm>
          <a:custGeom>
            <a:avLst/>
            <a:gdLst>
              <a:gd name="connsiteX0" fmla="*/ 0 w 1045029"/>
              <a:gd name="connsiteY0" fmla="*/ 0 h 1262743"/>
              <a:gd name="connsiteX1" fmla="*/ 333829 w 1045029"/>
              <a:gd name="connsiteY1" fmla="*/ 217714 h 1262743"/>
              <a:gd name="connsiteX2" fmla="*/ 667658 w 1045029"/>
              <a:gd name="connsiteY2" fmla="*/ 1088571 h 1262743"/>
              <a:gd name="connsiteX3" fmla="*/ 1045029 w 1045029"/>
              <a:gd name="connsiteY3" fmla="*/ 1262743 h 1262743"/>
            </a:gdLst>
            <a:ahLst/>
            <a:cxnLst>
              <a:cxn ang="0">
                <a:pos x="connsiteX0" y="connsiteY0"/>
              </a:cxn>
              <a:cxn ang="0">
                <a:pos x="connsiteX1" y="connsiteY1"/>
              </a:cxn>
              <a:cxn ang="0">
                <a:pos x="connsiteX2" y="connsiteY2"/>
              </a:cxn>
              <a:cxn ang="0">
                <a:pos x="connsiteX3" y="connsiteY3"/>
              </a:cxn>
            </a:cxnLst>
            <a:rect l="l" t="t" r="r" b="b"/>
            <a:pathLst>
              <a:path w="1045029" h="1262743">
                <a:moveTo>
                  <a:pt x="0" y="0"/>
                </a:moveTo>
                <a:cubicBezTo>
                  <a:pt x="111276" y="18143"/>
                  <a:pt x="222553" y="36286"/>
                  <a:pt x="333829" y="217714"/>
                </a:cubicBezTo>
                <a:cubicBezTo>
                  <a:pt x="445105" y="399142"/>
                  <a:pt x="549125" y="914400"/>
                  <a:pt x="667658" y="1088571"/>
                </a:cubicBezTo>
                <a:cubicBezTo>
                  <a:pt x="786191" y="1262743"/>
                  <a:pt x="915610" y="1262743"/>
                  <a:pt x="1045029" y="1262743"/>
                </a:cubicBezTo>
              </a:path>
            </a:pathLst>
          </a:custGeom>
          <a:ln w="25400">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 name="直線コネクタ 15"/>
          <p:cNvCxnSpPr/>
          <p:nvPr/>
        </p:nvCxnSpPr>
        <p:spPr>
          <a:xfrm>
            <a:off x="8568952" y="4437112"/>
            <a:ext cx="3955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292674" y="4571836"/>
            <a:ext cx="1023742" cy="369332"/>
          </a:xfrm>
          <a:prstGeom prst="rect">
            <a:avLst/>
          </a:prstGeom>
          <a:noFill/>
        </p:spPr>
        <p:txBody>
          <a:bodyPr wrap="none" rtlCol="0">
            <a:spAutoFit/>
          </a:bodyPr>
          <a:lstStyle/>
          <a:p>
            <a:r>
              <a:rPr lang="en-US" altLang="ja-JP" dirty="0" smtClean="0"/>
              <a:t>Ly </a:t>
            </a:r>
            <a:r>
              <a:rPr kumimoji="1" lang="en-US" altLang="ja-JP" dirty="0" smtClean="0"/>
              <a:t>α</a:t>
            </a:r>
            <a:r>
              <a:rPr kumimoji="1" lang="ja-JP" altLang="en-US" dirty="0" smtClean="0"/>
              <a:t>輝線</a:t>
            </a:r>
            <a:endParaRPr kumimoji="1" lang="ja-JP" altLang="en-US" dirty="0"/>
          </a:p>
        </p:txBody>
      </p:sp>
      <p:sp>
        <p:nvSpPr>
          <p:cNvPr id="19" name="テキスト ボックス 18"/>
          <p:cNvSpPr txBox="1"/>
          <p:nvPr/>
        </p:nvSpPr>
        <p:spPr>
          <a:xfrm>
            <a:off x="5220072" y="5157192"/>
            <a:ext cx="1076641" cy="369332"/>
          </a:xfrm>
          <a:prstGeom prst="rect">
            <a:avLst/>
          </a:prstGeom>
          <a:noFill/>
        </p:spPr>
        <p:txBody>
          <a:bodyPr wrap="none" rtlCol="0">
            <a:spAutoFit/>
          </a:bodyPr>
          <a:lstStyle/>
          <a:p>
            <a:r>
              <a:rPr lang="en-US" altLang="ja-JP" dirty="0" smtClean="0"/>
              <a:t>Ly </a:t>
            </a:r>
            <a:r>
              <a:rPr kumimoji="1" lang="en-US" altLang="ja-JP" dirty="0" smtClean="0"/>
              <a:t>α </a:t>
            </a:r>
            <a:r>
              <a:rPr lang="ja-JP" altLang="en-US" dirty="0" smtClean="0"/>
              <a:t>吸収</a:t>
            </a:r>
            <a:endParaRPr kumimoji="1" lang="ja-JP" altLang="en-US" dirty="0"/>
          </a:p>
        </p:txBody>
      </p:sp>
      <p:sp>
        <p:nvSpPr>
          <p:cNvPr id="20" name="テキスト ボックス 19"/>
          <p:cNvSpPr txBox="1"/>
          <p:nvPr/>
        </p:nvSpPr>
        <p:spPr>
          <a:xfrm>
            <a:off x="3275856" y="5157192"/>
            <a:ext cx="1076641" cy="369332"/>
          </a:xfrm>
          <a:prstGeom prst="rect">
            <a:avLst/>
          </a:prstGeom>
          <a:noFill/>
        </p:spPr>
        <p:txBody>
          <a:bodyPr wrap="none" rtlCol="0">
            <a:spAutoFit/>
          </a:bodyPr>
          <a:lstStyle/>
          <a:p>
            <a:r>
              <a:rPr lang="en-US" altLang="ja-JP" dirty="0" smtClean="0"/>
              <a:t>Ly </a:t>
            </a:r>
            <a:r>
              <a:rPr kumimoji="1" lang="en-US" altLang="ja-JP" dirty="0" smtClean="0"/>
              <a:t>α </a:t>
            </a:r>
            <a:r>
              <a:rPr lang="ja-JP" altLang="en-US" dirty="0" smtClean="0"/>
              <a:t>吸収</a:t>
            </a:r>
            <a:endParaRPr kumimoji="1" lang="ja-JP" altLang="en-US" dirty="0"/>
          </a:p>
        </p:txBody>
      </p:sp>
      <p:sp>
        <p:nvSpPr>
          <p:cNvPr id="21" name="テキスト ボックス 20"/>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1" name="テキスト ボックス 10"/>
          <p:cNvSpPr txBox="1"/>
          <p:nvPr/>
        </p:nvSpPr>
        <p:spPr>
          <a:xfrm>
            <a:off x="0" y="6488668"/>
            <a:ext cx="742511" cy="369332"/>
          </a:xfrm>
          <a:prstGeom prst="rect">
            <a:avLst/>
          </a:prstGeom>
          <a:noFill/>
        </p:spPr>
        <p:txBody>
          <a:bodyPr wrap="none" rtlCol="0">
            <a:spAutoFit/>
          </a:bodyPr>
          <a:lstStyle/>
          <a:p>
            <a:r>
              <a:rPr lang="en-US" altLang="ja-JP" dirty="0" smtClean="0"/>
              <a:t>27</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Lya-forest-gainenzu.JPG"/>
          <p:cNvPicPr>
            <a:picLocks noChangeAspect="1"/>
          </p:cNvPicPr>
          <p:nvPr/>
        </p:nvPicPr>
        <p:blipFill>
          <a:blip r:embed="rId2" cstate="print"/>
          <a:stretch>
            <a:fillRect/>
          </a:stretch>
        </p:blipFill>
        <p:spPr>
          <a:xfrm>
            <a:off x="0" y="548680"/>
            <a:ext cx="8754161" cy="5878398"/>
          </a:xfrm>
          <a:prstGeom prst="rect">
            <a:avLst/>
          </a:prstGeom>
        </p:spPr>
      </p:pic>
      <p:sp>
        <p:nvSpPr>
          <p:cNvPr id="12" name="正方形/長方形 11"/>
          <p:cNvSpPr/>
          <p:nvPr/>
        </p:nvSpPr>
        <p:spPr>
          <a:xfrm>
            <a:off x="7056784" y="4410000"/>
            <a:ext cx="100811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7811955" y="3174369"/>
            <a:ext cx="756997" cy="1262743"/>
          </a:xfrm>
          <a:custGeom>
            <a:avLst/>
            <a:gdLst>
              <a:gd name="connsiteX0" fmla="*/ 0 w 1045029"/>
              <a:gd name="connsiteY0" fmla="*/ 0 h 1262743"/>
              <a:gd name="connsiteX1" fmla="*/ 333829 w 1045029"/>
              <a:gd name="connsiteY1" fmla="*/ 217714 h 1262743"/>
              <a:gd name="connsiteX2" fmla="*/ 667658 w 1045029"/>
              <a:gd name="connsiteY2" fmla="*/ 1088571 h 1262743"/>
              <a:gd name="connsiteX3" fmla="*/ 1045029 w 1045029"/>
              <a:gd name="connsiteY3" fmla="*/ 1262743 h 1262743"/>
            </a:gdLst>
            <a:ahLst/>
            <a:cxnLst>
              <a:cxn ang="0">
                <a:pos x="connsiteX0" y="connsiteY0"/>
              </a:cxn>
              <a:cxn ang="0">
                <a:pos x="connsiteX1" y="connsiteY1"/>
              </a:cxn>
              <a:cxn ang="0">
                <a:pos x="connsiteX2" y="connsiteY2"/>
              </a:cxn>
              <a:cxn ang="0">
                <a:pos x="connsiteX3" y="connsiteY3"/>
              </a:cxn>
            </a:cxnLst>
            <a:rect l="l" t="t" r="r" b="b"/>
            <a:pathLst>
              <a:path w="1045029" h="1262743">
                <a:moveTo>
                  <a:pt x="0" y="0"/>
                </a:moveTo>
                <a:cubicBezTo>
                  <a:pt x="111276" y="18143"/>
                  <a:pt x="222553" y="36286"/>
                  <a:pt x="333829" y="217714"/>
                </a:cubicBezTo>
                <a:cubicBezTo>
                  <a:pt x="445105" y="399142"/>
                  <a:pt x="549125" y="914400"/>
                  <a:pt x="667658" y="1088571"/>
                </a:cubicBezTo>
                <a:cubicBezTo>
                  <a:pt x="786191" y="1262743"/>
                  <a:pt x="915610" y="1262743"/>
                  <a:pt x="1045029" y="1262743"/>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コネクタ 6"/>
          <p:cNvCxnSpPr/>
          <p:nvPr/>
        </p:nvCxnSpPr>
        <p:spPr>
          <a:xfrm>
            <a:off x="7794488" y="3140968"/>
            <a:ext cx="0" cy="194421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419872" y="5085184"/>
            <a:ext cx="439248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568952" y="4437112"/>
            <a:ext cx="3955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0" name="テキスト ボックス 9"/>
          <p:cNvSpPr txBox="1"/>
          <p:nvPr/>
        </p:nvSpPr>
        <p:spPr>
          <a:xfrm>
            <a:off x="0" y="6488668"/>
            <a:ext cx="742511" cy="369332"/>
          </a:xfrm>
          <a:prstGeom prst="rect">
            <a:avLst/>
          </a:prstGeom>
          <a:noFill/>
        </p:spPr>
        <p:txBody>
          <a:bodyPr wrap="none" rtlCol="0">
            <a:spAutoFit/>
          </a:bodyPr>
          <a:lstStyle/>
          <a:p>
            <a:r>
              <a:rPr lang="en-US" altLang="ja-JP" dirty="0" smtClean="0"/>
              <a:t>28</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ye3.jpg"/>
          <p:cNvPicPr>
            <a:picLocks noChangeAspect="1"/>
          </p:cNvPicPr>
          <p:nvPr/>
        </p:nvPicPr>
        <p:blipFill>
          <a:blip r:embed="rId2" cstate="print"/>
          <a:srcRect b="40781"/>
          <a:stretch>
            <a:fillRect/>
          </a:stretch>
        </p:blipFill>
        <p:spPr>
          <a:xfrm>
            <a:off x="570596" y="1412776"/>
            <a:ext cx="8105860" cy="1656184"/>
          </a:xfrm>
          <a:prstGeom prst="rect">
            <a:avLst/>
          </a:prstGeom>
        </p:spPr>
      </p:pic>
      <p:pic>
        <p:nvPicPr>
          <p:cNvPr id="3" name="図 2" descr="iye4.jpg"/>
          <p:cNvPicPr>
            <a:picLocks noChangeAspect="1"/>
          </p:cNvPicPr>
          <p:nvPr/>
        </p:nvPicPr>
        <p:blipFill>
          <a:blip r:embed="rId3" cstate="print"/>
          <a:srcRect t="21884"/>
          <a:stretch>
            <a:fillRect/>
          </a:stretch>
        </p:blipFill>
        <p:spPr>
          <a:xfrm>
            <a:off x="2764135" y="3142869"/>
            <a:ext cx="4400153" cy="3598499"/>
          </a:xfrm>
          <a:prstGeom prst="rect">
            <a:avLst/>
          </a:prstGeom>
        </p:spPr>
      </p:pic>
      <p:sp>
        <p:nvSpPr>
          <p:cNvPr id="4" name="テキスト ボックス 3"/>
          <p:cNvSpPr txBox="1"/>
          <p:nvPr/>
        </p:nvSpPr>
        <p:spPr>
          <a:xfrm>
            <a:off x="6948264" y="5805264"/>
            <a:ext cx="1498295" cy="369332"/>
          </a:xfrm>
          <a:prstGeom prst="rect">
            <a:avLst/>
          </a:prstGeom>
          <a:noFill/>
        </p:spPr>
        <p:txBody>
          <a:bodyPr wrap="none" rtlCol="0">
            <a:spAutoFit/>
          </a:bodyPr>
          <a:lstStyle/>
          <a:p>
            <a:r>
              <a:rPr kumimoji="1" lang="en-US" altLang="ja-JP" dirty="0" err="1" smtClean="0"/>
              <a:t>Iye</a:t>
            </a:r>
            <a:r>
              <a:rPr kumimoji="1" lang="en-US" altLang="ja-JP" dirty="0" smtClean="0"/>
              <a:t> et al. 2006</a:t>
            </a:r>
            <a:endParaRPr kumimoji="1" lang="ja-JP" altLang="en-US" dirty="0"/>
          </a:p>
        </p:txBody>
      </p:sp>
      <p:sp>
        <p:nvSpPr>
          <p:cNvPr id="5" name="正方形/長方形 4"/>
          <p:cNvSpPr/>
          <p:nvPr/>
        </p:nvSpPr>
        <p:spPr>
          <a:xfrm>
            <a:off x="7120241" y="188640"/>
            <a:ext cx="1586716" cy="707886"/>
          </a:xfrm>
          <a:prstGeom prst="rect">
            <a:avLst/>
          </a:prstGeom>
          <a:solidFill>
            <a:schemeClr val="bg1"/>
          </a:solidFill>
          <a:ln w="50800">
            <a:solidFill>
              <a:schemeClr val="tx1"/>
            </a:solidFill>
          </a:ln>
        </p:spPr>
        <p:txBody>
          <a:bodyPr wrap="none">
            <a:spAutoFit/>
          </a:bodyPr>
          <a:lstStyle/>
          <a:p>
            <a:r>
              <a:rPr lang="en-US" altLang="ja-JP" sz="4000" b="1" dirty="0" smtClean="0"/>
              <a:t>FOCAS</a:t>
            </a:r>
          </a:p>
        </p:txBody>
      </p:sp>
      <p:sp>
        <p:nvSpPr>
          <p:cNvPr id="6" name="テキスト ボックス 5"/>
          <p:cNvSpPr txBox="1"/>
          <p:nvPr/>
        </p:nvSpPr>
        <p:spPr>
          <a:xfrm>
            <a:off x="323528" y="191542"/>
            <a:ext cx="6761787" cy="1077218"/>
          </a:xfrm>
          <a:prstGeom prst="rect">
            <a:avLst/>
          </a:prstGeom>
          <a:noFill/>
        </p:spPr>
        <p:txBody>
          <a:bodyPr wrap="none" rtlCol="0">
            <a:spAutoFit/>
          </a:bodyPr>
          <a:lstStyle/>
          <a:p>
            <a:r>
              <a:rPr kumimoji="1" lang="ja-JP" altLang="en-US" sz="3200" dirty="0" smtClean="0"/>
              <a:t>赤方偏移  </a:t>
            </a:r>
            <a:r>
              <a:rPr kumimoji="1" lang="en-US" altLang="ja-JP" sz="3200" dirty="0" smtClean="0"/>
              <a:t>6.96 (</a:t>
            </a:r>
            <a:r>
              <a:rPr kumimoji="1" lang="ja-JP" altLang="en-US" sz="3200" dirty="0" smtClean="0"/>
              <a:t>宇宙年齢 約</a:t>
            </a:r>
            <a:r>
              <a:rPr kumimoji="1" lang="en-US" altLang="ja-JP" sz="3200" dirty="0" smtClean="0"/>
              <a:t>8 </a:t>
            </a:r>
            <a:r>
              <a:rPr kumimoji="1" lang="ja-JP" altLang="en-US" sz="3200" dirty="0" smtClean="0"/>
              <a:t>億年</a:t>
            </a:r>
            <a:r>
              <a:rPr kumimoji="1" lang="en-US" altLang="ja-JP" sz="3200" dirty="0" smtClean="0"/>
              <a:t>)</a:t>
            </a:r>
            <a:r>
              <a:rPr kumimoji="1" lang="ja-JP" altLang="en-US" sz="3200" dirty="0" smtClean="0"/>
              <a:t>の</a:t>
            </a:r>
            <a:endParaRPr lang="en-US" altLang="ja-JP" sz="3200" dirty="0" smtClean="0"/>
          </a:p>
          <a:p>
            <a:r>
              <a:rPr kumimoji="1" lang="ja-JP" altLang="en-US" sz="3200" dirty="0" smtClean="0"/>
              <a:t>銀河を発見</a:t>
            </a:r>
            <a:endParaRPr kumimoji="1" lang="ja-JP" altLang="en-US" sz="3200" dirty="0"/>
          </a:p>
        </p:txBody>
      </p:sp>
      <p:sp>
        <p:nvSpPr>
          <p:cNvPr id="7" name="テキスト ボックス 6"/>
          <p:cNvSpPr txBox="1"/>
          <p:nvPr/>
        </p:nvSpPr>
        <p:spPr>
          <a:xfrm>
            <a:off x="6216596" y="6516052"/>
            <a:ext cx="2927404" cy="369332"/>
          </a:xfrm>
          <a:prstGeom prst="rect">
            <a:avLst/>
          </a:prstGeom>
          <a:solidFill>
            <a:schemeClr val="bg1"/>
          </a:solid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8" name="テキスト ボックス 7"/>
          <p:cNvSpPr txBox="1"/>
          <p:nvPr/>
        </p:nvSpPr>
        <p:spPr>
          <a:xfrm>
            <a:off x="0" y="6488668"/>
            <a:ext cx="742511" cy="369332"/>
          </a:xfrm>
          <a:prstGeom prst="rect">
            <a:avLst/>
          </a:prstGeom>
          <a:noFill/>
        </p:spPr>
        <p:txBody>
          <a:bodyPr wrap="none" rtlCol="0">
            <a:spAutoFit/>
          </a:bodyPr>
          <a:lstStyle/>
          <a:p>
            <a:r>
              <a:rPr lang="en-US" altLang="ja-JP" dirty="0" smtClean="0"/>
              <a:t>29</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図 3" descr="tele-hsell-b2.jpg"/>
          <p:cNvPicPr>
            <a:picLocks noChangeAspect="1"/>
          </p:cNvPicPr>
          <p:nvPr/>
        </p:nvPicPr>
        <p:blipFill>
          <a:blip r:embed="rId3" cstate="print"/>
          <a:srcRect/>
          <a:stretch>
            <a:fillRect/>
          </a:stretch>
        </p:blipFill>
        <p:spPr bwMode="auto">
          <a:xfrm>
            <a:off x="317500" y="2814638"/>
            <a:ext cx="2016125" cy="1800225"/>
          </a:xfrm>
          <a:prstGeom prst="rect">
            <a:avLst/>
          </a:prstGeom>
          <a:noFill/>
          <a:ln w="9525">
            <a:noFill/>
            <a:miter lim="800000"/>
            <a:headEnd/>
            <a:tailEnd/>
          </a:ln>
        </p:spPr>
      </p:pic>
      <p:pic>
        <p:nvPicPr>
          <p:cNvPr id="30724" name="図 4" descr="2c51e.jpg"/>
          <p:cNvPicPr>
            <a:picLocks noChangeAspect="1"/>
          </p:cNvPicPr>
          <p:nvPr/>
        </p:nvPicPr>
        <p:blipFill>
          <a:blip r:embed="rId4" cstate="print"/>
          <a:srcRect/>
          <a:stretch>
            <a:fillRect/>
          </a:stretch>
        </p:blipFill>
        <p:spPr bwMode="auto">
          <a:xfrm>
            <a:off x="317500" y="4622825"/>
            <a:ext cx="1951038" cy="1223962"/>
          </a:xfrm>
          <a:prstGeom prst="rect">
            <a:avLst/>
          </a:prstGeom>
          <a:noFill/>
          <a:ln w="9525">
            <a:noFill/>
            <a:miter lim="800000"/>
            <a:headEnd/>
            <a:tailEnd/>
          </a:ln>
        </p:spPr>
      </p:pic>
      <p:pic>
        <p:nvPicPr>
          <p:cNvPr id="30725" name="図 6" descr="090825-04-mount-wilson-telescope_big.jpg"/>
          <p:cNvPicPr>
            <a:picLocks noChangeAspect="1"/>
          </p:cNvPicPr>
          <p:nvPr/>
        </p:nvPicPr>
        <p:blipFill>
          <a:blip r:embed="rId5" cstate="print"/>
          <a:srcRect/>
          <a:stretch>
            <a:fillRect/>
          </a:stretch>
        </p:blipFill>
        <p:spPr bwMode="auto">
          <a:xfrm>
            <a:off x="3174161" y="2814638"/>
            <a:ext cx="1944688" cy="1800225"/>
          </a:xfrm>
          <a:prstGeom prst="rect">
            <a:avLst/>
          </a:prstGeom>
          <a:noFill/>
          <a:ln w="9525">
            <a:noFill/>
            <a:miter lim="800000"/>
            <a:headEnd/>
            <a:tailEnd/>
          </a:ln>
        </p:spPr>
      </p:pic>
      <p:pic>
        <p:nvPicPr>
          <p:cNvPr id="30726" name="Picture 4" descr="telesc2"/>
          <p:cNvPicPr>
            <a:picLocks noChangeAspect="1" noChangeArrowheads="1"/>
          </p:cNvPicPr>
          <p:nvPr/>
        </p:nvPicPr>
        <p:blipFill>
          <a:blip r:embed="rId6" cstate="print"/>
          <a:srcRect b="6496"/>
          <a:stretch>
            <a:fillRect/>
          </a:stretch>
        </p:blipFill>
        <p:spPr bwMode="auto">
          <a:xfrm>
            <a:off x="5925393" y="2814638"/>
            <a:ext cx="1944687" cy="1800225"/>
          </a:xfrm>
          <a:prstGeom prst="rect">
            <a:avLst/>
          </a:prstGeom>
          <a:noFill/>
          <a:ln w="9525">
            <a:noFill/>
            <a:miter lim="800000"/>
            <a:headEnd/>
            <a:tailEnd/>
          </a:ln>
        </p:spPr>
      </p:pic>
      <p:pic>
        <p:nvPicPr>
          <p:cNvPr id="30727" name="図 10" descr="e80722.jpg"/>
          <p:cNvPicPr>
            <a:picLocks noChangeAspect="1"/>
          </p:cNvPicPr>
          <p:nvPr/>
        </p:nvPicPr>
        <p:blipFill>
          <a:blip r:embed="rId7" cstate="print"/>
          <a:srcRect/>
          <a:stretch>
            <a:fillRect/>
          </a:stretch>
        </p:blipFill>
        <p:spPr bwMode="auto">
          <a:xfrm>
            <a:off x="5925393" y="4622825"/>
            <a:ext cx="1958975" cy="1223962"/>
          </a:xfrm>
          <a:prstGeom prst="rect">
            <a:avLst/>
          </a:prstGeom>
          <a:noFill/>
          <a:ln w="9525">
            <a:noFill/>
            <a:miter lim="800000"/>
            <a:headEnd/>
            <a:tailEnd/>
          </a:ln>
        </p:spPr>
      </p:pic>
      <p:sp>
        <p:nvSpPr>
          <p:cNvPr id="30728" name="テキスト ボックス 13"/>
          <p:cNvSpPr txBox="1">
            <a:spLocks noChangeArrowheads="1"/>
          </p:cNvSpPr>
          <p:nvPr/>
        </p:nvSpPr>
        <p:spPr bwMode="auto">
          <a:xfrm>
            <a:off x="2154238" y="44450"/>
            <a:ext cx="4649787" cy="584200"/>
          </a:xfrm>
          <a:prstGeom prst="rect">
            <a:avLst/>
          </a:prstGeom>
          <a:noFill/>
          <a:ln w="9525">
            <a:noFill/>
            <a:miter lim="800000"/>
            <a:headEnd/>
            <a:tailEnd/>
          </a:ln>
        </p:spPr>
        <p:txBody>
          <a:bodyPr wrap="none">
            <a:spAutoFit/>
          </a:bodyPr>
          <a:lstStyle/>
          <a:p>
            <a:r>
              <a:rPr lang="ja-JP" altLang="en-US" sz="3200" u="sng">
                <a:solidFill>
                  <a:srgbClr val="FF0000"/>
                </a:solidFill>
              </a:rPr>
              <a:t>宇宙観のパラダイムシフト</a:t>
            </a:r>
          </a:p>
        </p:txBody>
      </p:sp>
      <p:sp>
        <p:nvSpPr>
          <p:cNvPr id="30729" name="テキスト ボックス 14"/>
          <p:cNvSpPr txBox="1">
            <a:spLocks noChangeArrowheads="1"/>
          </p:cNvSpPr>
          <p:nvPr/>
        </p:nvSpPr>
        <p:spPr bwMode="auto">
          <a:xfrm>
            <a:off x="395288" y="5775350"/>
            <a:ext cx="1728787" cy="461962"/>
          </a:xfrm>
          <a:prstGeom prst="rect">
            <a:avLst/>
          </a:prstGeom>
          <a:noFill/>
          <a:ln w="9525">
            <a:noFill/>
            <a:miter lim="800000"/>
            <a:headEnd/>
            <a:tailEnd/>
          </a:ln>
        </p:spPr>
        <p:txBody>
          <a:bodyPr>
            <a:spAutoFit/>
          </a:bodyPr>
          <a:lstStyle/>
          <a:p>
            <a:r>
              <a:rPr lang="ja-JP" altLang="en-US" sz="2400"/>
              <a:t>天の川宇宙</a:t>
            </a:r>
          </a:p>
        </p:txBody>
      </p:sp>
      <p:sp>
        <p:nvSpPr>
          <p:cNvPr id="30730" name="テキスト ボックス 15"/>
          <p:cNvSpPr txBox="1">
            <a:spLocks noChangeArrowheads="1"/>
          </p:cNvSpPr>
          <p:nvPr/>
        </p:nvSpPr>
        <p:spPr bwMode="auto">
          <a:xfrm>
            <a:off x="3443982" y="5775350"/>
            <a:ext cx="1416050" cy="461962"/>
          </a:xfrm>
          <a:prstGeom prst="rect">
            <a:avLst/>
          </a:prstGeom>
          <a:noFill/>
          <a:ln w="9525">
            <a:noFill/>
            <a:miter lim="800000"/>
            <a:headEnd/>
            <a:tailEnd/>
          </a:ln>
        </p:spPr>
        <p:txBody>
          <a:bodyPr wrap="none">
            <a:spAutoFit/>
          </a:bodyPr>
          <a:lstStyle/>
          <a:p>
            <a:r>
              <a:rPr lang="ja-JP" altLang="en-US" sz="2400" dirty="0"/>
              <a:t>銀河宇宙</a:t>
            </a:r>
          </a:p>
        </p:txBody>
      </p:sp>
      <p:sp>
        <p:nvSpPr>
          <p:cNvPr id="30731" name="テキスト ボックス 16"/>
          <p:cNvSpPr txBox="1">
            <a:spLocks noChangeArrowheads="1"/>
          </p:cNvSpPr>
          <p:nvPr/>
        </p:nvSpPr>
        <p:spPr bwMode="auto">
          <a:xfrm>
            <a:off x="5840809" y="5775350"/>
            <a:ext cx="1978025" cy="461962"/>
          </a:xfrm>
          <a:prstGeom prst="rect">
            <a:avLst/>
          </a:prstGeom>
          <a:noFill/>
          <a:ln w="9525">
            <a:noFill/>
            <a:miter lim="800000"/>
            <a:headEnd/>
            <a:tailEnd/>
          </a:ln>
        </p:spPr>
        <p:txBody>
          <a:bodyPr wrap="none">
            <a:spAutoFit/>
          </a:bodyPr>
          <a:lstStyle/>
          <a:p>
            <a:r>
              <a:rPr lang="ja-JP" altLang="en-US" sz="2400"/>
              <a:t>激動する宇宙</a:t>
            </a:r>
          </a:p>
        </p:txBody>
      </p:sp>
      <p:sp>
        <p:nvSpPr>
          <p:cNvPr id="30733" name="テキスト ボックス 20"/>
          <p:cNvSpPr txBox="1">
            <a:spLocks noChangeArrowheads="1"/>
          </p:cNvSpPr>
          <p:nvPr/>
        </p:nvSpPr>
        <p:spPr bwMode="auto">
          <a:xfrm>
            <a:off x="352425" y="2132856"/>
            <a:ext cx="1843088" cy="461962"/>
          </a:xfrm>
          <a:prstGeom prst="rect">
            <a:avLst/>
          </a:prstGeom>
          <a:noFill/>
          <a:ln w="9525">
            <a:noFill/>
            <a:miter lim="800000"/>
            <a:headEnd/>
            <a:tailEnd/>
          </a:ln>
        </p:spPr>
        <p:txBody>
          <a:bodyPr wrap="none">
            <a:spAutoFit/>
          </a:bodyPr>
          <a:lstStyle/>
          <a:p>
            <a:r>
              <a:rPr lang="en-US" altLang="ja-JP" sz="2400" dirty="0"/>
              <a:t>18 </a:t>
            </a:r>
            <a:r>
              <a:rPr lang="ja-JP" altLang="en-US" sz="2400" dirty="0"/>
              <a:t>世紀後半</a:t>
            </a:r>
          </a:p>
        </p:txBody>
      </p:sp>
      <p:sp>
        <p:nvSpPr>
          <p:cNvPr id="30734" name="テキスト ボックス 21"/>
          <p:cNvSpPr txBox="1">
            <a:spLocks noChangeArrowheads="1"/>
          </p:cNvSpPr>
          <p:nvPr/>
        </p:nvSpPr>
        <p:spPr bwMode="auto">
          <a:xfrm>
            <a:off x="3245599" y="2132856"/>
            <a:ext cx="1844675" cy="461962"/>
          </a:xfrm>
          <a:prstGeom prst="rect">
            <a:avLst/>
          </a:prstGeom>
          <a:noFill/>
          <a:ln w="9525">
            <a:noFill/>
            <a:miter lim="800000"/>
            <a:headEnd/>
            <a:tailEnd/>
          </a:ln>
        </p:spPr>
        <p:txBody>
          <a:bodyPr wrap="none">
            <a:spAutoFit/>
          </a:bodyPr>
          <a:lstStyle/>
          <a:p>
            <a:r>
              <a:rPr lang="en-US" altLang="ja-JP" sz="2400"/>
              <a:t>20 </a:t>
            </a:r>
            <a:r>
              <a:rPr lang="ja-JP" altLang="en-US" sz="2400"/>
              <a:t>世紀前半</a:t>
            </a:r>
          </a:p>
        </p:txBody>
      </p:sp>
      <p:sp>
        <p:nvSpPr>
          <p:cNvPr id="30735" name="テキスト ボックス 22"/>
          <p:cNvSpPr txBox="1">
            <a:spLocks noChangeArrowheads="1"/>
          </p:cNvSpPr>
          <p:nvPr/>
        </p:nvSpPr>
        <p:spPr bwMode="auto">
          <a:xfrm>
            <a:off x="5877321" y="2132856"/>
            <a:ext cx="2151063" cy="461962"/>
          </a:xfrm>
          <a:prstGeom prst="rect">
            <a:avLst/>
          </a:prstGeom>
          <a:noFill/>
          <a:ln w="9525">
            <a:noFill/>
            <a:miter lim="800000"/>
            <a:headEnd/>
            <a:tailEnd/>
          </a:ln>
        </p:spPr>
        <p:txBody>
          <a:bodyPr wrap="none">
            <a:spAutoFit/>
          </a:bodyPr>
          <a:lstStyle/>
          <a:p>
            <a:r>
              <a:rPr lang="en-US" altLang="ja-JP" sz="2400" dirty="0"/>
              <a:t>20 </a:t>
            </a:r>
            <a:r>
              <a:rPr lang="ja-JP" altLang="en-US" sz="2400" dirty="0"/>
              <a:t>世紀後半～</a:t>
            </a:r>
          </a:p>
        </p:txBody>
      </p:sp>
      <p:sp>
        <p:nvSpPr>
          <p:cNvPr id="30737" name="テキスト ボックス 24"/>
          <p:cNvSpPr txBox="1">
            <a:spLocks noChangeArrowheads="1"/>
          </p:cNvSpPr>
          <p:nvPr/>
        </p:nvSpPr>
        <p:spPr bwMode="auto">
          <a:xfrm>
            <a:off x="250825" y="6084585"/>
            <a:ext cx="8821738" cy="584775"/>
          </a:xfrm>
          <a:prstGeom prst="rect">
            <a:avLst/>
          </a:prstGeom>
          <a:noFill/>
          <a:ln w="9525">
            <a:noFill/>
            <a:miter lim="800000"/>
            <a:headEnd/>
            <a:tailEnd/>
          </a:ln>
        </p:spPr>
        <p:txBody>
          <a:bodyPr>
            <a:spAutoFit/>
          </a:bodyPr>
          <a:lstStyle/>
          <a:p>
            <a:r>
              <a:rPr lang="ja-JP" altLang="en-US" sz="3200" dirty="0" smtClean="0">
                <a:solidFill>
                  <a:srgbClr val="FF0000"/>
                </a:solidFill>
              </a:rPr>
              <a:t>すばる他によって全く</a:t>
            </a:r>
            <a:r>
              <a:rPr lang="ja-JP" altLang="en-US" sz="3200" dirty="0">
                <a:solidFill>
                  <a:srgbClr val="FF0000"/>
                </a:solidFill>
              </a:rPr>
              <a:t>新しい宇宙</a:t>
            </a:r>
            <a:r>
              <a:rPr lang="ja-JP" altLang="en-US" sz="3200" dirty="0" smtClean="0">
                <a:solidFill>
                  <a:srgbClr val="FF0000"/>
                </a:solidFill>
              </a:rPr>
              <a:t>観がもたらされた</a:t>
            </a:r>
            <a:endParaRPr lang="ja-JP" altLang="en-US" sz="3200" dirty="0">
              <a:solidFill>
                <a:srgbClr val="FF0000"/>
              </a:solidFill>
            </a:endParaRPr>
          </a:p>
        </p:txBody>
      </p:sp>
      <p:sp>
        <p:nvSpPr>
          <p:cNvPr id="30738" name="テキスト ボックス 25"/>
          <p:cNvSpPr txBox="1">
            <a:spLocks noChangeArrowheads="1"/>
          </p:cNvSpPr>
          <p:nvPr/>
        </p:nvSpPr>
        <p:spPr bwMode="auto">
          <a:xfrm>
            <a:off x="179388" y="563439"/>
            <a:ext cx="6048375" cy="1570037"/>
          </a:xfrm>
          <a:prstGeom prst="rect">
            <a:avLst/>
          </a:prstGeom>
          <a:noFill/>
          <a:ln w="9525">
            <a:noFill/>
            <a:miter lim="800000"/>
            <a:headEnd/>
            <a:tailEnd/>
          </a:ln>
        </p:spPr>
        <p:txBody>
          <a:bodyPr>
            <a:spAutoFit/>
          </a:bodyPr>
          <a:lstStyle/>
          <a:p>
            <a:r>
              <a:rPr lang="ja-JP" altLang="en-US" sz="2400" dirty="0" smtClean="0"/>
              <a:t>誰</a:t>
            </a:r>
            <a:r>
              <a:rPr lang="ja-JP" altLang="en-US" sz="2400" dirty="0"/>
              <a:t>もが一度は抱く素朴な疑問</a:t>
            </a:r>
            <a:endParaRPr lang="en-US" altLang="ja-JP" sz="2400" dirty="0"/>
          </a:p>
          <a:p>
            <a:r>
              <a:rPr lang="ja-JP" altLang="en-US" sz="2400" dirty="0"/>
              <a:t>   宇宙とは</a:t>
            </a:r>
            <a:endParaRPr lang="en-US" altLang="ja-JP" sz="2400" dirty="0"/>
          </a:p>
          <a:p>
            <a:r>
              <a:rPr lang="ja-JP" altLang="en-US" sz="2400" dirty="0"/>
              <a:t>   惑星とは   　          </a:t>
            </a:r>
            <a:r>
              <a:rPr lang="ja-JP" altLang="en-US" sz="2400" dirty="0" smtClean="0"/>
              <a:t>    何</a:t>
            </a:r>
            <a:r>
              <a:rPr lang="ja-JP" altLang="en-US" sz="2400" dirty="0"/>
              <a:t>なのだろう</a:t>
            </a:r>
            <a:r>
              <a:rPr lang="en-US" altLang="ja-JP" sz="2400" dirty="0"/>
              <a:t>?   </a:t>
            </a:r>
          </a:p>
          <a:p>
            <a:r>
              <a:rPr lang="ja-JP" altLang="en-US" sz="2400" dirty="0"/>
              <a:t>   生命の起源とは</a:t>
            </a:r>
          </a:p>
        </p:txBody>
      </p:sp>
      <p:sp>
        <p:nvSpPr>
          <p:cNvPr id="27" name="右中かっこ 26"/>
          <p:cNvSpPr/>
          <p:nvPr/>
        </p:nvSpPr>
        <p:spPr>
          <a:xfrm>
            <a:off x="2484438" y="1052389"/>
            <a:ext cx="431800" cy="10080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solidFill>
                <a:srgbClr val="FF0000"/>
              </a:solidFill>
            </a:endParaRPr>
          </a:p>
        </p:txBody>
      </p:sp>
      <p:sp>
        <p:nvSpPr>
          <p:cNvPr id="30740" name="テキスト ボックス 27"/>
          <p:cNvSpPr txBox="1">
            <a:spLocks noChangeArrowheads="1"/>
          </p:cNvSpPr>
          <p:nvPr/>
        </p:nvSpPr>
        <p:spPr bwMode="auto">
          <a:xfrm>
            <a:off x="5040560" y="1052736"/>
            <a:ext cx="3851920" cy="830262"/>
          </a:xfrm>
          <a:prstGeom prst="rect">
            <a:avLst/>
          </a:prstGeom>
          <a:noFill/>
          <a:ln w="9525">
            <a:noFill/>
            <a:miter lim="800000"/>
            <a:headEnd/>
            <a:tailEnd/>
          </a:ln>
        </p:spPr>
        <p:txBody>
          <a:bodyPr wrap="square">
            <a:spAutoFit/>
          </a:bodyPr>
          <a:lstStyle/>
          <a:p>
            <a:r>
              <a:rPr lang="ja-JP" altLang="en-US" sz="2400" dirty="0" smtClean="0"/>
              <a:t>この</a:t>
            </a:r>
            <a:r>
              <a:rPr lang="ja-JP" altLang="en-US" sz="2400" dirty="0"/>
              <a:t>答えは望遠鏡の進化</a:t>
            </a:r>
            <a:r>
              <a:rPr lang="ja-JP" altLang="en-US" sz="2400" dirty="0" smtClean="0"/>
              <a:t>と</a:t>
            </a:r>
            <a:endParaRPr lang="en-US" altLang="ja-JP" sz="2400" dirty="0" smtClean="0"/>
          </a:p>
          <a:p>
            <a:r>
              <a:rPr lang="ja-JP" altLang="en-US" sz="2400" dirty="0" smtClean="0"/>
              <a:t>共</a:t>
            </a:r>
            <a:r>
              <a:rPr lang="ja-JP" altLang="en-US" sz="2400" dirty="0"/>
              <a:t>に大きく変わってきた</a:t>
            </a:r>
          </a:p>
        </p:txBody>
      </p:sp>
      <p:pic>
        <p:nvPicPr>
          <p:cNvPr id="30741" name="図 23" descr="hubble_stephans_quintet-lg.jpg"/>
          <p:cNvPicPr>
            <a:picLocks/>
          </p:cNvPicPr>
          <p:nvPr/>
        </p:nvPicPr>
        <p:blipFill>
          <a:blip r:embed="rId8" cstate="print"/>
          <a:srcRect/>
          <a:stretch>
            <a:fillRect/>
          </a:stretch>
        </p:blipFill>
        <p:spPr bwMode="auto">
          <a:xfrm>
            <a:off x="3174161" y="4622825"/>
            <a:ext cx="1944688" cy="1223962"/>
          </a:xfrm>
          <a:prstGeom prst="rect">
            <a:avLst/>
          </a:prstGeom>
          <a:noFill/>
          <a:ln w="9525">
            <a:noFill/>
            <a:miter lim="800000"/>
            <a:headEnd/>
            <a:tailEnd/>
          </a:ln>
        </p:spPr>
      </p:pic>
      <p:sp>
        <p:nvSpPr>
          <p:cNvPr id="24" name="テキスト ボックス 23"/>
          <p:cNvSpPr txBox="1"/>
          <p:nvPr/>
        </p:nvSpPr>
        <p:spPr>
          <a:xfrm>
            <a:off x="107504" y="2492896"/>
            <a:ext cx="2595582" cy="369332"/>
          </a:xfrm>
          <a:prstGeom prst="rect">
            <a:avLst/>
          </a:prstGeom>
          <a:noFill/>
        </p:spPr>
        <p:txBody>
          <a:bodyPr wrap="none" rtlCol="0">
            <a:spAutoFit/>
          </a:bodyPr>
          <a:lstStyle/>
          <a:p>
            <a:r>
              <a:rPr kumimoji="1" lang="ja-JP" altLang="en-US" dirty="0" smtClean="0"/>
              <a:t>ハーシェル望遠鏡</a:t>
            </a:r>
            <a:r>
              <a:rPr kumimoji="1" lang="en-US" altLang="ja-JP" dirty="0" smtClean="0"/>
              <a:t>(47cm)</a:t>
            </a:r>
            <a:endParaRPr kumimoji="1" lang="ja-JP" altLang="en-US" dirty="0"/>
          </a:p>
        </p:txBody>
      </p:sp>
      <p:sp>
        <p:nvSpPr>
          <p:cNvPr id="25" name="テキスト ボックス 24"/>
          <p:cNvSpPr txBox="1"/>
          <p:nvPr/>
        </p:nvSpPr>
        <p:spPr>
          <a:xfrm>
            <a:off x="3029922" y="2492896"/>
            <a:ext cx="2262158" cy="369332"/>
          </a:xfrm>
          <a:prstGeom prst="rect">
            <a:avLst/>
          </a:prstGeom>
          <a:noFill/>
        </p:spPr>
        <p:txBody>
          <a:bodyPr wrap="none" rtlCol="0">
            <a:spAutoFit/>
          </a:bodyPr>
          <a:lstStyle/>
          <a:p>
            <a:r>
              <a:rPr lang="ja-JP" altLang="en-US" dirty="0" smtClean="0"/>
              <a:t>フッカー望遠鏡</a:t>
            </a:r>
            <a:r>
              <a:rPr kumimoji="1" lang="en-US" altLang="ja-JP" dirty="0" smtClean="0"/>
              <a:t>(2.5m)</a:t>
            </a:r>
            <a:endParaRPr kumimoji="1" lang="ja-JP" altLang="en-US" dirty="0"/>
          </a:p>
        </p:txBody>
      </p:sp>
      <p:sp>
        <p:nvSpPr>
          <p:cNvPr id="26" name="テキスト ボックス 25"/>
          <p:cNvSpPr txBox="1"/>
          <p:nvPr/>
        </p:nvSpPr>
        <p:spPr>
          <a:xfrm>
            <a:off x="5766226" y="2492896"/>
            <a:ext cx="2428870" cy="369332"/>
          </a:xfrm>
          <a:prstGeom prst="rect">
            <a:avLst/>
          </a:prstGeom>
          <a:noFill/>
        </p:spPr>
        <p:txBody>
          <a:bodyPr wrap="none" rtlCol="0">
            <a:spAutoFit/>
          </a:bodyPr>
          <a:lstStyle/>
          <a:p>
            <a:r>
              <a:rPr lang="ja-JP" altLang="en-US" dirty="0" smtClean="0"/>
              <a:t>すばる望遠鏡</a:t>
            </a:r>
            <a:r>
              <a:rPr kumimoji="1" lang="en-US" altLang="ja-JP" dirty="0" smtClean="0"/>
              <a:t>(8.2m) </a:t>
            </a:r>
            <a:r>
              <a:rPr kumimoji="1" lang="ja-JP" altLang="en-US" dirty="0" smtClean="0"/>
              <a:t>他</a:t>
            </a:r>
            <a:endParaRPr kumimoji="1" lang="ja-JP" altLang="en-US" dirty="0"/>
          </a:p>
        </p:txBody>
      </p:sp>
      <p:sp>
        <p:nvSpPr>
          <p:cNvPr id="28" name="テキスト ボックス 27"/>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29" name="テキスト ボックス 28"/>
          <p:cNvSpPr txBox="1"/>
          <p:nvPr/>
        </p:nvSpPr>
        <p:spPr>
          <a:xfrm>
            <a:off x="0" y="6488668"/>
            <a:ext cx="625492" cy="369332"/>
          </a:xfrm>
          <a:prstGeom prst="rect">
            <a:avLst/>
          </a:prstGeom>
          <a:noFill/>
        </p:spPr>
        <p:txBody>
          <a:bodyPr wrap="none" rtlCol="0">
            <a:spAutoFit/>
          </a:bodyPr>
          <a:lstStyle/>
          <a:p>
            <a:r>
              <a:rPr lang="en-US" altLang="ja-JP" dirty="0" smtClean="0"/>
              <a:t>3</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BRNB973_IOK1_VeryLARGE.jpg"/>
          <p:cNvPicPr>
            <a:picLocks noChangeAspect="1"/>
          </p:cNvPicPr>
          <p:nvPr/>
        </p:nvPicPr>
        <p:blipFill>
          <a:blip r:embed="rId2" cstate="print"/>
          <a:stretch>
            <a:fillRect/>
          </a:stretch>
        </p:blipFill>
        <p:spPr>
          <a:xfrm>
            <a:off x="1534790" y="0"/>
            <a:ext cx="6074420" cy="6858000"/>
          </a:xfrm>
          <a:prstGeom prst="rect">
            <a:avLst/>
          </a:prstGeom>
        </p:spPr>
      </p:pic>
      <p:sp>
        <p:nvSpPr>
          <p:cNvPr id="12" name="テキスト ボックス 11"/>
          <p:cNvSpPr txBox="1"/>
          <p:nvPr/>
        </p:nvSpPr>
        <p:spPr>
          <a:xfrm>
            <a:off x="7645705" y="6093296"/>
            <a:ext cx="1498295" cy="369332"/>
          </a:xfrm>
          <a:prstGeom prst="rect">
            <a:avLst/>
          </a:prstGeom>
          <a:noFill/>
        </p:spPr>
        <p:txBody>
          <a:bodyPr wrap="none" rtlCol="0">
            <a:spAutoFit/>
          </a:bodyPr>
          <a:lstStyle/>
          <a:p>
            <a:r>
              <a:rPr kumimoji="1" lang="en-US" altLang="ja-JP" dirty="0" err="1" smtClean="0"/>
              <a:t>Iye</a:t>
            </a:r>
            <a:r>
              <a:rPr kumimoji="1" lang="en-US" altLang="ja-JP" dirty="0" smtClean="0"/>
              <a:t> et al. 2006</a:t>
            </a:r>
            <a:endParaRPr kumimoji="1" lang="ja-JP" altLang="en-US" dirty="0"/>
          </a:p>
        </p:txBody>
      </p:sp>
      <p:sp>
        <p:nvSpPr>
          <p:cNvPr id="13" name="正方形/長方形 12"/>
          <p:cNvSpPr/>
          <p:nvPr/>
        </p:nvSpPr>
        <p:spPr>
          <a:xfrm>
            <a:off x="5796136" y="44624"/>
            <a:ext cx="3060453" cy="707886"/>
          </a:xfrm>
          <a:prstGeom prst="rect">
            <a:avLst/>
          </a:prstGeom>
          <a:solidFill>
            <a:schemeClr val="bg1"/>
          </a:solidFill>
          <a:ln w="50800">
            <a:solidFill>
              <a:schemeClr val="tx1"/>
            </a:solidFill>
          </a:ln>
        </p:spPr>
        <p:txBody>
          <a:bodyPr wrap="none">
            <a:spAutoFit/>
          </a:bodyPr>
          <a:lstStyle/>
          <a:p>
            <a:r>
              <a:rPr lang="en-US" altLang="ja-JP" sz="4000" b="1" dirty="0" err="1" smtClean="0"/>
              <a:t>Suprime</a:t>
            </a:r>
            <a:r>
              <a:rPr lang="en-US" altLang="ja-JP" sz="4000" b="1" dirty="0" smtClean="0"/>
              <a:t>-Cam</a:t>
            </a:r>
            <a:endParaRPr lang="ja-JP" altLang="en-US" sz="4000" b="1" dirty="0"/>
          </a:p>
        </p:txBody>
      </p:sp>
      <p:sp>
        <p:nvSpPr>
          <p:cNvPr id="14" name="テキスト ボックス 13"/>
          <p:cNvSpPr txBox="1"/>
          <p:nvPr/>
        </p:nvSpPr>
        <p:spPr>
          <a:xfrm>
            <a:off x="6216596" y="6516052"/>
            <a:ext cx="2927404" cy="369332"/>
          </a:xfrm>
          <a:prstGeom prst="rect">
            <a:avLst/>
          </a:prstGeom>
          <a:solidFill>
            <a:schemeClr val="bg1"/>
          </a:solid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7" name="テキスト ボックス 6"/>
          <p:cNvSpPr txBox="1"/>
          <p:nvPr/>
        </p:nvSpPr>
        <p:spPr>
          <a:xfrm>
            <a:off x="0" y="6488668"/>
            <a:ext cx="742511" cy="369332"/>
          </a:xfrm>
          <a:prstGeom prst="rect">
            <a:avLst/>
          </a:prstGeom>
          <a:noFill/>
        </p:spPr>
        <p:txBody>
          <a:bodyPr wrap="none" rtlCol="0">
            <a:spAutoFit/>
          </a:bodyPr>
          <a:lstStyle/>
          <a:p>
            <a:r>
              <a:rPr lang="en-US" altLang="ja-JP" dirty="0" smtClean="0"/>
              <a:t>30</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ye2.jpg"/>
          <p:cNvPicPr>
            <a:picLocks noChangeAspect="1"/>
          </p:cNvPicPr>
          <p:nvPr/>
        </p:nvPicPr>
        <p:blipFill>
          <a:blip r:embed="rId2" cstate="print"/>
          <a:stretch>
            <a:fillRect/>
          </a:stretch>
        </p:blipFill>
        <p:spPr>
          <a:xfrm>
            <a:off x="1540967" y="0"/>
            <a:ext cx="6062065" cy="6858000"/>
          </a:xfrm>
          <a:prstGeom prst="rect">
            <a:avLst/>
          </a:prstGeom>
        </p:spPr>
      </p:pic>
      <p:sp>
        <p:nvSpPr>
          <p:cNvPr id="5" name="テキスト ボックス 4"/>
          <p:cNvSpPr txBox="1"/>
          <p:nvPr/>
        </p:nvSpPr>
        <p:spPr>
          <a:xfrm>
            <a:off x="6216596" y="6516052"/>
            <a:ext cx="2927404" cy="369332"/>
          </a:xfrm>
          <a:prstGeom prst="rect">
            <a:avLst/>
          </a:prstGeom>
          <a:solidFill>
            <a:schemeClr val="bg1"/>
          </a:solid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6" name="テキスト ボックス 5"/>
          <p:cNvSpPr txBox="1"/>
          <p:nvPr/>
        </p:nvSpPr>
        <p:spPr>
          <a:xfrm>
            <a:off x="7645705" y="6093296"/>
            <a:ext cx="1498295" cy="369332"/>
          </a:xfrm>
          <a:prstGeom prst="rect">
            <a:avLst/>
          </a:prstGeom>
          <a:noFill/>
        </p:spPr>
        <p:txBody>
          <a:bodyPr wrap="none" rtlCol="0">
            <a:spAutoFit/>
          </a:bodyPr>
          <a:lstStyle/>
          <a:p>
            <a:r>
              <a:rPr kumimoji="1" lang="en-US" altLang="ja-JP" dirty="0" err="1" smtClean="0"/>
              <a:t>Iye</a:t>
            </a:r>
            <a:r>
              <a:rPr kumimoji="1" lang="en-US" altLang="ja-JP" dirty="0" smtClean="0"/>
              <a:t> et al. 2006</a:t>
            </a:r>
            <a:endParaRPr kumimoji="1" lang="ja-JP" altLang="en-US" dirty="0"/>
          </a:p>
        </p:txBody>
      </p:sp>
      <p:sp>
        <p:nvSpPr>
          <p:cNvPr id="8" name="正方形/長方形 7"/>
          <p:cNvSpPr/>
          <p:nvPr/>
        </p:nvSpPr>
        <p:spPr>
          <a:xfrm>
            <a:off x="5796136" y="44624"/>
            <a:ext cx="3060453" cy="707886"/>
          </a:xfrm>
          <a:prstGeom prst="rect">
            <a:avLst/>
          </a:prstGeom>
          <a:solidFill>
            <a:schemeClr val="bg1"/>
          </a:solidFill>
          <a:ln w="50800">
            <a:solidFill>
              <a:schemeClr val="tx1"/>
            </a:solidFill>
          </a:ln>
        </p:spPr>
        <p:txBody>
          <a:bodyPr wrap="none">
            <a:spAutoFit/>
          </a:bodyPr>
          <a:lstStyle/>
          <a:p>
            <a:r>
              <a:rPr lang="en-US" altLang="ja-JP" sz="4000" b="1" dirty="0" err="1" smtClean="0"/>
              <a:t>Suprime</a:t>
            </a:r>
            <a:r>
              <a:rPr lang="en-US" altLang="ja-JP" sz="4000" b="1" dirty="0" smtClean="0"/>
              <a:t>-Cam</a:t>
            </a:r>
            <a:endParaRPr lang="ja-JP" altLang="en-US" sz="4000" b="1" dirty="0"/>
          </a:p>
        </p:txBody>
      </p:sp>
      <p:sp>
        <p:nvSpPr>
          <p:cNvPr id="9" name="テキスト ボックス 8"/>
          <p:cNvSpPr txBox="1"/>
          <p:nvPr/>
        </p:nvSpPr>
        <p:spPr>
          <a:xfrm>
            <a:off x="0" y="6488668"/>
            <a:ext cx="742511" cy="369332"/>
          </a:xfrm>
          <a:prstGeom prst="rect">
            <a:avLst/>
          </a:prstGeom>
          <a:noFill/>
        </p:spPr>
        <p:txBody>
          <a:bodyPr wrap="none" rtlCol="0">
            <a:spAutoFit/>
          </a:bodyPr>
          <a:lstStyle/>
          <a:p>
            <a:r>
              <a:rPr lang="en-US" altLang="ja-JP" dirty="0" smtClean="0"/>
              <a:t>31</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ranking_20111203.jpg"/>
          <p:cNvPicPr>
            <a:picLocks noChangeAspect="1"/>
          </p:cNvPicPr>
          <p:nvPr/>
        </p:nvPicPr>
        <p:blipFill>
          <a:blip r:embed="rId2" cstate="print"/>
          <a:srcRect l="1963" r="3538"/>
          <a:stretch>
            <a:fillRect/>
          </a:stretch>
        </p:blipFill>
        <p:spPr>
          <a:xfrm>
            <a:off x="94182" y="1114275"/>
            <a:ext cx="8942314" cy="5411069"/>
          </a:xfrm>
          <a:prstGeom prst="rect">
            <a:avLst/>
          </a:prstGeom>
        </p:spPr>
      </p:pic>
      <p:sp>
        <p:nvSpPr>
          <p:cNvPr id="3" name="テキスト ボックス 2"/>
          <p:cNvSpPr txBox="1"/>
          <p:nvPr/>
        </p:nvSpPr>
        <p:spPr>
          <a:xfrm>
            <a:off x="1403648" y="188640"/>
            <a:ext cx="6454011" cy="646331"/>
          </a:xfrm>
          <a:prstGeom prst="rect">
            <a:avLst/>
          </a:prstGeom>
          <a:noFill/>
        </p:spPr>
        <p:txBody>
          <a:bodyPr wrap="none" rtlCol="0">
            <a:spAutoFit/>
          </a:bodyPr>
          <a:lstStyle/>
          <a:p>
            <a:r>
              <a:rPr lang="ja-JP" altLang="en-US" sz="3600" b="1" dirty="0" smtClean="0"/>
              <a:t>広い視野を持つすばるの独壇場</a:t>
            </a:r>
            <a:endParaRPr kumimoji="1" lang="ja-JP" altLang="en-US" sz="3600" b="1" dirty="0"/>
          </a:p>
        </p:txBody>
      </p:sp>
      <p:sp>
        <p:nvSpPr>
          <p:cNvPr id="4" name="正方形/長方形 3"/>
          <p:cNvSpPr/>
          <p:nvPr/>
        </p:nvSpPr>
        <p:spPr>
          <a:xfrm>
            <a:off x="72008" y="1772816"/>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2008" y="2924944"/>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2008" y="3429000"/>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2008" y="3861048"/>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2008" y="4077072"/>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2008" y="4509120"/>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2008" y="4725144"/>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2008" y="5013176"/>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2008" y="5229200"/>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2008" y="5445224"/>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2008" y="5661248"/>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2008" y="5877272"/>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2008" y="6093296"/>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51768" y="836712"/>
            <a:ext cx="5500352" cy="369332"/>
          </a:xfrm>
          <a:prstGeom prst="rect">
            <a:avLst/>
          </a:prstGeom>
          <a:noFill/>
        </p:spPr>
        <p:txBody>
          <a:bodyPr wrap="none" rtlCol="0">
            <a:spAutoFit/>
          </a:bodyPr>
          <a:lstStyle/>
          <a:p>
            <a:r>
              <a:rPr lang="en-US" altLang="ja-JP" dirty="0" smtClean="0"/>
              <a:t>Shibuya et al. 2012                                                       7.215 </a:t>
            </a:r>
            <a:endParaRPr kumimoji="1" lang="ja-JP" altLang="en-US" dirty="0"/>
          </a:p>
        </p:txBody>
      </p:sp>
      <p:sp>
        <p:nvSpPr>
          <p:cNvPr id="31" name="正方形/長方形 30"/>
          <p:cNvSpPr/>
          <p:nvPr/>
        </p:nvSpPr>
        <p:spPr>
          <a:xfrm>
            <a:off x="72008" y="908720"/>
            <a:ext cx="8892480" cy="216024"/>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216596" y="6516052"/>
            <a:ext cx="2927404" cy="369332"/>
          </a:xfrm>
          <a:prstGeom prst="rect">
            <a:avLst/>
          </a:prstGeom>
          <a:solidFill>
            <a:schemeClr val="bg1"/>
          </a:solid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33" name="テキスト ボックス 32"/>
          <p:cNvSpPr txBox="1"/>
          <p:nvPr/>
        </p:nvSpPr>
        <p:spPr>
          <a:xfrm>
            <a:off x="0" y="6488668"/>
            <a:ext cx="742511" cy="369332"/>
          </a:xfrm>
          <a:prstGeom prst="rect">
            <a:avLst/>
          </a:prstGeom>
          <a:noFill/>
        </p:spPr>
        <p:txBody>
          <a:bodyPr wrap="none" rtlCol="0">
            <a:spAutoFit/>
          </a:bodyPr>
          <a:lstStyle/>
          <a:p>
            <a:r>
              <a:rPr lang="en-US" altLang="ja-JP" dirty="0" smtClean="0"/>
              <a:t>32</a:t>
            </a:r>
            <a:r>
              <a:rPr kumimoji="1" lang="en-US" altLang="ja-JP" dirty="0" smtClean="0"/>
              <a:t>/35</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23928" y="1248544"/>
            <a:ext cx="5062728" cy="5062728"/>
          </a:xfrm>
          <a:prstGeom prst="rect">
            <a:avLst/>
          </a:prstGeom>
          <a:noFill/>
          <a:ln w="9525">
            <a:noFill/>
            <a:miter lim="800000"/>
            <a:headEnd/>
            <a:tailEnd/>
          </a:ln>
        </p:spPr>
      </p:pic>
      <p:pic>
        <p:nvPicPr>
          <p:cNvPr id="4" name="図 3" descr="HSC.jpg"/>
          <p:cNvPicPr>
            <a:picLocks noChangeAspect="1"/>
          </p:cNvPicPr>
          <p:nvPr/>
        </p:nvPicPr>
        <p:blipFill>
          <a:blip r:embed="rId3" cstate="print"/>
          <a:srcRect l="14481"/>
          <a:stretch>
            <a:fillRect/>
          </a:stretch>
        </p:blipFill>
        <p:spPr>
          <a:xfrm>
            <a:off x="231648" y="1700808"/>
            <a:ext cx="3548264" cy="4149080"/>
          </a:xfrm>
          <a:prstGeom prst="rect">
            <a:avLst/>
          </a:prstGeom>
        </p:spPr>
      </p:pic>
      <p:sp>
        <p:nvSpPr>
          <p:cNvPr id="5" name="テキスト ボックス 4"/>
          <p:cNvSpPr txBox="1"/>
          <p:nvPr/>
        </p:nvSpPr>
        <p:spPr>
          <a:xfrm>
            <a:off x="1187624" y="188640"/>
            <a:ext cx="7276351" cy="646331"/>
          </a:xfrm>
          <a:prstGeom prst="rect">
            <a:avLst/>
          </a:prstGeom>
          <a:noFill/>
        </p:spPr>
        <p:txBody>
          <a:bodyPr wrap="none" rtlCol="0">
            <a:spAutoFit/>
          </a:bodyPr>
          <a:lstStyle/>
          <a:p>
            <a:r>
              <a:rPr kumimoji="1" lang="ja-JP" altLang="en-US" sz="3600" b="1" dirty="0" smtClean="0"/>
              <a:t>すばるの新たな観測装置 </a:t>
            </a:r>
            <a:r>
              <a:rPr kumimoji="1" lang="en-US" altLang="ja-JP" sz="3600" b="1" dirty="0" smtClean="0"/>
              <a:t>(</a:t>
            </a:r>
            <a:r>
              <a:rPr kumimoji="1" lang="ja-JP" altLang="en-US" sz="3600" b="1" dirty="0" smtClean="0"/>
              <a:t>今年から</a:t>
            </a:r>
            <a:r>
              <a:rPr kumimoji="1" lang="en-US" altLang="ja-JP" sz="3600" b="1" dirty="0" smtClean="0"/>
              <a:t>)</a:t>
            </a:r>
            <a:endParaRPr kumimoji="1" lang="ja-JP" altLang="en-US" sz="3600" b="1" dirty="0"/>
          </a:p>
        </p:txBody>
      </p:sp>
      <p:sp>
        <p:nvSpPr>
          <p:cNvPr id="6" name="テキスト ボックス 5"/>
          <p:cNvSpPr txBox="1"/>
          <p:nvPr/>
        </p:nvSpPr>
        <p:spPr>
          <a:xfrm>
            <a:off x="4489014" y="807095"/>
            <a:ext cx="4346062" cy="461665"/>
          </a:xfrm>
          <a:prstGeom prst="rect">
            <a:avLst/>
          </a:prstGeom>
          <a:noFill/>
        </p:spPr>
        <p:txBody>
          <a:bodyPr wrap="none" rtlCol="0">
            <a:spAutoFit/>
          </a:bodyPr>
          <a:lstStyle/>
          <a:p>
            <a:r>
              <a:rPr lang="en-US" altLang="ja-JP" sz="2400" b="1" dirty="0" smtClean="0"/>
              <a:t>Hyper </a:t>
            </a:r>
            <a:r>
              <a:rPr lang="en-US" altLang="ja-JP" sz="2400" b="1" dirty="0" err="1" smtClean="0"/>
              <a:t>Sprime</a:t>
            </a:r>
            <a:r>
              <a:rPr lang="en-US" altLang="ja-JP" sz="2400" b="1" dirty="0" smtClean="0"/>
              <a:t>-Cam (HSC) </a:t>
            </a:r>
            <a:r>
              <a:rPr lang="ja-JP" altLang="en-US" sz="2400" b="1" dirty="0" smtClean="0"/>
              <a:t>の視野</a:t>
            </a:r>
            <a:endParaRPr kumimoji="1" lang="ja-JP" altLang="en-US" sz="2400" b="1" dirty="0"/>
          </a:p>
        </p:txBody>
      </p:sp>
      <p:sp>
        <p:nvSpPr>
          <p:cNvPr id="7" name="円/楕円 6"/>
          <p:cNvSpPr>
            <a:spLocks noChangeAspect="1"/>
          </p:cNvSpPr>
          <p:nvPr/>
        </p:nvSpPr>
        <p:spPr>
          <a:xfrm>
            <a:off x="5004048" y="2276872"/>
            <a:ext cx="3816424" cy="381600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7308304" y="1268760"/>
            <a:ext cx="576064"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216596" y="6516052"/>
            <a:ext cx="2927404" cy="369332"/>
          </a:xfrm>
          <a:prstGeom prst="rect">
            <a:avLst/>
          </a:prstGeom>
          <a:solidFill>
            <a:schemeClr val="bg1"/>
          </a:solid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1" name="テキスト ボックス 10"/>
          <p:cNvSpPr txBox="1"/>
          <p:nvPr/>
        </p:nvSpPr>
        <p:spPr>
          <a:xfrm>
            <a:off x="0" y="6488668"/>
            <a:ext cx="742511" cy="369332"/>
          </a:xfrm>
          <a:prstGeom prst="rect">
            <a:avLst/>
          </a:prstGeom>
          <a:noFill/>
        </p:spPr>
        <p:txBody>
          <a:bodyPr wrap="none" rtlCol="0">
            <a:spAutoFit/>
          </a:bodyPr>
          <a:lstStyle/>
          <a:p>
            <a:r>
              <a:rPr lang="en-US" altLang="ja-JP" dirty="0" smtClean="0"/>
              <a:t>33</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1" descr="top view of tmt complex.jpg"/>
          <p:cNvPicPr>
            <a:picLocks noChangeAspect="1"/>
          </p:cNvPicPr>
          <p:nvPr/>
        </p:nvPicPr>
        <p:blipFill>
          <a:blip r:embed="rId2" cstate="print"/>
          <a:srcRect l="8263" r="30313"/>
          <a:stretch>
            <a:fillRect/>
          </a:stretch>
        </p:blipFill>
        <p:spPr bwMode="auto">
          <a:xfrm>
            <a:off x="-36513" y="862013"/>
            <a:ext cx="5616576" cy="5133975"/>
          </a:xfrm>
          <a:prstGeom prst="rect">
            <a:avLst/>
          </a:prstGeom>
          <a:noFill/>
          <a:ln w="9525">
            <a:noFill/>
            <a:miter lim="800000"/>
            <a:headEnd/>
            <a:tailEnd/>
          </a:ln>
        </p:spPr>
      </p:pic>
      <p:sp>
        <p:nvSpPr>
          <p:cNvPr id="29699" name="正方形/長方形 2"/>
          <p:cNvSpPr>
            <a:spLocks noChangeArrowheads="1"/>
          </p:cNvSpPr>
          <p:nvPr/>
        </p:nvSpPr>
        <p:spPr bwMode="auto">
          <a:xfrm>
            <a:off x="0" y="107950"/>
            <a:ext cx="9144000" cy="584200"/>
          </a:xfrm>
          <a:prstGeom prst="rect">
            <a:avLst/>
          </a:prstGeom>
          <a:noFill/>
          <a:ln w="9525">
            <a:noFill/>
            <a:miter lim="800000"/>
            <a:headEnd/>
            <a:tailEnd/>
          </a:ln>
        </p:spPr>
        <p:txBody>
          <a:bodyPr>
            <a:spAutoFit/>
          </a:bodyPr>
          <a:lstStyle/>
          <a:p>
            <a:r>
              <a:rPr lang="en-US" altLang="ja-JP" sz="3200"/>
              <a:t>Thirty Meter Telescope </a:t>
            </a:r>
            <a:r>
              <a:rPr lang="en-US" altLang="ja-JP" sz="2800"/>
              <a:t>(=30</a:t>
            </a:r>
            <a:r>
              <a:rPr lang="ja-JP" altLang="en-US" sz="2800"/>
              <a:t>メートル望遠鏡</a:t>
            </a:r>
            <a:r>
              <a:rPr lang="en-US" altLang="ja-JP" sz="2800"/>
              <a:t>; </a:t>
            </a:r>
            <a:r>
              <a:rPr lang="ja-JP" altLang="en-US" sz="2800"/>
              <a:t>略称</a:t>
            </a:r>
            <a:r>
              <a:rPr lang="en-US" altLang="ja-JP" sz="2800">
                <a:solidFill>
                  <a:srgbClr val="FF0000"/>
                </a:solidFill>
              </a:rPr>
              <a:t>TMT</a:t>
            </a:r>
            <a:r>
              <a:rPr lang="en-US" altLang="ja-JP" sz="2800"/>
              <a:t>)</a:t>
            </a:r>
            <a:endParaRPr lang="ja-JP" altLang="en-US" sz="2800"/>
          </a:p>
        </p:txBody>
      </p:sp>
      <p:sp>
        <p:nvSpPr>
          <p:cNvPr id="29700" name="正方形/長方形 3"/>
          <p:cNvSpPr>
            <a:spLocks noChangeArrowheads="1"/>
          </p:cNvSpPr>
          <p:nvPr/>
        </p:nvSpPr>
        <p:spPr bwMode="auto">
          <a:xfrm>
            <a:off x="5652120" y="692696"/>
            <a:ext cx="3491880" cy="584775"/>
          </a:xfrm>
          <a:prstGeom prst="rect">
            <a:avLst/>
          </a:prstGeom>
          <a:solidFill>
            <a:schemeClr val="bg1"/>
          </a:solidFill>
          <a:ln w="9525">
            <a:noFill/>
            <a:miter lim="800000"/>
            <a:headEnd/>
            <a:tailEnd/>
          </a:ln>
        </p:spPr>
        <p:txBody>
          <a:bodyPr wrap="square">
            <a:spAutoFit/>
          </a:bodyPr>
          <a:lstStyle/>
          <a:p>
            <a:r>
              <a:rPr lang="en-US" altLang="ja-JP" sz="3200" dirty="0" smtClean="0"/>
              <a:t>2021</a:t>
            </a:r>
            <a:r>
              <a:rPr lang="ja-JP" altLang="en-US" sz="3200" dirty="0" smtClean="0"/>
              <a:t>年稼働予定</a:t>
            </a:r>
            <a:endParaRPr lang="ja-JP" altLang="en-US" sz="3200" dirty="0"/>
          </a:p>
        </p:txBody>
      </p:sp>
      <p:sp>
        <p:nvSpPr>
          <p:cNvPr id="29701" name="正方形/長方形 4"/>
          <p:cNvSpPr>
            <a:spLocks noChangeArrowheads="1"/>
          </p:cNvSpPr>
          <p:nvPr/>
        </p:nvSpPr>
        <p:spPr bwMode="auto">
          <a:xfrm>
            <a:off x="6313488" y="1555949"/>
            <a:ext cx="2243137" cy="585787"/>
          </a:xfrm>
          <a:prstGeom prst="rect">
            <a:avLst/>
          </a:prstGeom>
          <a:solidFill>
            <a:schemeClr val="bg1"/>
          </a:solidFill>
          <a:ln w="9525">
            <a:noFill/>
            <a:miter lim="800000"/>
            <a:headEnd/>
            <a:tailEnd/>
          </a:ln>
        </p:spPr>
        <p:txBody>
          <a:bodyPr wrap="none">
            <a:spAutoFit/>
          </a:bodyPr>
          <a:lstStyle/>
          <a:p>
            <a:r>
              <a:rPr lang="ja-JP" altLang="en-US" sz="3200" b="1" dirty="0"/>
              <a:t>超高解像力</a:t>
            </a:r>
          </a:p>
        </p:txBody>
      </p:sp>
      <p:sp>
        <p:nvSpPr>
          <p:cNvPr id="29702" name="正方形/長方形 5"/>
          <p:cNvSpPr>
            <a:spLocks noChangeArrowheads="1"/>
          </p:cNvSpPr>
          <p:nvPr/>
        </p:nvSpPr>
        <p:spPr bwMode="auto">
          <a:xfrm>
            <a:off x="6300788" y="2267149"/>
            <a:ext cx="1831975" cy="585787"/>
          </a:xfrm>
          <a:prstGeom prst="rect">
            <a:avLst/>
          </a:prstGeom>
          <a:solidFill>
            <a:schemeClr val="bg1"/>
          </a:solidFill>
          <a:ln w="9525">
            <a:noFill/>
            <a:miter lim="800000"/>
            <a:headEnd/>
            <a:tailEnd/>
          </a:ln>
        </p:spPr>
        <p:txBody>
          <a:bodyPr wrap="none">
            <a:spAutoFit/>
          </a:bodyPr>
          <a:lstStyle/>
          <a:p>
            <a:r>
              <a:rPr lang="ja-JP" altLang="en-US" sz="3200" b="1" dirty="0"/>
              <a:t>大集光力</a:t>
            </a:r>
          </a:p>
        </p:txBody>
      </p:sp>
      <p:sp>
        <p:nvSpPr>
          <p:cNvPr id="29703" name="テキスト ボックス 6"/>
          <p:cNvSpPr txBox="1">
            <a:spLocks noChangeArrowheads="1"/>
          </p:cNvSpPr>
          <p:nvPr/>
        </p:nvSpPr>
        <p:spPr bwMode="auto">
          <a:xfrm>
            <a:off x="5148064" y="4707160"/>
            <a:ext cx="3960812" cy="954088"/>
          </a:xfrm>
          <a:prstGeom prst="rect">
            <a:avLst/>
          </a:prstGeom>
          <a:solidFill>
            <a:schemeClr val="bg1"/>
          </a:solidFill>
          <a:ln w="9525">
            <a:noFill/>
            <a:miter lim="800000"/>
            <a:headEnd/>
            <a:tailEnd/>
          </a:ln>
        </p:spPr>
        <p:txBody>
          <a:bodyPr>
            <a:spAutoFit/>
          </a:bodyPr>
          <a:lstStyle/>
          <a:p>
            <a:r>
              <a:rPr lang="ja-JP" altLang="en-US" sz="2800" dirty="0">
                <a:solidFill>
                  <a:srgbClr val="FF0000"/>
                </a:solidFill>
              </a:rPr>
              <a:t>日本</a:t>
            </a:r>
            <a:r>
              <a:rPr lang="ja-JP" altLang="en-US" sz="2800" dirty="0"/>
              <a:t>、アメリカ、カナダ、中国、インドの国際協力</a:t>
            </a:r>
          </a:p>
        </p:txBody>
      </p:sp>
      <p:sp>
        <p:nvSpPr>
          <p:cNvPr id="29704" name="正方形/長方形 8"/>
          <p:cNvSpPr>
            <a:spLocks noChangeArrowheads="1"/>
          </p:cNvSpPr>
          <p:nvPr/>
        </p:nvSpPr>
        <p:spPr bwMode="auto">
          <a:xfrm>
            <a:off x="107504" y="6021388"/>
            <a:ext cx="6056312" cy="769937"/>
          </a:xfrm>
          <a:prstGeom prst="rect">
            <a:avLst/>
          </a:prstGeom>
          <a:noFill/>
          <a:ln w="9525">
            <a:noFill/>
            <a:miter lim="800000"/>
            <a:headEnd/>
            <a:tailEnd/>
          </a:ln>
        </p:spPr>
        <p:txBody>
          <a:bodyPr wrap="none">
            <a:spAutoFit/>
          </a:bodyPr>
          <a:lstStyle/>
          <a:p>
            <a:r>
              <a:rPr lang="en-US" altLang="ja-JP" sz="4400" dirty="0"/>
              <a:t>http://tmt.mtk.nao.ac.jp/</a:t>
            </a:r>
            <a:endParaRPr lang="ja-JP" altLang="en-US" sz="4400" dirty="0"/>
          </a:p>
        </p:txBody>
      </p:sp>
      <p:sp>
        <p:nvSpPr>
          <p:cNvPr id="29706" name="テキスト ボックス 17"/>
          <p:cNvSpPr txBox="1">
            <a:spLocks noChangeArrowheads="1"/>
          </p:cNvSpPr>
          <p:nvPr/>
        </p:nvSpPr>
        <p:spPr bwMode="auto">
          <a:xfrm>
            <a:off x="5724128" y="2996952"/>
            <a:ext cx="3387725" cy="1385887"/>
          </a:xfrm>
          <a:prstGeom prst="rect">
            <a:avLst/>
          </a:prstGeom>
          <a:solidFill>
            <a:schemeClr val="bg1"/>
          </a:solidFill>
          <a:ln w="9525">
            <a:noFill/>
            <a:miter lim="800000"/>
            <a:headEnd/>
            <a:tailEnd/>
          </a:ln>
        </p:spPr>
        <p:txBody>
          <a:bodyPr wrap="none">
            <a:spAutoFit/>
          </a:bodyPr>
          <a:lstStyle/>
          <a:p>
            <a:r>
              <a:rPr lang="ja-JP" altLang="en-US" sz="2800" b="1" dirty="0">
                <a:solidFill>
                  <a:srgbClr val="FF0000"/>
                </a:solidFill>
              </a:rPr>
              <a:t>宇宙の一番星</a:t>
            </a:r>
            <a:r>
              <a:rPr lang="en-US" altLang="ja-JP" sz="2800" b="1" dirty="0">
                <a:solidFill>
                  <a:srgbClr val="FF0000"/>
                </a:solidFill>
              </a:rPr>
              <a:t>(GRB)</a:t>
            </a:r>
          </a:p>
          <a:p>
            <a:r>
              <a:rPr lang="ja-JP" altLang="en-US" sz="2800" b="1" dirty="0">
                <a:solidFill>
                  <a:srgbClr val="FF0000"/>
                </a:solidFill>
              </a:rPr>
              <a:t>第二の地球</a:t>
            </a:r>
            <a:endParaRPr lang="en-US" altLang="ja-JP" sz="2800" b="1" dirty="0">
              <a:solidFill>
                <a:srgbClr val="FF0000"/>
              </a:solidFill>
            </a:endParaRPr>
          </a:p>
          <a:p>
            <a:r>
              <a:rPr lang="ja-JP" altLang="en-US" sz="2800" b="1" dirty="0">
                <a:solidFill>
                  <a:srgbClr val="FF0000"/>
                </a:solidFill>
              </a:rPr>
              <a:t>ダークエネルギー</a:t>
            </a:r>
            <a:endParaRPr lang="en-US" altLang="ja-JP" sz="2800" b="1" dirty="0">
              <a:solidFill>
                <a:srgbClr val="FF0000"/>
              </a:solidFill>
            </a:endParaRPr>
          </a:p>
        </p:txBody>
      </p:sp>
      <p:sp>
        <p:nvSpPr>
          <p:cNvPr id="11" name="テキスト ボックス 10"/>
          <p:cNvSpPr txBox="1"/>
          <p:nvPr/>
        </p:nvSpPr>
        <p:spPr>
          <a:xfrm>
            <a:off x="6216596" y="6516052"/>
            <a:ext cx="2927404" cy="369332"/>
          </a:xfrm>
          <a:prstGeom prst="rect">
            <a:avLst/>
          </a:prstGeom>
          <a:solidFill>
            <a:schemeClr val="bg1"/>
          </a:solid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13" name="テキスト ボックス 12"/>
          <p:cNvSpPr txBox="1"/>
          <p:nvPr/>
        </p:nvSpPr>
        <p:spPr>
          <a:xfrm>
            <a:off x="0" y="6488668"/>
            <a:ext cx="742511" cy="369332"/>
          </a:xfrm>
          <a:prstGeom prst="rect">
            <a:avLst/>
          </a:prstGeom>
          <a:noFill/>
        </p:spPr>
        <p:txBody>
          <a:bodyPr wrap="none" rtlCol="0">
            <a:spAutoFit/>
          </a:bodyPr>
          <a:lstStyle/>
          <a:p>
            <a:r>
              <a:rPr lang="en-US" altLang="ja-JP" dirty="0" smtClean="0"/>
              <a:t>34</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図 28" descr="symbol_k01.png"/>
          <p:cNvPicPr>
            <a:picLocks noChangeAspect="1"/>
          </p:cNvPicPr>
          <p:nvPr/>
        </p:nvPicPr>
        <p:blipFill>
          <a:blip r:embed="rId3" cstate="print">
            <a:lum bright="78000" contrast="93000"/>
          </a:blip>
          <a:srcRect/>
          <a:stretch>
            <a:fillRect/>
          </a:stretch>
        </p:blipFill>
        <p:spPr bwMode="auto">
          <a:xfrm>
            <a:off x="7525717" y="4509740"/>
            <a:ext cx="574675" cy="1079500"/>
          </a:xfrm>
          <a:prstGeom prst="rect">
            <a:avLst/>
          </a:prstGeom>
          <a:noFill/>
          <a:ln w="9525">
            <a:noFill/>
            <a:miter lim="800000"/>
            <a:headEnd/>
            <a:tailEnd/>
          </a:ln>
        </p:spPr>
      </p:pic>
      <p:pic>
        <p:nvPicPr>
          <p:cNvPr id="30723" name="図 3" descr="tele-hsell-b2.jpg"/>
          <p:cNvPicPr>
            <a:picLocks noChangeAspect="1"/>
          </p:cNvPicPr>
          <p:nvPr/>
        </p:nvPicPr>
        <p:blipFill>
          <a:blip r:embed="rId4" cstate="print"/>
          <a:srcRect/>
          <a:stretch>
            <a:fillRect/>
          </a:stretch>
        </p:blipFill>
        <p:spPr bwMode="auto">
          <a:xfrm>
            <a:off x="317500" y="2526606"/>
            <a:ext cx="2016125" cy="1800225"/>
          </a:xfrm>
          <a:prstGeom prst="rect">
            <a:avLst/>
          </a:prstGeom>
          <a:noFill/>
          <a:ln w="9525">
            <a:noFill/>
            <a:miter lim="800000"/>
            <a:headEnd/>
            <a:tailEnd/>
          </a:ln>
        </p:spPr>
      </p:pic>
      <p:pic>
        <p:nvPicPr>
          <p:cNvPr id="30724" name="図 4" descr="2c51e.jpg"/>
          <p:cNvPicPr>
            <a:picLocks noChangeAspect="1"/>
          </p:cNvPicPr>
          <p:nvPr/>
        </p:nvPicPr>
        <p:blipFill>
          <a:blip r:embed="rId5" cstate="print"/>
          <a:srcRect/>
          <a:stretch>
            <a:fillRect/>
          </a:stretch>
        </p:blipFill>
        <p:spPr bwMode="auto">
          <a:xfrm>
            <a:off x="317500" y="4364931"/>
            <a:ext cx="1951038" cy="1223962"/>
          </a:xfrm>
          <a:prstGeom prst="rect">
            <a:avLst/>
          </a:prstGeom>
          <a:noFill/>
          <a:ln w="9525">
            <a:noFill/>
            <a:miter lim="800000"/>
            <a:headEnd/>
            <a:tailEnd/>
          </a:ln>
        </p:spPr>
      </p:pic>
      <p:pic>
        <p:nvPicPr>
          <p:cNvPr id="30725" name="図 6" descr="090825-04-mount-wilson-telescope_big.jpg"/>
          <p:cNvPicPr>
            <a:picLocks noChangeAspect="1"/>
          </p:cNvPicPr>
          <p:nvPr/>
        </p:nvPicPr>
        <p:blipFill>
          <a:blip r:embed="rId6" cstate="print"/>
          <a:srcRect/>
          <a:stretch>
            <a:fillRect/>
          </a:stretch>
        </p:blipFill>
        <p:spPr bwMode="auto">
          <a:xfrm>
            <a:off x="2339975" y="2526606"/>
            <a:ext cx="1944688" cy="1800225"/>
          </a:xfrm>
          <a:prstGeom prst="rect">
            <a:avLst/>
          </a:prstGeom>
          <a:noFill/>
          <a:ln w="9525">
            <a:noFill/>
            <a:miter lim="800000"/>
            <a:headEnd/>
            <a:tailEnd/>
          </a:ln>
        </p:spPr>
      </p:pic>
      <p:pic>
        <p:nvPicPr>
          <p:cNvPr id="30726" name="Picture 4" descr="telesc2"/>
          <p:cNvPicPr>
            <a:picLocks noChangeAspect="1" noChangeArrowheads="1"/>
          </p:cNvPicPr>
          <p:nvPr/>
        </p:nvPicPr>
        <p:blipFill>
          <a:blip r:embed="rId7" cstate="print"/>
          <a:srcRect b="6496"/>
          <a:stretch>
            <a:fillRect/>
          </a:stretch>
        </p:blipFill>
        <p:spPr bwMode="auto">
          <a:xfrm>
            <a:off x="4319588" y="2526606"/>
            <a:ext cx="1944687" cy="1800225"/>
          </a:xfrm>
          <a:prstGeom prst="rect">
            <a:avLst/>
          </a:prstGeom>
          <a:noFill/>
          <a:ln w="9525">
            <a:noFill/>
            <a:miter lim="800000"/>
            <a:headEnd/>
            <a:tailEnd/>
          </a:ln>
        </p:spPr>
      </p:pic>
      <p:pic>
        <p:nvPicPr>
          <p:cNvPr id="30727" name="図 10" descr="e80722.jpg"/>
          <p:cNvPicPr>
            <a:picLocks noChangeAspect="1"/>
          </p:cNvPicPr>
          <p:nvPr/>
        </p:nvPicPr>
        <p:blipFill>
          <a:blip r:embed="rId8" cstate="print"/>
          <a:srcRect/>
          <a:stretch>
            <a:fillRect/>
          </a:stretch>
        </p:blipFill>
        <p:spPr bwMode="auto">
          <a:xfrm>
            <a:off x="4319588" y="4364931"/>
            <a:ext cx="1958975" cy="1223962"/>
          </a:xfrm>
          <a:prstGeom prst="rect">
            <a:avLst/>
          </a:prstGeom>
          <a:noFill/>
          <a:ln w="9525">
            <a:noFill/>
            <a:miter lim="800000"/>
            <a:headEnd/>
            <a:tailEnd/>
          </a:ln>
        </p:spPr>
      </p:pic>
      <p:sp>
        <p:nvSpPr>
          <p:cNvPr id="30728" name="テキスト ボックス 13"/>
          <p:cNvSpPr txBox="1">
            <a:spLocks noChangeArrowheads="1"/>
          </p:cNvSpPr>
          <p:nvPr/>
        </p:nvSpPr>
        <p:spPr bwMode="auto">
          <a:xfrm>
            <a:off x="2154238" y="44450"/>
            <a:ext cx="4649787" cy="584200"/>
          </a:xfrm>
          <a:prstGeom prst="rect">
            <a:avLst/>
          </a:prstGeom>
          <a:noFill/>
          <a:ln w="9525">
            <a:noFill/>
            <a:miter lim="800000"/>
            <a:headEnd/>
            <a:tailEnd/>
          </a:ln>
        </p:spPr>
        <p:txBody>
          <a:bodyPr wrap="none">
            <a:spAutoFit/>
          </a:bodyPr>
          <a:lstStyle/>
          <a:p>
            <a:r>
              <a:rPr lang="ja-JP" altLang="en-US" sz="3200" u="sng">
                <a:solidFill>
                  <a:srgbClr val="FF0000"/>
                </a:solidFill>
              </a:rPr>
              <a:t>宇宙観のパラダイムシフト</a:t>
            </a:r>
          </a:p>
        </p:txBody>
      </p:sp>
      <p:sp>
        <p:nvSpPr>
          <p:cNvPr id="30729" name="テキスト ボックス 14"/>
          <p:cNvSpPr txBox="1">
            <a:spLocks noChangeArrowheads="1"/>
          </p:cNvSpPr>
          <p:nvPr/>
        </p:nvSpPr>
        <p:spPr bwMode="auto">
          <a:xfrm>
            <a:off x="395288" y="5559326"/>
            <a:ext cx="1728787" cy="461962"/>
          </a:xfrm>
          <a:prstGeom prst="rect">
            <a:avLst/>
          </a:prstGeom>
          <a:noFill/>
          <a:ln w="9525">
            <a:noFill/>
            <a:miter lim="800000"/>
            <a:headEnd/>
            <a:tailEnd/>
          </a:ln>
        </p:spPr>
        <p:txBody>
          <a:bodyPr>
            <a:spAutoFit/>
          </a:bodyPr>
          <a:lstStyle/>
          <a:p>
            <a:r>
              <a:rPr lang="ja-JP" altLang="en-US" sz="2400" dirty="0"/>
              <a:t>天の川宇宙</a:t>
            </a:r>
          </a:p>
        </p:txBody>
      </p:sp>
      <p:sp>
        <p:nvSpPr>
          <p:cNvPr id="30730" name="テキスト ボックス 15"/>
          <p:cNvSpPr txBox="1">
            <a:spLocks noChangeArrowheads="1"/>
          </p:cNvSpPr>
          <p:nvPr/>
        </p:nvSpPr>
        <p:spPr bwMode="auto">
          <a:xfrm>
            <a:off x="2555875" y="5559326"/>
            <a:ext cx="1416050" cy="461962"/>
          </a:xfrm>
          <a:prstGeom prst="rect">
            <a:avLst/>
          </a:prstGeom>
          <a:noFill/>
          <a:ln w="9525">
            <a:noFill/>
            <a:miter lim="800000"/>
            <a:headEnd/>
            <a:tailEnd/>
          </a:ln>
        </p:spPr>
        <p:txBody>
          <a:bodyPr wrap="none">
            <a:spAutoFit/>
          </a:bodyPr>
          <a:lstStyle/>
          <a:p>
            <a:r>
              <a:rPr lang="ja-JP" altLang="en-US" sz="2400"/>
              <a:t>銀河宇宙</a:t>
            </a:r>
          </a:p>
        </p:txBody>
      </p:sp>
      <p:sp>
        <p:nvSpPr>
          <p:cNvPr id="30731" name="テキスト ボックス 16"/>
          <p:cNvSpPr txBox="1">
            <a:spLocks noChangeArrowheads="1"/>
          </p:cNvSpPr>
          <p:nvPr/>
        </p:nvSpPr>
        <p:spPr bwMode="auto">
          <a:xfrm>
            <a:off x="4319588" y="5559326"/>
            <a:ext cx="1978025" cy="461962"/>
          </a:xfrm>
          <a:prstGeom prst="rect">
            <a:avLst/>
          </a:prstGeom>
          <a:noFill/>
          <a:ln w="9525">
            <a:noFill/>
            <a:miter lim="800000"/>
            <a:headEnd/>
            <a:tailEnd/>
          </a:ln>
        </p:spPr>
        <p:txBody>
          <a:bodyPr wrap="none">
            <a:spAutoFit/>
          </a:bodyPr>
          <a:lstStyle/>
          <a:p>
            <a:r>
              <a:rPr lang="ja-JP" altLang="en-US" sz="2400"/>
              <a:t>激動する宇宙</a:t>
            </a:r>
          </a:p>
        </p:txBody>
      </p:sp>
      <p:sp>
        <p:nvSpPr>
          <p:cNvPr id="30733" name="テキスト ボックス 20"/>
          <p:cNvSpPr txBox="1">
            <a:spLocks noChangeArrowheads="1"/>
          </p:cNvSpPr>
          <p:nvPr/>
        </p:nvSpPr>
        <p:spPr bwMode="auto">
          <a:xfrm>
            <a:off x="352425" y="2132906"/>
            <a:ext cx="1843088" cy="461962"/>
          </a:xfrm>
          <a:prstGeom prst="rect">
            <a:avLst/>
          </a:prstGeom>
          <a:noFill/>
          <a:ln w="9525">
            <a:noFill/>
            <a:miter lim="800000"/>
            <a:headEnd/>
            <a:tailEnd/>
          </a:ln>
        </p:spPr>
        <p:txBody>
          <a:bodyPr wrap="none">
            <a:spAutoFit/>
          </a:bodyPr>
          <a:lstStyle/>
          <a:p>
            <a:r>
              <a:rPr lang="en-US" altLang="ja-JP" sz="2400"/>
              <a:t>18 </a:t>
            </a:r>
            <a:r>
              <a:rPr lang="ja-JP" altLang="en-US" sz="2400"/>
              <a:t>世紀後半</a:t>
            </a:r>
          </a:p>
        </p:txBody>
      </p:sp>
      <p:sp>
        <p:nvSpPr>
          <p:cNvPr id="30734" name="テキスト ボックス 21"/>
          <p:cNvSpPr txBox="1">
            <a:spLocks noChangeArrowheads="1"/>
          </p:cNvSpPr>
          <p:nvPr/>
        </p:nvSpPr>
        <p:spPr bwMode="auto">
          <a:xfrm>
            <a:off x="2411413" y="2132906"/>
            <a:ext cx="1844675" cy="461962"/>
          </a:xfrm>
          <a:prstGeom prst="rect">
            <a:avLst/>
          </a:prstGeom>
          <a:noFill/>
          <a:ln w="9525">
            <a:noFill/>
            <a:miter lim="800000"/>
            <a:headEnd/>
            <a:tailEnd/>
          </a:ln>
        </p:spPr>
        <p:txBody>
          <a:bodyPr wrap="none">
            <a:spAutoFit/>
          </a:bodyPr>
          <a:lstStyle/>
          <a:p>
            <a:r>
              <a:rPr lang="en-US" altLang="ja-JP" sz="2400"/>
              <a:t>20 </a:t>
            </a:r>
            <a:r>
              <a:rPr lang="ja-JP" altLang="en-US" sz="2400"/>
              <a:t>世紀前半</a:t>
            </a:r>
          </a:p>
        </p:txBody>
      </p:sp>
      <p:sp>
        <p:nvSpPr>
          <p:cNvPr id="30735" name="テキスト ボックス 22"/>
          <p:cNvSpPr txBox="1">
            <a:spLocks noChangeArrowheads="1"/>
          </p:cNvSpPr>
          <p:nvPr/>
        </p:nvSpPr>
        <p:spPr bwMode="auto">
          <a:xfrm>
            <a:off x="4356100" y="2132906"/>
            <a:ext cx="2151063" cy="461962"/>
          </a:xfrm>
          <a:prstGeom prst="rect">
            <a:avLst/>
          </a:prstGeom>
          <a:noFill/>
          <a:ln w="9525">
            <a:noFill/>
            <a:miter lim="800000"/>
            <a:headEnd/>
            <a:tailEnd/>
          </a:ln>
        </p:spPr>
        <p:txBody>
          <a:bodyPr wrap="none">
            <a:spAutoFit/>
          </a:bodyPr>
          <a:lstStyle/>
          <a:p>
            <a:r>
              <a:rPr lang="en-US" altLang="ja-JP" sz="2400"/>
              <a:t>20 </a:t>
            </a:r>
            <a:r>
              <a:rPr lang="ja-JP" altLang="en-US" sz="2400"/>
              <a:t>世紀後半～</a:t>
            </a:r>
          </a:p>
        </p:txBody>
      </p:sp>
      <p:sp>
        <p:nvSpPr>
          <p:cNvPr id="30736" name="テキスト ボックス 23"/>
          <p:cNvSpPr txBox="1">
            <a:spLocks noChangeArrowheads="1"/>
          </p:cNvSpPr>
          <p:nvPr/>
        </p:nvSpPr>
        <p:spPr bwMode="auto">
          <a:xfrm>
            <a:off x="6948488" y="2132906"/>
            <a:ext cx="1228725" cy="461962"/>
          </a:xfrm>
          <a:prstGeom prst="rect">
            <a:avLst/>
          </a:prstGeom>
          <a:noFill/>
          <a:ln w="9525">
            <a:noFill/>
            <a:miter lim="800000"/>
            <a:headEnd/>
            <a:tailEnd/>
          </a:ln>
        </p:spPr>
        <p:txBody>
          <a:bodyPr wrap="none">
            <a:spAutoFit/>
          </a:bodyPr>
          <a:lstStyle/>
          <a:p>
            <a:r>
              <a:rPr lang="en-US" altLang="ja-JP" sz="2400">
                <a:solidFill>
                  <a:srgbClr val="FF0000"/>
                </a:solidFill>
              </a:rPr>
              <a:t>21 </a:t>
            </a:r>
            <a:r>
              <a:rPr lang="ja-JP" altLang="en-US" sz="2400">
                <a:solidFill>
                  <a:srgbClr val="FF0000"/>
                </a:solidFill>
              </a:rPr>
              <a:t>世紀</a:t>
            </a:r>
          </a:p>
        </p:txBody>
      </p:sp>
      <p:sp>
        <p:nvSpPr>
          <p:cNvPr id="30737" name="テキスト ボックス 24"/>
          <p:cNvSpPr txBox="1">
            <a:spLocks noChangeArrowheads="1"/>
          </p:cNvSpPr>
          <p:nvPr/>
        </p:nvSpPr>
        <p:spPr bwMode="auto">
          <a:xfrm>
            <a:off x="250825" y="5951021"/>
            <a:ext cx="8821738" cy="646331"/>
          </a:xfrm>
          <a:prstGeom prst="rect">
            <a:avLst/>
          </a:prstGeom>
          <a:noFill/>
          <a:ln w="9525">
            <a:noFill/>
            <a:miter lim="800000"/>
            <a:headEnd/>
            <a:tailEnd/>
          </a:ln>
        </p:spPr>
        <p:txBody>
          <a:bodyPr>
            <a:spAutoFit/>
          </a:bodyPr>
          <a:lstStyle/>
          <a:p>
            <a:r>
              <a:rPr lang="ja-JP" altLang="en-US" sz="3600" dirty="0" smtClean="0">
                <a:solidFill>
                  <a:srgbClr val="FF0000"/>
                </a:solidFill>
              </a:rPr>
              <a:t>皆さんの世代がパラダイムシフトを起こします</a:t>
            </a:r>
            <a:endParaRPr lang="ja-JP" altLang="en-US" sz="3600" dirty="0">
              <a:solidFill>
                <a:srgbClr val="FF0000"/>
              </a:solidFill>
            </a:endParaRPr>
          </a:p>
        </p:txBody>
      </p:sp>
      <p:sp>
        <p:nvSpPr>
          <p:cNvPr id="30738" name="テキスト ボックス 25"/>
          <p:cNvSpPr txBox="1">
            <a:spLocks noChangeArrowheads="1"/>
          </p:cNvSpPr>
          <p:nvPr/>
        </p:nvSpPr>
        <p:spPr bwMode="auto">
          <a:xfrm>
            <a:off x="179388" y="491431"/>
            <a:ext cx="6048375" cy="1570037"/>
          </a:xfrm>
          <a:prstGeom prst="rect">
            <a:avLst/>
          </a:prstGeom>
          <a:noFill/>
          <a:ln w="9525">
            <a:noFill/>
            <a:miter lim="800000"/>
            <a:headEnd/>
            <a:tailEnd/>
          </a:ln>
        </p:spPr>
        <p:txBody>
          <a:bodyPr>
            <a:spAutoFit/>
          </a:bodyPr>
          <a:lstStyle/>
          <a:p>
            <a:r>
              <a:rPr lang="ja-JP" altLang="en-US" sz="2400" dirty="0" smtClean="0"/>
              <a:t>誰</a:t>
            </a:r>
            <a:r>
              <a:rPr lang="ja-JP" altLang="en-US" sz="2400" dirty="0"/>
              <a:t>もが一度は抱く素朴な疑問</a:t>
            </a:r>
            <a:endParaRPr lang="en-US" altLang="ja-JP" sz="2400" dirty="0"/>
          </a:p>
          <a:p>
            <a:r>
              <a:rPr lang="ja-JP" altLang="en-US" sz="2400" dirty="0"/>
              <a:t>   宇宙とは</a:t>
            </a:r>
            <a:endParaRPr lang="en-US" altLang="ja-JP" sz="2400" dirty="0"/>
          </a:p>
          <a:p>
            <a:r>
              <a:rPr lang="ja-JP" altLang="en-US" sz="2400" dirty="0"/>
              <a:t>   惑星とは   　          </a:t>
            </a:r>
            <a:r>
              <a:rPr lang="ja-JP" altLang="en-US" sz="2400" dirty="0" smtClean="0"/>
              <a:t>     何</a:t>
            </a:r>
            <a:r>
              <a:rPr lang="ja-JP" altLang="en-US" sz="2400" dirty="0"/>
              <a:t>なのだろう</a:t>
            </a:r>
            <a:r>
              <a:rPr lang="en-US" altLang="ja-JP" sz="2400" dirty="0"/>
              <a:t>?   </a:t>
            </a:r>
          </a:p>
          <a:p>
            <a:r>
              <a:rPr lang="ja-JP" altLang="en-US" sz="2400" dirty="0"/>
              <a:t>   生命の起源とは</a:t>
            </a:r>
          </a:p>
        </p:txBody>
      </p:sp>
      <p:sp>
        <p:nvSpPr>
          <p:cNvPr id="27" name="右中かっこ 26"/>
          <p:cNvSpPr/>
          <p:nvPr/>
        </p:nvSpPr>
        <p:spPr>
          <a:xfrm>
            <a:off x="2484438" y="980381"/>
            <a:ext cx="431800" cy="10080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solidFill>
                <a:srgbClr val="FF0000"/>
              </a:solidFill>
            </a:endParaRPr>
          </a:p>
        </p:txBody>
      </p:sp>
      <p:sp>
        <p:nvSpPr>
          <p:cNvPr id="30740" name="テキスト ボックス 27"/>
          <p:cNvSpPr txBox="1">
            <a:spLocks noChangeArrowheads="1"/>
          </p:cNvSpPr>
          <p:nvPr/>
        </p:nvSpPr>
        <p:spPr bwMode="auto">
          <a:xfrm>
            <a:off x="4860032" y="942554"/>
            <a:ext cx="4283968" cy="830262"/>
          </a:xfrm>
          <a:prstGeom prst="rect">
            <a:avLst/>
          </a:prstGeom>
          <a:noFill/>
          <a:ln w="9525">
            <a:noFill/>
            <a:miter lim="800000"/>
            <a:headEnd/>
            <a:tailEnd/>
          </a:ln>
        </p:spPr>
        <p:txBody>
          <a:bodyPr wrap="square">
            <a:spAutoFit/>
          </a:bodyPr>
          <a:lstStyle/>
          <a:p>
            <a:r>
              <a:rPr lang="ja-JP" altLang="en-US" sz="2400" dirty="0" smtClean="0"/>
              <a:t>この答え</a:t>
            </a:r>
            <a:r>
              <a:rPr lang="ja-JP" altLang="en-US" sz="2400" dirty="0"/>
              <a:t>は望遠鏡の進化と共</a:t>
            </a:r>
            <a:r>
              <a:rPr lang="ja-JP" altLang="en-US" sz="2400" dirty="0" smtClean="0"/>
              <a:t>に</a:t>
            </a:r>
            <a:endParaRPr lang="en-US" altLang="ja-JP" sz="2400" dirty="0" smtClean="0"/>
          </a:p>
          <a:p>
            <a:r>
              <a:rPr lang="ja-JP" altLang="en-US" sz="2400" dirty="0" smtClean="0"/>
              <a:t>大きく</a:t>
            </a:r>
            <a:r>
              <a:rPr lang="ja-JP" altLang="en-US" sz="2400" dirty="0"/>
              <a:t>変わってきた</a:t>
            </a:r>
          </a:p>
        </p:txBody>
      </p:sp>
      <p:pic>
        <p:nvPicPr>
          <p:cNvPr id="30741" name="図 23" descr="hubble_stephans_quintet-lg.jpg"/>
          <p:cNvPicPr>
            <a:picLocks/>
          </p:cNvPicPr>
          <p:nvPr/>
        </p:nvPicPr>
        <p:blipFill>
          <a:blip r:embed="rId9" cstate="print"/>
          <a:srcRect/>
          <a:stretch>
            <a:fillRect/>
          </a:stretch>
        </p:blipFill>
        <p:spPr bwMode="auto">
          <a:xfrm>
            <a:off x="2339975" y="4364931"/>
            <a:ext cx="1944688" cy="1223962"/>
          </a:xfrm>
          <a:prstGeom prst="rect">
            <a:avLst/>
          </a:prstGeom>
          <a:noFill/>
          <a:ln w="9525">
            <a:noFill/>
            <a:miter lim="800000"/>
            <a:headEnd/>
            <a:tailEnd/>
          </a:ln>
        </p:spPr>
      </p:pic>
      <p:pic>
        <p:nvPicPr>
          <p:cNvPr id="30742" name="図 23" descr="top view of tmt complex.jpg"/>
          <p:cNvPicPr>
            <a:picLocks noChangeAspect="1"/>
          </p:cNvPicPr>
          <p:nvPr/>
        </p:nvPicPr>
        <p:blipFill>
          <a:blip r:embed="rId10" cstate="print"/>
          <a:srcRect r="24445"/>
          <a:stretch>
            <a:fillRect/>
          </a:stretch>
        </p:blipFill>
        <p:spPr bwMode="auto">
          <a:xfrm>
            <a:off x="7380312" y="2526779"/>
            <a:ext cx="1613421" cy="1838325"/>
          </a:xfrm>
          <a:prstGeom prst="rect">
            <a:avLst/>
          </a:prstGeom>
          <a:noFill/>
          <a:ln w="9525">
            <a:noFill/>
            <a:miter lim="800000"/>
            <a:headEnd/>
            <a:tailEnd/>
          </a:ln>
        </p:spPr>
      </p:pic>
      <p:pic>
        <p:nvPicPr>
          <p:cNvPr id="24" name="図 23" descr="HSC.jpg"/>
          <p:cNvPicPr>
            <a:picLocks noChangeAspect="1"/>
          </p:cNvPicPr>
          <p:nvPr/>
        </p:nvPicPr>
        <p:blipFill>
          <a:blip r:embed="rId11" cstate="print"/>
          <a:srcRect l="25343" r="9487" b="9485"/>
          <a:stretch>
            <a:fillRect/>
          </a:stretch>
        </p:blipFill>
        <p:spPr>
          <a:xfrm>
            <a:off x="6372200" y="2492896"/>
            <a:ext cx="1296144" cy="1800200"/>
          </a:xfrm>
          <a:prstGeom prst="rect">
            <a:avLst/>
          </a:prstGeom>
        </p:spPr>
      </p:pic>
      <p:sp>
        <p:nvSpPr>
          <p:cNvPr id="25" name="テキスト ボックス 24"/>
          <p:cNvSpPr txBox="1"/>
          <p:nvPr/>
        </p:nvSpPr>
        <p:spPr>
          <a:xfrm>
            <a:off x="6216596" y="6516052"/>
            <a:ext cx="2927404" cy="369332"/>
          </a:xfrm>
          <a:prstGeom prst="rect">
            <a:avLst/>
          </a:prstGeom>
          <a:solidFill>
            <a:schemeClr val="bg1"/>
          </a:solid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26" name="右矢印 25"/>
          <p:cNvSpPr/>
          <p:nvPr/>
        </p:nvSpPr>
        <p:spPr>
          <a:xfrm>
            <a:off x="6444208" y="5085184"/>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0" y="6488668"/>
            <a:ext cx="742511" cy="369332"/>
          </a:xfrm>
          <a:prstGeom prst="rect">
            <a:avLst/>
          </a:prstGeom>
          <a:noFill/>
        </p:spPr>
        <p:txBody>
          <a:bodyPr wrap="none" rtlCol="0">
            <a:spAutoFit/>
          </a:bodyPr>
          <a:lstStyle/>
          <a:p>
            <a:r>
              <a:rPr lang="en-US" altLang="ja-JP" dirty="0" smtClean="0"/>
              <a:t>35</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3" descr="iwata.jpg"/>
          <p:cNvPicPr>
            <a:picLocks noChangeAspect="1"/>
          </p:cNvPicPr>
          <p:nvPr/>
        </p:nvPicPr>
        <p:blipFill>
          <a:blip r:embed="rId3" cstate="print"/>
          <a:srcRect/>
          <a:stretch>
            <a:fillRect/>
          </a:stretch>
        </p:blipFill>
        <p:spPr bwMode="auto">
          <a:xfrm>
            <a:off x="0" y="687388"/>
            <a:ext cx="9144000" cy="6197600"/>
          </a:xfrm>
          <a:prstGeom prst="rect">
            <a:avLst/>
          </a:prstGeom>
          <a:noFill/>
          <a:ln w="9525">
            <a:noFill/>
            <a:miter lim="800000"/>
            <a:headEnd/>
            <a:tailEnd/>
          </a:ln>
        </p:spPr>
      </p:pic>
      <p:sp>
        <p:nvSpPr>
          <p:cNvPr id="25604" name="TextBox 14"/>
          <p:cNvSpPr txBox="1">
            <a:spLocks noChangeArrowheads="1"/>
          </p:cNvSpPr>
          <p:nvPr/>
        </p:nvSpPr>
        <p:spPr bwMode="auto">
          <a:xfrm>
            <a:off x="5795963" y="692150"/>
            <a:ext cx="1439862" cy="403225"/>
          </a:xfrm>
          <a:prstGeom prst="rect">
            <a:avLst/>
          </a:prstGeom>
          <a:solidFill>
            <a:schemeClr val="bg1"/>
          </a:solidFill>
          <a:ln w="9525">
            <a:noFill/>
            <a:miter lim="800000"/>
            <a:headEnd/>
            <a:tailEnd/>
          </a:ln>
        </p:spPr>
        <p:txBody>
          <a:bodyPr lIns="108000" tIns="216000" rIns="0" bIns="0">
            <a:spAutoFit/>
          </a:bodyPr>
          <a:lstStyle/>
          <a:p>
            <a:r>
              <a:rPr lang="en-US" altLang="ja-JP" sz="1200" b="1" dirty="0">
                <a:latin typeface="ヒラギノ丸ゴ ProN W4"/>
                <a:ea typeface="ヒラギノ丸ゴ ProN W4"/>
                <a:cs typeface="ヒラギノ丸ゴ ProN W4"/>
              </a:rPr>
              <a:t>     20</a:t>
            </a:r>
            <a:r>
              <a:rPr lang="ja-JP" altLang="en-US" sz="1200" b="1" dirty="0">
                <a:latin typeface="ヒラギノ丸ゴ ProN W4"/>
                <a:ea typeface="ヒラギノ丸ゴ ProN W4"/>
                <a:cs typeface="ヒラギノ丸ゴ ProN W4"/>
              </a:rPr>
              <a:t> 億年</a:t>
            </a:r>
            <a:endParaRPr lang="en-US" altLang="ja-JP" sz="1200" b="1" dirty="0">
              <a:latin typeface="ヒラギノ丸ゴ ProN W4"/>
              <a:ea typeface="ヒラギノ丸ゴ ProN W4"/>
              <a:cs typeface="ヒラギノ丸ゴ ProN W4"/>
            </a:endParaRPr>
          </a:p>
        </p:txBody>
      </p:sp>
      <p:sp>
        <p:nvSpPr>
          <p:cNvPr id="17" name="正方形/長方形 16"/>
          <p:cNvSpPr/>
          <p:nvPr/>
        </p:nvSpPr>
        <p:spPr>
          <a:xfrm>
            <a:off x="3887788" y="4437063"/>
            <a:ext cx="4572000" cy="522287"/>
          </a:xfrm>
          <a:prstGeom prst="rect">
            <a:avLst/>
          </a:prstGeom>
        </p:spPr>
        <p:txBody>
          <a:bodyPr>
            <a:spAutoFit/>
          </a:bodyPr>
          <a:lstStyle/>
          <a:p>
            <a:pPr algn="ctr">
              <a:defRPr/>
            </a:pPr>
            <a:r>
              <a:rPr lang="ja-JP" altLang="en-US" sz="1400" b="1" dirty="0">
                <a:solidFill>
                  <a:srgbClr val="92D050"/>
                </a:solidFill>
                <a:effectLst>
                  <a:outerShdw blurRad="38100" dist="38100" dir="2700000" algn="tl">
                    <a:srgbClr val="C0C0C0"/>
                  </a:outerShdw>
                </a:effectLst>
                <a:latin typeface="ＭＳ Ｐゴシック" pitchFamily="50" charset="-128"/>
              </a:rPr>
              <a:t>すばる</a:t>
            </a:r>
            <a:r>
              <a:rPr lang="ja-JP" altLang="en-US" sz="1400" b="1" dirty="0">
                <a:solidFill>
                  <a:srgbClr val="F5FBEF"/>
                </a:solidFill>
                <a:effectLst>
                  <a:outerShdw blurRad="38100" dist="38100" dir="2700000" algn="tl">
                    <a:srgbClr val="C0C0C0"/>
                  </a:outerShdw>
                </a:effectLst>
                <a:latin typeface="ＭＳ Ｐゴシック" pitchFamily="50" charset="-128"/>
              </a:rPr>
              <a:t>が見つけた</a:t>
            </a:r>
            <a:endParaRPr lang="en-US" altLang="ja-JP" sz="1400" b="1" dirty="0">
              <a:solidFill>
                <a:srgbClr val="F5FBEF"/>
              </a:solidFill>
              <a:effectLst>
                <a:outerShdw blurRad="38100" dist="38100" dir="2700000" algn="tl">
                  <a:srgbClr val="C0C0C0"/>
                </a:outerShdw>
              </a:effectLst>
              <a:latin typeface="ＭＳ Ｐゴシック" pitchFamily="50" charset="-128"/>
            </a:endParaRPr>
          </a:p>
          <a:p>
            <a:pPr algn="ctr">
              <a:defRPr/>
            </a:pPr>
            <a:r>
              <a:rPr lang="ja-JP" altLang="en-US" sz="1400" b="1" dirty="0">
                <a:solidFill>
                  <a:srgbClr val="F5FBEF"/>
                </a:solidFill>
                <a:effectLst>
                  <a:outerShdw blurRad="38100" dist="38100" dir="2700000" algn="tl">
                    <a:srgbClr val="C0C0C0"/>
                  </a:outerShdw>
                </a:effectLst>
                <a:latin typeface="ＭＳ Ｐゴシック" pitchFamily="50" charset="-128"/>
              </a:rPr>
              <a:t>最遠方の銀河</a:t>
            </a:r>
            <a:r>
              <a:rPr lang="en-US" altLang="ja-JP" sz="1400" b="1" dirty="0">
                <a:solidFill>
                  <a:srgbClr val="F5FBEF"/>
                </a:solidFill>
                <a:effectLst>
                  <a:outerShdw blurRad="38100" dist="38100" dir="2700000" algn="tl">
                    <a:srgbClr val="C0C0C0"/>
                  </a:outerShdw>
                </a:effectLst>
                <a:latin typeface="ＭＳ Ｐゴシック" pitchFamily="50" charset="-128"/>
              </a:rPr>
              <a:t>(9</a:t>
            </a:r>
            <a:r>
              <a:rPr lang="ja-JP" altLang="en-US" sz="1400" b="1" dirty="0">
                <a:solidFill>
                  <a:srgbClr val="F5FBEF"/>
                </a:solidFill>
                <a:effectLst>
                  <a:outerShdw blurRad="38100" dist="38100" dir="2700000" algn="tl">
                    <a:srgbClr val="C0C0C0"/>
                  </a:outerShdw>
                </a:effectLst>
                <a:latin typeface="ＭＳ Ｐゴシック" pitchFamily="50" charset="-128"/>
              </a:rPr>
              <a:t>億年</a:t>
            </a:r>
            <a:r>
              <a:rPr lang="en-US" altLang="ja-JP" sz="1400" b="1" dirty="0">
                <a:solidFill>
                  <a:srgbClr val="F5FBEF"/>
                </a:solidFill>
                <a:effectLst>
                  <a:outerShdw blurRad="38100" dist="38100" dir="2700000" algn="tl">
                    <a:srgbClr val="C0C0C0"/>
                  </a:outerShdw>
                </a:effectLst>
                <a:latin typeface="ＭＳ Ｐゴシック" pitchFamily="50" charset="-128"/>
              </a:rPr>
              <a:t>)</a:t>
            </a:r>
            <a:endParaRPr lang="ja-JP" altLang="en-US" sz="1400" b="1" dirty="0">
              <a:solidFill>
                <a:srgbClr val="F5FBEF"/>
              </a:solidFill>
              <a:effectLst>
                <a:outerShdw blurRad="38100" dist="38100" dir="2700000" algn="tl">
                  <a:srgbClr val="C0C0C0"/>
                </a:outerShdw>
              </a:effectLst>
              <a:latin typeface="ＭＳ Ｐゴシック" pitchFamily="50" charset="-128"/>
            </a:endParaRPr>
          </a:p>
        </p:txBody>
      </p:sp>
      <p:cxnSp>
        <p:nvCxnSpPr>
          <p:cNvPr id="18" name="Straight Connector 28"/>
          <p:cNvCxnSpPr/>
          <p:nvPr/>
        </p:nvCxnSpPr>
        <p:spPr>
          <a:xfrm rot="16200000" flipH="1">
            <a:off x="5111750" y="4256088"/>
            <a:ext cx="431800" cy="215900"/>
          </a:xfrm>
          <a:prstGeom prst="line">
            <a:avLst/>
          </a:prstGeom>
          <a:ln w="19050" cap="flat" cmpd="sng" algn="ctr">
            <a:solidFill>
              <a:srgbClr val="F5FB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8"/>
          <p:cNvCxnSpPr/>
          <p:nvPr/>
        </p:nvCxnSpPr>
        <p:spPr>
          <a:xfrm rot="16200000" flipH="1">
            <a:off x="3455988" y="3536950"/>
            <a:ext cx="431800" cy="21590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円/楕円 30"/>
          <p:cNvSpPr/>
          <p:nvPr/>
        </p:nvSpPr>
        <p:spPr>
          <a:xfrm>
            <a:off x="3419475" y="3211513"/>
            <a:ext cx="215900" cy="217487"/>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3" name="円/楕円 32"/>
          <p:cNvSpPr/>
          <p:nvPr/>
        </p:nvSpPr>
        <p:spPr>
          <a:xfrm>
            <a:off x="5076825" y="3932238"/>
            <a:ext cx="215900" cy="215900"/>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 name="正方形/長方形 33"/>
          <p:cNvSpPr/>
          <p:nvPr/>
        </p:nvSpPr>
        <p:spPr>
          <a:xfrm>
            <a:off x="2195513" y="3800475"/>
            <a:ext cx="3708400" cy="823913"/>
          </a:xfrm>
          <a:prstGeom prst="rect">
            <a:avLst/>
          </a:prstGeom>
        </p:spPr>
        <p:txBody>
          <a:bodyPr>
            <a:spAutoFit/>
          </a:bodyPr>
          <a:lstStyle/>
          <a:p>
            <a:pPr algn="ctr">
              <a:lnSpc>
                <a:spcPts val="1900"/>
              </a:lnSpc>
              <a:defRPr/>
            </a:pPr>
            <a:r>
              <a:rPr lang="ja-JP" altLang="en-US" b="1" dirty="0">
                <a:solidFill>
                  <a:srgbClr val="F5FBEF"/>
                </a:solidFill>
                <a:effectLst>
                  <a:outerShdw blurRad="38100" dist="38100" dir="2700000" algn="tl">
                    <a:srgbClr val="C0C0C0"/>
                  </a:outerShdw>
                </a:effectLst>
                <a:latin typeface="+mn-ea"/>
                <a:ea typeface="+mn-ea"/>
              </a:rPr>
              <a:t>宇宙で最初の星</a:t>
            </a:r>
            <a:endParaRPr lang="en-US" altLang="ja-JP" b="1" dirty="0">
              <a:solidFill>
                <a:srgbClr val="F5FBEF"/>
              </a:solidFill>
              <a:effectLst>
                <a:outerShdw blurRad="38100" dist="38100" dir="2700000" algn="tl">
                  <a:srgbClr val="C0C0C0"/>
                </a:outerShdw>
              </a:effectLst>
              <a:latin typeface="+mn-ea"/>
              <a:ea typeface="+mn-ea"/>
            </a:endParaRPr>
          </a:p>
          <a:p>
            <a:pPr algn="ctr">
              <a:lnSpc>
                <a:spcPts val="1900"/>
              </a:lnSpc>
              <a:defRPr/>
            </a:pPr>
            <a:r>
              <a:rPr lang="en-US" altLang="ja-JP" b="1" dirty="0">
                <a:solidFill>
                  <a:srgbClr val="F5FBEF"/>
                </a:solidFill>
                <a:effectLst>
                  <a:outerShdw blurRad="38100" dist="38100" dir="2700000" algn="tl">
                    <a:srgbClr val="C0C0C0"/>
                  </a:outerShdw>
                </a:effectLst>
                <a:latin typeface="+mn-ea"/>
                <a:ea typeface="+mn-ea"/>
              </a:rPr>
              <a:t>(2-4</a:t>
            </a:r>
            <a:r>
              <a:rPr lang="ja-JP" altLang="en-US" b="1" dirty="0">
                <a:solidFill>
                  <a:srgbClr val="F5FBEF"/>
                </a:solidFill>
                <a:effectLst>
                  <a:outerShdw blurRad="38100" dist="38100" dir="2700000" algn="tl">
                    <a:srgbClr val="C0C0C0"/>
                  </a:outerShdw>
                </a:effectLst>
                <a:latin typeface="+mn-ea"/>
                <a:ea typeface="+mn-ea"/>
              </a:rPr>
              <a:t>億年</a:t>
            </a:r>
            <a:r>
              <a:rPr lang="en-US" altLang="ja-JP" b="1" dirty="0">
                <a:solidFill>
                  <a:srgbClr val="F5FBEF"/>
                </a:solidFill>
                <a:effectLst>
                  <a:outerShdw blurRad="38100" dist="38100" dir="2700000" algn="tl">
                    <a:srgbClr val="C0C0C0"/>
                  </a:outerShdw>
                </a:effectLst>
                <a:latin typeface="+mn-ea"/>
                <a:ea typeface="+mn-ea"/>
              </a:rPr>
              <a:t>)</a:t>
            </a:r>
          </a:p>
          <a:p>
            <a:pPr algn="ctr">
              <a:lnSpc>
                <a:spcPts val="1900"/>
              </a:lnSpc>
              <a:defRPr/>
            </a:pPr>
            <a:r>
              <a:rPr lang="ja-JP" altLang="en-US" b="1" dirty="0">
                <a:solidFill>
                  <a:srgbClr val="F5FBEF"/>
                </a:solidFill>
                <a:effectLst>
                  <a:outerShdw blurRad="38100" dist="38100" dir="2700000" algn="tl">
                    <a:srgbClr val="C0C0C0"/>
                  </a:outerShdw>
                </a:effectLst>
                <a:latin typeface="+mn-ea"/>
                <a:ea typeface="+mn-ea"/>
              </a:rPr>
              <a:t>分子雲も金属もない</a:t>
            </a:r>
          </a:p>
        </p:txBody>
      </p:sp>
      <p:cxnSp>
        <p:nvCxnSpPr>
          <p:cNvPr id="45" name="直線コネクタ 44"/>
          <p:cNvCxnSpPr/>
          <p:nvPr/>
        </p:nvCxnSpPr>
        <p:spPr>
          <a:xfrm rot="5400000">
            <a:off x="4086225" y="5354638"/>
            <a:ext cx="53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4716463" y="2995613"/>
            <a:ext cx="215900" cy="215900"/>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cxnSp>
        <p:nvCxnSpPr>
          <p:cNvPr id="48" name="Straight Connector 28"/>
          <p:cNvCxnSpPr/>
          <p:nvPr/>
        </p:nvCxnSpPr>
        <p:spPr>
          <a:xfrm flipV="1">
            <a:off x="4932363" y="2779713"/>
            <a:ext cx="576262" cy="2889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5435600" y="2533650"/>
            <a:ext cx="1296640" cy="335989"/>
          </a:xfrm>
          <a:prstGeom prst="rect">
            <a:avLst/>
          </a:prstGeom>
        </p:spPr>
        <p:txBody>
          <a:bodyPr wrap="square">
            <a:spAutoFit/>
          </a:bodyPr>
          <a:lstStyle/>
          <a:p>
            <a:pPr>
              <a:lnSpc>
                <a:spcPts val="1900"/>
              </a:lnSpc>
              <a:defRPr/>
            </a:pPr>
            <a:r>
              <a:rPr lang="ja-JP" altLang="en-US" b="1" dirty="0">
                <a:solidFill>
                  <a:srgbClr val="F5FBEF"/>
                </a:solidFill>
                <a:effectLst>
                  <a:outerShdw blurRad="38100" dist="38100" dir="2700000" algn="tl">
                    <a:srgbClr val="000000">
                      <a:alpha val="43137"/>
                    </a:srgbClr>
                  </a:outerShdw>
                </a:effectLst>
                <a:latin typeface="+mn-ea"/>
                <a:ea typeface="+mn-ea"/>
              </a:rPr>
              <a:t>初代</a:t>
            </a:r>
            <a:r>
              <a:rPr lang="ja-JP" altLang="en-US" b="1" dirty="0" smtClean="0">
                <a:solidFill>
                  <a:srgbClr val="F5FBEF"/>
                </a:solidFill>
                <a:effectLst>
                  <a:outerShdw blurRad="38100" dist="38100" dir="2700000" algn="tl">
                    <a:srgbClr val="000000">
                      <a:alpha val="43137"/>
                    </a:srgbClr>
                  </a:outerShdw>
                </a:effectLst>
                <a:latin typeface="+mn-ea"/>
                <a:ea typeface="+mn-ea"/>
              </a:rPr>
              <a:t>銀河</a:t>
            </a:r>
            <a:endParaRPr lang="en-US" altLang="ja-JP" b="1" dirty="0">
              <a:solidFill>
                <a:srgbClr val="F5FBEF"/>
              </a:solidFill>
              <a:effectLst>
                <a:outerShdw blurRad="38100" dist="38100" dir="2700000" algn="tl">
                  <a:srgbClr val="000000">
                    <a:alpha val="43137"/>
                  </a:srgbClr>
                </a:outerShdw>
              </a:effectLst>
              <a:latin typeface="+mn-ea"/>
              <a:ea typeface="+mn-ea"/>
            </a:endParaRPr>
          </a:p>
        </p:txBody>
      </p:sp>
      <p:sp>
        <p:nvSpPr>
          <p:cNvPr id="25623" name="Text Box 32"/>
          <p:cNvSpPr txBox="1">
            <a:spLocks noChangeArrowheads="1"/>
          </p:cNvSpPr>
          <p:nvPr/>
        </p:nvSpPr>
        <p:spPr bwMode="auto">
          <a:xfrm rot="-5400000">
            <a:off x="7530306" y="3875882"/>
            <a:ext cx="2962275" cy="338138"/>
          </a:xfrm>
          <a:prstGeom prst="rect">
            <a:avLst/>
          </a:prstGeom>
          <a:noFill/>
          <a:ln w="9525">
            <a:noFill/>
            <a:miter lim="800000"/>
            <a:headEnd/>
            <a:tailEnd/>
          </a:ln>
        </p:spPr>
        <p:txBody>
          <a:bodyPr>
            <a:spAutoFit/>
          </a:bodyPr>
          <a:lstStyle/>
          <a:p>
            <a:r>
              <a:rPr kumimoji="0" lang="en-US" altLang="ja-JP" sz="1600" b="1" dirty="0">
                <a:latin typeface="ＭＳ Ｐゴシック" pitchFamily="50" charset="-128"/>
                <a:cs typeface="Arial" pitchFamily="34" charset="0"/>
              </a:rPr>
              <a:t>©</a:t>
            </a:r>
            <a:r>
              <a:rPr kumimoji="0" lang="en-US" altLang="ja-JP" sz="1600" b="1" dirty="0" err="1">
                <a:latin typeface="ＭＳ Ｐゴシック" pitchFamily="50" charset="-128"/>
                <a:cs typeface="Arial" pitchFamily="34" charset="0"/>
              </a:rPr>
              <a:t>Iwata_NAOJ</a:t>
            </a:r>
            <a:endParaRPr kumimoji="0" lang="ja-JP" altLang="en-US" sz="1600" b="1" dirty="0">
              <a:latin typeface="ＭＳ Ｐゴシック" pitchFamily="50" charset="-128"/>
              <a:cs typeface="Arial" pitchFamily="34" charset="0"/>
            </a:endParaRPr>
          </a:p>
        </p:txBody>
      </p:sp>
      <p:sp>
        <p:nvSpPr>
          <p:cNvPr id="30754" name="Text Box 32"/>
          <p:cNvSpPr txBox="1">
            <a:spLocks noChangeArrowheads="1"/>
          </p:cNvSpPr>
          <p:nvPr/>
        </p:nvSpPr>
        <p:spPr bwMode="auto">
          <a:xfrm>
            <a:off x="5147964" y="1546944"/>
            <a:ext cx="2592388" cy="369888"/>
          </a:xfrm>
          <a:prstGeom prst="rect">
            <a:avLst/>
          </a:prstGeom>
          <a:solidFill>
            <a:schemeClr val="tx1"/>
          </a:solidFill>
          <a:ln>
            <a:noFill/>
          </a:ln>
          <a:extLst>
            <a:ext uri="{91240B29-F687-4F45-9708-019B960494DF}"/>
          </a:extLst>
        </p:spPr>
        <p:txBody>
          <a:bodyPr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kumimoji="0" lang="ja-JP" altLang="en-US" b="1" dirty="0" smtClean="0">
                <a:solidFill>
                  <a:srgbClr val="00B050"/>
                </a:solidFill>
                <a:latin typeface="+mn-ea"/>
                <a:ea typeface="+mn-ea"/>
                <a:cs typeface="Arial" pitchFamily="34" charset="0"/>
              </a:rPr>
              <a:t>すばるが切り拓いた宇宙</a:t>
            </a:r>
          </a:p>
        </p:txBody>
      </p:sp>
      <p:sp>
        <p:nvSpPr>
          <p:cNvPr id="25637" name="Text Box 32"/>
          <p:cNvSpPr txBox="1">
            <a:spLocks noChangeArrowheads="1"/>
          </p:cNvSpPr>
          <p:nvPr/>
        </p:nvSpPr>
        <p:spPr bwMode="auto">
          <a:xfrm>
            <a:off x="395288" y="44450"/>
            <a:ext cx="7705725" cy="708025"/>
          </a:xfrm>
          <a:prstGeom prst="rect">
            <a:avLst/>
          </a:prstGeom>
          <a:noFill/>
          <a:ln w="9525">
            <a:noFill/>
            <a:miter lim="800000"/>
            <a:headEnd/>
            <a:tailEnd/>
          </a:ln>
        </p:spPr>
        <p:txBody>
          <a:bodyPr>
            <a:spAutoFit/>
          </a:bodyPr>
          <a:lstStyle/>
          <a:p>
            <a:pPr marL="0" lvl="1" algn="ctr"/>
            <a:r>
              <a:rPr lang="ja-JP" altLang="en-US" sz="4000" dirty="0" smtClean="0"/>
              <a:t>銀河形成</a:t>
            </a:r>
            <a:r>
              <a:rPr lang="en-US" altLang="ja-JP" sz="4000" dirty="0" smtClean="0"/>
              <a:t>/</a:t>
            </a:r>
            <a:r>
              <a:rPr lang="ja-JP" altLang="en-US" sz="4000" dirty="0" smtClean="0"/>
              <a:t>進化の歴史</a:t>
            </a:r>
            <a:endParaRPr lang="en-US" altLang="ja-JP" sz="4000" dirty="0"/>
          </a:p>
        </p:txBody>
      </p:sp>
      <p:cxnSp>
        <p:nvCxnSpPr>
          <p:cNvPr id="25" name="直線コネクタ 24"/>
          <p:cNvCxnSpPr/>
          <p:nvPr/>
        </p:nvCxnSpPr>
        <p:spPr>
          <a:xfrm>
            <a:off x="5003800" y="1412875"/>
            <a:ext cx="0" cy="5311775"/>
          </a:xfrm>
          <a:prstGeom prst="line">
            <a:avLst/>
          </a:prstGeom>
          <a:ln w="3492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6516216" y="3212976"/>
            <a:ext cx="360040"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21" name="テキスト ボックス 20"/>
          <p:cNvSpPr txBox="1"/>
          <p:nvPr/>
        </p:nvSpPr>
        <p:spPr>
          <a:xfrm>
            <a:off x="0" y="6488668"/>
            <a:ext cx="625492" cy="369332"/>
          </a:xfrm>
          <a:prstGeom prst="rect">
            <a:avLst/>
          </a:prstGeom>
          <a:noFill/>
        </p:spPr>
        <p:txBody>
          <a:bodyPr wrap="none" rtlCol="0">
            <a:spAutoFit/>
          </a:bodyPr>
          <a:lstStyle/>
          <a:p>
            <a:r>
              <a:rPr lang="en-US" altLang="ja-JP" dirty="0" smtClean="0"/>
              <a:t>4</a:t>
            </a:r>
            <a:r>
              <a:rPr kumimoji="1" lang="en-US" altLang="ja-JP" dirty="0" smtClean="0"/>
              <a:t>/35</a:t>
            </a: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3" descr="iwata.jpg"/>
          <p:cNvPicPr>
            <a:picLocks noChangeAspect="1"/>
          </p:cNvPicPr>
          <p:nvPr/>
        </p:nvPicPr>
        <p:blipFill>
          <a:blip r:embed="rId3" cstate="print"/>
          <a:srcRect/>
          <a:stretch>
            <a:fillRect/>
          </a:stretch>
        </p:blipFill>
        <p:spPr bwMode="auto">
          <a:xfrm>
            <a:off x="0" y="687388"/>
            <a:ext cx="9144000" cy="6197600"/>
          </a:xfrm>
          <a:prstGeom prst="rect">
            <a:avLst/>
          </a:prstGeom>
          <a:noFill/>
          <a:ln w="9525">
            <a:noFill/>
            <a:miter lim="800000"/>
            <a:headEnd/>
            <a:tailEnd/>
          </a:ln>
        </p:spPr>
      </p:pic>
      <p:sp>
        <p:nvSpPr>
          <p:cNvPr id="25604" name="TextBox 14"/>
          <p:cNvSpPr txBox="1">
            <a:spLocks noChangeArrowheads="1"/>
          </p:cNvSpPr>
          <p:nvPr/>
        </p:nvSpPr>
        <p:spPr bwMode="auto">
          <a:xfrm>
            <a:off x="5795963" y="692150"/>
            <a:ext cx="1439862" cy="403225"/>
          </a:xfrm>
          <a:prstGeom prst="rect">
            <a:avLst/>
          </a:prstGeom>
          <a:solidFill>
            <a:schemeClr val="bg1"/>
          </a:solidFill>
          <a:ln w="9525">
            <a:noFill/>
            <a:miter lim="800000"/>
            <a:headEnd/>
            <a:tailEnd/>
          </a:ln>
        </p:spPr>
        <p:txBody>
          <a:bodyPr lIns="108000" tIns="216000" rIns="0" bIns="0">
            <a:spAutoFit/>
          </a:bodyPr>
          <a:lstStyle/>
          <a:p>
            <a:r>
              <a:rPr lang="en-US" altLang="ja-JP" sz="1200" b="1" dirty="0">
                <a:latin typeface="ヒラギノ丸ゴ ProN W4"/>
                <a:ea typeface="ヒラギノ丸ゴ ProN W4"/>
                <a:cs typeface="ヒラギノ丸ゴ ProN W4"/>
              </a:rPr>
              <a:t>     20</a:t>
            </a:r>
            <a:r>
              <a:rPr lang="ja-JP" altLang="en-US" sz="1200" b="1" dirty="0">
                <a:latin typeface="ヒラギノ丸ゴ ProN W4"/>
                <a:ea typeface="ヒラギノ丸ゴ ProN W4"/>
                <a:cs typeface="ヒラギノ丸ゴ ProN W4"/>
              </a:rPr>
              <a:t> 億年</a:t>
            </a:r>
            <a:endParaRPr lang="en-US" altLang="ja-JP" sz="1200" b="1" dirty="0">
              <a:latin typeface="ヒラギノ丸ゴ ProN W4"/>
              <a:ea typeface="ヒラギノ丸ゴ ProN W4"/>
              <a:cs typeface="ヒラギノ丸ゴ ProN W4"/>
            </a:endParaRPr>
          </a:p>
        </p:txBody>
      </p:sp>
      <p:sp>
        <p:nvSpPr>
          <p:cNvPr id="17" name="正方形/長方形 16"/>
          <p:cNvSpPr/>
          <p:nvPr/>
        </p:nvSpPr>
        <p:spPr>
          <a:xfrm>
            <a:off x="3887788" y="4437063"/>
            <a:ext cx="4572000" cy="522287"/>
          </a:xfrm>
          <a:prstGeom prst="rect">
            <a:avLst/>
          </a:prstGeom>
        </p:spPr>
        <p:txBody>
          <a:bodyPr>
            <a:spAutoFit/>
          </a:bodyPr>
          <a:lstStyle/>
          <a:p>
            <a:pPr algn="ctr">
              <a:defRPr/>
            </a:pPr>
            <a:r>
              <a:rPr lang="ja-JP" altLang="en-US" sz="1400" b="1" dirty="0">
                <a:solidFill>
                  <a:srgbClr val="92D050"/>
                </a:solidFill>
                <a:effectLst>
                  <a:outerShdw blurRad="38100" dist="38100" dir="2700000" algn="tl">
                    <a:srgbClr val="C0C0C0"/>
                  </a:outerShdw>
                </a:effectLst>
                <a:latin typeface="ＭＳ Ｐゴシック" pitchFamily="50" charset="-128"/>
              </a:rPr>
              <a:t>すばる</a:t>
            </a:r>
            <a:r>
              <a:rPr lang="ja-JP" altLang="en-US" sz="1400" b="1" dirty="0">
                <a:solidFill>
                  <a:srgbClr val="F5FBEF"/>
                </a:solidFill>
                <a:effectLst>
                  <a:outerShdw blurRad="38100" dist="38100" dir="2700000" algn="tl">
                    <a:srgbClr val="C0C0C0"/>
                  </a:outerShdw>
                </a:effectLst>
                <a:latin typeface="ＭＳ Ｐゴシック" pitchFamily="50" charset="-128"/>
              </a:rPr>
              <a:t>が見つけた</a:t>
            </a:r>
            <a:endParaRPr lang="en-US" altLang="ja-JP" sz="1400" b="1" dirty="0">
              <a:solidFill>
                <a:srgbClr val="F5FBEF"/>
              </a:solidFill>
              <a:effectLst>
                <a:outerShdw blurRad="38100" dist="38100" dir="2700000" algn="tl">
                  <a:srgbClr val="C0C0C0"/>
                </a:outerShdw>
              </a:effectLst>
              <a:latin typeface="ＭＳ Ｐゴシック" pitchFamily="50" charset="-128"/>
            </a:endParaRPr>
          </a:p>
          <a:p>
            <a:pPr algn="ctr">
              <a:defRPr/>
            </a:pPr>
            <a:r>
              <a:rPr lang="ja-JP" altLang="en-US" sz="1400" b="1" dirty="0">
                <a:solidFill>
                  <a:srgbClr val="F5FBEF"/>
                </a:solidFill>
                <a:effectLst>
                  <a:outerShdw blurRad="38100" dist="38100" dir="2700000" algn="tl">
                    <a:srgbClr val="C0C0C0"/>
                  </a:outerShdw>
                </a:effectLst>
                <a:latin typeface="ＭＳ Ｐゴシック" pitchFamily="50" charset="-128"/>
              </a:rPr>
              <a:t>最遠方の銀河</a:t>
            </a:r>
            <a:r>
              <a:rPr lang="en-US" altLang="ja-JP" sz="1400" b="1" dirty="0">
                <a:solidFill>
                  <a:srgbClr val="F5FBEF"/>
                </a:solidFill>
                <a:effectLst>
                  <a:outerShdw blurRad="38100" dist="38100" dir="2700000" algn="tl">
                    <a:srgbClr val="C0C0C0"/>
                  </a:outerShdw>
                </a:effectLst>
                <a:latin typeface="ＭＳ Ｐゴシック" pitchFamily="50" charset="-128"/>
              </a:rPr>
              <a:t>(9</a:t>
            </a:r>
            <a:r>
              <a:rPr lang="ja-JP" altLang="en-US" sz="1400" b="1" dirty="0">
                <a:solidFill>
                  <a:srgbClr val="F5FBEF"/>
                </a:solidFill>
                <a:effectLst>
                  <a:outerShdw blurRad="38100" dist="38100" dir="2700000" algn="tl">
                    <a:srgbClr val="C0C0C0"/>
                  </a:outerShdw>
                </a:effectLst>
                <a:latin typeface="ＭＳ Ｐゴシック" pitchFamily="50" charset="-128"/>
              </a:rPr>
              <a:t>億年</a:t>
            </a:r>
            <a:r>
              <a:rPr lang="en-US" altLang="ja-JP" sz="1400" b="1" dirty="0">
                <a:solidFill>
                  <a:srgbClr val="F5FBEF"/>
                </a:solidFill>
                <a:effectLst>
                  <a:outerShdw blurRad="38100" dist="38100" dir="2700000" algn="tl">
                    <a:srgbClr val="C0C0C0"/>
                  </a:outerShdw>
                </a:effectLst>
                <a:latin typeface="ＭＳ Ｐゴシック" pitchFamily="50" charset="-128"/>
              </a:rPr>
              <a:t>)</a:t>
            </a:r>
            <a:endParaRPr lang="ja-JP" altLang="en-US" sz="1400" b="1" dirty="0">
              <a:solidFill>
                <a:srgbClr val="F5FBEF"/>
              </a:solidFill>
              <a:effectLst>
                <a:outerShdw blurRad="38100" dist="38100" dir="2700000" algn="tl">
                  <a:srgbClr val="C0C0C0"/>
                </a:outerShdw>
              </a:effectLst>
              <a:latin typeface="ＭＳ Ｐゴシック" pitchFamily="50" charset="-128"/>
            </a:endParaRPr>
          </a:p>
        </p:txBody>
      </p:sp>
      <p:cxnSp>
        <p:nvCxnSpPr>
          <p:cNvPr id="18" name="Straight Connector 28"/>
          <p:cNvCxnSpPr/>
          <p:nvPr/>
        </p:nvCxnSpPr>
        <p:spPr>
          <a:xfrm rot="16200000" flipH="1">
            <a:off x="5111750" y="4256088"/>
            <a:ext cx="431800" cy="215900"/>
          </a:xfrm>
          <a:prstGeom prst="line">
            <a:avLst/>
          </a:prstGeom>
          <a:ln w="19050" cap="flat" cmpd="sng" algn="ctr">
            <a:solidFill>
              <a:srgbClr val="F5FB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8"/>
          <p:cNvCxnSpPr/>
          <p:nvPr/>
        </p:nvCxnSpPr>
        <p:spPr>
          <a:xfrm rot="16200000" flipH="1">
            <a:off x="3455988" y="3536950"/>
            <a:ext cx="431800" cy="21590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円/楕円 30"/>
          <p:cNvSpPr/>
          <p:nvPr/>
        </p:nvSpPr>
        <p:spPr>
          <a:xfrm>
            <a:off x="3419475" y="3211513"/>
            <a:ext cx="215900" cy="217487"/>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3" name="円/楕円 32"/>
          <p:cNvSpPr/>
          <p:nvPr/>
        </p:nvSpPr>
        <p:spPr>
          <a:xfrm>
            <a:off x="5076825" y="3932238"/>
            <a:ext cx="215900" cy="215900"/>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 name="正方形/長方形 33"/>
          <p:cNvSpPr/>
          <p:nvPr/>
        </p:nvSpPr>
        <p:spPr>
          <a:xfrm>
            <a:off x="2195513" y="3800475"/>
            <a:ext cx="3708400" cy="823913"/>
          </a:xfrm>
          <a:prstGeom prst="rect">
            <a:avLst/>
          </a:prstGeom>
        </p:spPr>
        <p:txBody>
          <a:bodyPr>
            <a:spAutoFit/>
          </a:bodyPr>
          <a:lstStyle/>
          <a:p>
            <a:pPr algn="ctr">
              <a:lnSpc>
                <a:spcPts val="1900"/>
              </a:lnSpc>
              <a:defRPr/>
            </a:pPr>
            <a:r>
              <a:rPr lang="ja-JP" altLang="en-US" b="1" dirty="0">
                <a:solidFill>
                  <a:srgbClr val="F5FBEF"/>
                </a:solidFill>
                <a:effectLst>
                  <a:outerShdw blurRad="38100" dist="38100" dir="2700000" algn="tl">
                    <a:srgbClr val="C0C0C0"/>
                  </a:outerShdw>
                </a:effectLst>
                <a:latin typeface="+mn-ea"/>
                <a:ea typeface="+mn-ea"/>
              </a:rPr>
              <a:t>宇宙で最初の星</a:t>
            </a:r>
            <a:endParaRPr lang="en-US" altLang="ja-JP" b="1" dirty="0">
              <a:solidFill>
                <a:srgbClr val="F5FBEF"/>
              </a:solidFill>
              <a:effectLst>
                <a:outerShdw blurRad="38100" dist="38100" dir="2700000" algn="tl">
                  <a:srgbClr val="C0C0C0"/>
                </a:outerShdw>
              </a:effectLst>
              <a:latin typeface="+mn-ea"/>
              <a:ea typeface="+mn-ea"/>
            </a:endParaRPr>
          </a:p>
          <a:p>
            <a:pPr algn="ctr">
              <a:lnSpc>
                <a:spcPts val="1900"/>
              </a:lnSpc>
              <a:defRPr/>
            </a:pPr>
            <a:r>
              <a:rPr lang="en-US" altLang="ja-JP" b="1" dirty="0">
                <a:solidFill>
                  <a:srgbClr val="F5FBEF"/>
                </a:solidFill>
                <a:effectLst>
                  <a:outerShdw blurRad="38100" dist="38100" dir="2700000" algn="tl">
                    <a:srgbClr val="C0C0C0"/>
                  </a:outerShdw>
                </a:effectLst>
                <a:latin typeface="+mn-ea"/>
                <a:ea typeface="+mn-ea"/>
              </a:rPr>
              <a:t>(2-4</a:t>
            </a:r>
            <a:r>
              <a:rPr lang="ja-JP" altLang="en-US" b="1" dirty="0">
                <a:solidFill>
                  <a:srgbClr val="F5FBEF"/>
                </a:solidFill>
                <a:effectLst>
                  <a:outerShdw blurRad="38100" dist="38100" dir="2700000" algn="tl">
                    <a:srgbClr val="C0C0C0"/>
                  </a:outerShdw>
                </a:effectLst>
                <a:latin typeface="+mn-ea"/>
                <a:ea typeface="+mn-ea"/>
              </a:rPr>
              <a:t>億年</a:t>
            </a:r>
            <a:r>
              <a:rPr lang="en-US" altLang="ja-JP" b="1" dirty="0">
                <a:solidFill>
                  <a:srgbClr val="F5FBEF"/>
                </a:solidFill>
                <a:effectLst>
                  <a:outerShdw blurRad="38100" dist="38100" dir="2700000" algn="tl">
                    <a:srgbClr val="C0C0C0"/>
                  </a:outerShdw>
                </a:effectLst>
                <a:latin typeface="+mn-ea"/>
                <a:ea typeface="+mn-ea"/>
              </a:rPr>
              <a:t>)</a:t>
            </a:r>
          </a:p>
          <a:p>
            <a:pPr algn="ctr">
              <a:lnSpc>
                <a:spcPts val="1900"/>
              </a:lnSpc>
              <a:defRPr/>
            </a:pPr>
            <a:r>
              <a:rPr lang="ja-JP" altLang="en-US" b="1" dirty="0">
                <a:solidFill>
                  <a:srgbClr val="F5FBEF"/>
                </a:solidFill>
                <a:effectLst>
                  <a:outerShdw blurRad="38100" dist="38100" dir="2700000" algn="tl">
                    <a:srgbClr val="C0C0C0"/>
                  </a:outerShdw>
                </a:effectLst>
                <a:latin typeface="+mn-ea"/>
                <a:ea typeface="+mn-ea"/>
              </a:rPr>
              <a:t>分子雲も金属もない</a:t>
            </a:r>
          </a:p>
        </p:txBody>
      </p:sp>
      <p:cxnSp>
        <p:nvCxnSpPr>
          <p:cNvPr id="45" name="直線コネクタ 44"/>
          <p:cNvCxnSpPr/>
          <p:nvPr/>
        </p:nvCxnSpPr>
        <p:spPr>
          <a:xfrm rot="5400000">
            <a:off x="4086225" y="5354638"/>
            <a:ext cx="53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4716463" y="2995613"/>
            <a:ext cx="215900" cy="215900"/>
          </a:xfrm>
          <a:prstGeom prst="ellipse">
            <a:avLst/>
          </a:prstGeom>
          <a:noFill/>
          <a:ln w="34925">
            <a:solidFill>
              <a:srgbClr val="F5F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cxnSp>
        <p:nvCxnSpPr>
          <p:cNvPr id="48" name="Straight Connector 28"/>
          <p:cNvCxnSpPr/>
          <p:nvPr/>
        </p:nvCxnSpPr>
        <p:spPr>
          <a:xfrm flipV="1">
            <a:off x="4932363" y="2779713"/>
            <a:ext cx="576262" cy="2889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5435600" y="2533650"/>
            <a:ext cx="1296640" cy="335989"/>
          </a:xfrm>
          <a:prstGeom prst="rect">
            <a:avLst/>
          </a:prstGeom>
        </p:spPr>
        <p:txBody>
          <a:bodyPr wrap="square">
            <a:spAutoFit/>
          </a:bodyPr>
          <a:lstStyle/>
          <a:p>
            <a:pPr>
              <a:lnSpc>
                <a:spcPts val="1900"/>
              </a:lnSpc>
              <a:defRPr/>
            </a:pPr>
            <a:r>
              <a:rPr lang="ja-JP" altLang="en-US" b="1" dirty="0">
                <a:solidFill>
                  <a:srgbClr val="F5FBEF"/>
                </a:solidFill>
                <a:effectLst>
                  <a:outerShdw blurRad="38100" dist="38100" dir="2700000" algn="tl">
                    <a:srgbClr val="000000">
                      <a:alpha val="43137"/>
                    </a:srgbClr>
                  </a:outerShdw>
                </a:effectLst>
                <a:latin typeface="+mn-ea"/>
                <a:ea typeface="+mn-ea"/>
              </a:rPr>
              <a:t>初代</a:t>
            </a:r>
            <a:r>
              <a:rPr lang="ja-JP" altLang="en-US" b="1" dirty="0" smtClean="0">
                <a:solidFill>
                  <a:srgbClr val="F5FBEF"/>
                </a:solidFill>
                <a:effectLst>
                  <a:outerShdw blurRad="38100" dist="38100" dir="2700000" algn="tl">
                    <a:srgbClr val="000000">
                      <a:alpha val="43137"/>
                    </a:srgbClr>
                  </a:outerShdw>
                </a:effectLst>
                <a:latin typeface="+mn-ea"/>
                <a:ea typeface="+mn-ea"/>
              </a:rPr>
              <a:t>銀河</a:t>
            </a:r>
            <a:endParaRPr lang="en-US" altLang="ja-JP" b="1" dirty="0">
              <a:solidFill>
                <a:srgbClr val="F5FBEF"/>
              </a:solidFill>
              <a:effectLst>
                <a:outerShdw blurRad="38100" dist="38100" dir="2700000" algn="tl">
                  <a:srgbClr val="000000">
                    <a:alpha val="43137"/>
                  </a:srgbClr>
                </a:outerShdw>
              </a:effectLst>
              <a:latin typeface="+mn-ea"/>
              <a:ea typeface="+mn-ea"/>
            </a:endParaRPr>
          </a:p>
        </p:txBody>
      </p:sp>
      <p:sp>
        <p:nvSpPr>
          <p:cNvPr id="25623" name="Text Box 32"/>
          <p:cNvSpPr txBox="1">
            <a:spLocks noChangeArrowheads="1"/>
          </p:cNvSpPr>
          <p:nvPr/>
        </p:nvSpPr>
        <p:spPr bwMode="auto">
          <a:xfrm rot="-5400000">
            <a:off x="7530306" y="3875882"/>
            <a:ext cx="2962275" cy="338138"/>
          </a:xfrm>
          <a:prstGeom prst="rect">
            <a:avLst/>
          </a:prstGeom>
          <a:noFill/>
          <a:ln w="9525">
            <a:noFill/>
            <a:miter lim="800000"/>
            <a:headEnd/>
            <a:tailEnd/>
          </a:ln>
        </p:spPr>
        <p:txBody>
          <a:bodyPr>
            <a:spAutoFit/>
          </a:bodyPr>
          <a:lstStyle/>
          <a:p>
            <a:r>
              <a:rPr kumimoji="0" lang="en-US" altLang="ja-JP" sz="1600" b="1" dirty="0">
                <a:latin typeface="ＭＳ Ｐゴシック" pitchFamily="50" charset="-128"/>
                <a:cs typeface="Arial" pitchFamily="34" charset="0"/>
              </a:rPr>
              <a:t>©</a:t>
            </a:r>
            <a:r>
              <a:rPr kumimoji="0" lang="en-US" altLang="ja-JP" sz="1600" b="1" dirty="0" err="1">
                <a:latin typeface="ＭＳ Ｐゴシック" pitchFamily="50" charset="-128"/>
                <a:cs typeface="Arial" pitchFamily="34" charset="0"/>
              </a:rPr>
              <a:t>Iwata_NAOJ</a:t>
            </a:r>
            <a:endParaRPr kumimoji="0" lang="ja-JP" altLang="en-US" sz="1600" b="1" dirty="0">
              <a:latin typeface="ＭＳ Ｐゴシック" pitchFamily="50" charset="-128"/>
              <a:cs typeface="Arial" pitchFamily="34" charset="0"/>
            </a:endParaRPr>
          </a:p>
        </p:txBody>
      </p:sp>
      <p:sp>
        <p:nvSpPr>
          <p:cNvPr id="30754" name="Text Box 32"/>
          <p:cNvSpPr txBox="1">
            <a:spLocks noChangeArrowheads="1"/>
          </p:cNvSpPr>
          <p:nvPr/>
        </p:nvSpPr>
        <p:spPr bwMode="auto">
          <a:xfrm>
            <a:off x="5363988" y="1484784"/>
            <a:ext cx="2592388" cy="369888"/>
          </a:xfrm>
          <a:prstGeom prst="rect">
            <a:avLst/>
          </a:prstGeom>
          <a:solidFill>
            <a:schemeClr val="tx1"/>
          </a:solidFill>
          <a:ln>
            <a:noFill/>
          </a:ln>
          <a:extLst>
            <a:ext uri="{91240B29-F687-4F45-9708-019B960494DF}"/>
          </a:extLst>
        </p:spPr>
        <p:txBody>
          <a:bodyPr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kumimoji="0" lang="ja-JP" altLang="en-US" b="1" dirty="0" smtClean="0">
                <a:solidFill>
                  <a:srgbClr val="00B050"/>
                </a:solidFill>
                <a:latin typeface="+mn-ea"/>
                <a:ea typeface="+mn-ea"/>
                <a:cs typeface="Arial" pitchFamily="34" charset="0"/>
              </a:rPr>
              <a:t>すばるが切り拓いた宇宙</a:t>
            </a:r>
          </a:p>
        </p:txBody>
      </p:sp>
      <p:sp>
        <p:nvSpPr>
          <p:cNvPr id="25637" name="Text Box 32"/>
          <p:cNvSpPr txBox="1">
            <a:spLocks noChangeArrowheads="1"/>
          </p:cNvSpPr>
          <p:nvPr/>
        </p:nvSpPr>
        <p:spPr bwMode="auto">
          <a:xfrm>
            <a:off x="395288" y="44450"/>
            <a:ext cx="7705725" cy="708025"/>
          </a:xfrm>
          <a:prstGeom prst="rect">
            <a:avLst/>
          </a:prstGeom>
          <a:noFill/>
          <a:ln w="9525">
            <a:noFill/>
            <a:miter lim="800000"/>
            <a:headEnd/>
            <a:tailEnd/>
          </a:ln>
        </p:spPr>
        <p:txBody>
          <a:bodyPr>
            <a:spAutoFit/>
          </a:bodyPr>
          <a:lstStyle/>
          <a:p>
            <a:pPr marL="0" lvl="1" algn="ctr"/>
            <a:r>
              <a:rPr lang="ja-JP" altLang="en-US" sz="4000" dirty="0" smtClean="0"/>
              <a:t>銀河形成</a:t>
            </a:r>
            <a:r>
              <a:rPr lang="en-US" altLang="ja-JP" sz="4000" dirty="0" smtClean="0"/>
              <a:t>/</a:t>
            </a:r>
            <a:r>
              <a:rPr lang="ja-JP" altLang="en-US" sz="4000" dirty="0" smtClean="0"/>
              <a:t>進化の歴史</a:t>
            </a:r>
            <a:endParaRPr lang="en-US" altLang="ja-JP" sz="4000" dirty="0"/>
          </a:p>
        </p:txBody>
      </p:sp>
      <p:cxnSp>
        <p:nvCxnSpPr>
          <p:cNvPr id="25" name="直線コネクタ 24"/>
          <p:cNvCxnSpPr/>
          <p:nvPr/>
        </p:nvCxnSpPr>
        <p:spPr>
          <a:xfrm>
            <a:off x="5003800" y="1412875"/>
            <a:ext cx="0" cy="5311775"/>
          </a:xfrm>
          <a:prstGeom prst="line">
            <a:avLst/>
          </a:prstGeom>
          <a:ln w="3492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6516216" y="3212976"/>
            <a:ext cx="360040"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銀河衝突02.jpg">
            <a:hlinkClick r:id="rId4" action="ppaction://hlinkfile"/>
          </p:cNvPr>
          <p:cNvPicPr>
            <a:picLocks noChangeAspect="1"/>
          </p:cNvPicPr>
          <p:nvPr/>
        </p:nvPicPr>
        <p:blipFill>
          <a:blip r:embed="rId5" cstate="print"/>
          <a:stretch>
            <a:fillRect/>
          </a:stretch>
        </p:blipFill>
        <p:spPr>
          <a:xfrm>
            <a:off x="1907704" y="1844824"/>
            <a:ext cx="3294078" cy="3317776"/>
          </a:xfrm>
          <a:prstGeom prst="rect">
            <a:avLst/>
          </a:prstGeom>
        </p:spPr>
      </p:pic>
      <p:sp>
        <p:nvSpPr>
          <p:cNvPr id="32" name="正方形/長方形 31"/>
          <p:cNvSpPr/>
          <p:nvPr/>
        </p:nvSpPr>
        <p:spPr>
          <a:xfrm>
            <a:off x="1907704" y="1844824"/>
            <a:ext cx="3312368" cy="331236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a:off x="5220072" y="1844824"/>
            <a:ext cx="1296144" cy="13681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220072" y="3573016"/>
            <a:ext cx="1296144" cy="158417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444089" y="4715852"/>
            <a:ext cx="703975" cy="369332"/>
          </a:xfrm>
          <a:prstGeom prst="rect">
            <a:avLst/>
          </a:prstGeom>
          <a:noFill/>
        </p:spPr>
        <p:txBody>
          <a:bodyPr wrap="none" rtlCol="0">
            <a:spAutoFit/>
          </a:bodyPr>
          <a:lstStyle/>
          <a:p>
            <a:r>
              <a:rPr kumimoji="1" lang="en-US" altLang="ja-JP" dirty="0" smtClean="0">
                <a:solidFill>
                  <a:schemeClr val="bg1"/>
                </a:solidFill>
              </a:rPr>
              <a:t>NASA</a:t>
            </a:r>
            <a:endParaRPr kumimoji="1" lang="ja-JP" altLang="en-US" dirty="0">
              <a:solidFill>
                <a:schemeClr val="bg1"/>
              </a:solidFill>
            </a:endParaRPr>
          </a:p>
        </p:txBody>
      </p:sp>
      <p:sp>
        <p:nvSpPr>
          <p:cNvPr id="54" name="テキスト ボックス 53"/>
          <p:cNvSpPr txBox="1"/>
          <p:nvPr/>
        </p:nvSpPr>
        <p:spPr>
          <a:xfrm>
            <a:off x="1907704" y="1916832"/>
            <a:ext cx="3286477" cy="369332"/>
          </a:xfrm>
          <a:prstGeom prst="rect">
            <a:avLst/>
          </a:prstGeom>
          <a:noFill/>
        </p:spPr>
        <p:txBody>
          <a:bodyPr wrap="none" rtlCol="0">
            <a:spAutoFit/>
          </a:bodyPr>
          <a:lstStyle/>
          <a:p>
            <a:r>
              <a:rPr lang="ja-JP" altLang="en-US" b="1" dirty="0" smtClean="0">
                <a:solidFill>
                  <a:schemeClr val="bg1"/>
                </a:solidFill>
              </a:rPr>
              <a:t>ガス、塵の多い銀河同士の衝突</a:t>
            </a:r>
            <a:endParaRPr kumimoji="1" lang="ja-JP" altLang="en-US" b="1" dirty="0">
              <a:solidFill>
                <a:schemeClr val="bg1"/>
              </a:solidFill>
            </a:endParaRPr>
          </a:p>
        </p:txBody>
      </p:sp>
      <p:sp>
        <p:nvSpPr>
          <p:cNvPr id="55" name="テキスト ボックス 54"/>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28" name="テキスト ボックス 27"/>
          <p:cNvSpPr txBox="1"/>
          <p:nvPr/>
        </p:nvSpPr>
        <p:spPr>
          <a:xfrm>
            <a:off x="0" y="6488668"/>
            <a:ext cx="625492" cy="369332"/>
          </a:xfrm>
          <a:prstGeom prst="rect">
            <a:avLst/>
          </a:prstGeom>
          <a:noFill/>
        </p:spPr>
        <p:txBody>
          <a:bodyPr wrap="none" rtlCol="0">
            <a:spAutoFit/>
          </a:bodyPr>
          <a:lstStyle/>
          <a:p>
            <a:r>
              <a:rPr lang="en-US" altLang="ja-JP" dirty="0" smtClean="0"/>
              <a:t>5</a:t>
            </a:r>
            <a:r>
              <a:rPr kumimoji="1" lang="en-US" altLang="ja-JP" dirty="0" smtClean="0"/>
              <a:t>/35</a:t>
            </a:r>
            <a:endParaRPr kumimoji="1" lang="ja-JP"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611560" y="733012"/>
            <a:ext cx="936104" cy="607756"/>
          </a:xfrm>
          <a:prstGeom prst="rect">
            <a:avLst/>
          </a:prstGeom>
          <a:noFill/>
        </p:spPr>
      </p:pic>
      <p:pic>
        <p:nvPicPr>
          <p:cNvPr id="6"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1763688" y="733012"/>
            <a:ext cx="936104" cy="607756"/>
          </a:xfrm>
          <a:prstGeom prst="rect">
            <a:avLst/>
          </a:prstGeom>
          <a:noFill/>
        </p:spPr>
      </p:pic>
      <p:pic>
        <p:nvPicPr>
          <p:cNvPr id="7"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2915816" y="733012"/>
            <a:ext cx="936104" cy="607756"/>
          </a:xfrm>
          <a:prstGeom prst="rect">
            <a:avLst/>
          </a:prstGeom>
          <a:noFill/>
        </p:spPr>
      </p:pic>
      <p:pic>
        <p:nvPicPr>
          <p:cNvPr id="8"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4067944" y="733012"/>
            <a:ext cx="936104" cy="607756"/>
          </a:xfrm>
          <a:prstGeom prst="rect">
            <a:avLst/>
          </a:prstGeom>
          <a:noFill/>
        </p:spPr>
      </p:pic>
      <p:pic>
        <p:nvPicPr>
          <p:cNvPr id="9"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5220072" y="733012"/>
            <a:ext cx="936104" cy="607756"/>
          </a:xfrm>
          <a:prstGeom prst="rect">
            <a:avLst/>
          </a:prstGeom>
          <a:noFill/>
        </p:spPr>
      </p:pic>
      <p:pic>
        <p:nvPicPr>
          <p:cNvPr id="10"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6372200" y="733012"/>
            <a:ext cx="936104" cy="607756"/>
          </a:xfrm>
          <a:prstGeom prst="rect">
            <a:avLst/>
          </a:prstGeom>
          <a:noFill/>
        </p:spPr>
      </p:pic>
      <p:sp>
        <p:nvSpPr>
          <p:cNvPr id="12" name="左中かっこ 11"/>
          <p:cNvSpPr/>
          <p:nvPr/>
        </p:nvSpPr>
        <p:spPr>
          <a:xfrm rot="16200000">
            <a:off x="1223629" y="1160748"/>
            <a:ext cx="720079" cy="1368152"/>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3"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827584" y="2348880"/>
            <a:ext cx="1541160" cy="1000583"/>
          </a:xfrm>
          <a:prstGeom prst="rect">
            <a:avLst/>
          </a:prstGeom>
          <a:noFill/>
        </p:spPr>
      </p:pic>
      <p:pic>
        <p:nvPicPr>
          <p:cNvPr id="15"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5796136" y="2132856"/>
            <a:ext cx="2045216" cy="1327836"/>
          </a:xfrm>
          <a:prstGeom prst="rect">
            <a:avLst/>
          </a:prstGeom>
          <a:noFill/>
        </p:spPr>
      </p:pic>
      <p:pic>
        <p:nvPicPr>
          <p:cNvPr id="16"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7452320" y="733012"/>
            <a:ext cx="936104" cy="607756"/>
          </a:xfrm>
          <a:prstGeom prst="rect">
            <a:avLst/>
          </a:prstGeom>
          <a:noFill/>
        </p:spPr>
      </p:pic>
      <p:pic>
        <p:nvPicPr>
          <p:cNvPr id="17"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3174856" y="2348880"/>
            <a:ext cx="1541160" cy="1000583"/>
          </a:xfrm>
          <a:prstGeom prst="rect">
            <a:avLst/>
          </a:prstGeom>
          <a:noFill/>
        </p:spPr>
      </p:pic>
      <p:sp>
        <p:nvSpPr>
          <p:cNvPr id="18" name="左中かっこ 17"/>
          <p:cNvSpPr/>
          <p:nvPr/>
        </p:nvSpPr>
        <p:spPr>
          <a:xfrm rot="16200000">
            <a:off x="3671900" y="1160748"/>
            <a:ext cx="720079" cy="1368152"/>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rot="16200000">
            <a:off x="6480213" y="728699"/>
            <a:ext cx="720079" cy="2232250"/>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左中かっこ 19"/>
          <p:cNvSpPr/>
          <p:nvPr/>
        </p:nvSpPr>
        <p:spPr>
          <a:xfrm rot="16200000">
            <a:off x="3959933" y="1088739"/>
            <a:ext cx="720079" cy="5400602"/>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1" name="Picture 3" descr="C:\Documents and Settings\hashmttt_1\Local Settings\Temporary Internet Files\Content.IE5\6T7WMDN9\MC900083191[1].wmf"/>
          <p:cNvPicPr>
            <a:picLocks noChangeAspect="1" noChangeArrowheads="1"/>
          </p:cNvPicPr>
          <p:nvPr/>
        </p:nvPicPr>
        <p:blipFill>
          <a:blip r:embed="rId2" cstate="print"/>
          <a:srcRect b="33771"/>
          <a:stretch>
            <a:fillRect/>
          </a:stretch>
        </p:blipFill>
        <p:spPr bwMode="auto">
          <a:xfrm>
            <a:off x="2267744" y="4221088"/>
            <a:ext cx="4032448" cy="2618026"/>
          </a:xfrm>
          <a:prstGeom prst="rect">
            <a:avLst/>
          </a:prstGeom>
          <a:noFill/>
        </p:spPr>
      </p:pic>
      <p:sp>
        <p:nvSpPr>
          <p:cNvPr id="22" name="テキスト ボックス 21"/>
          <p:cNvSpPr txBox="1"/>
          <p:nvPr/>
        </p:nvSpPr>
        <p:spPr>
          <a:xfrm>
            <a:off x="2739856" y="46365"/>
            <a:ext cx="3877985" cy="646331"/>
          </a:xfrm>
          <a:prstGeom prst="rect">
            <a:avLst/>
          </a:prstGeom>
          <a:noFill/>
        </p:spPr>
        <p:txBody>
          <a:bodyPr wrap="none" rtlCol="0">
            <a:spAutoFit/>
          </a:bodyPr>
          <a:lstStyle/>
          <a:p>
            <a:r>
              <a:rPr kumimoji="1" lang="ja-JP" altLang="en-US" sz="3600" dirty="0" smtClean="0"/>
              <a:t>銀河の合体</a:t>
            </a:r>
            <a:r>
              <a:rPr kumimoji="1" lang="ja-JP" altLang="en-US" sz="3600" dirty="0" smtClean="0"/>
              <a:t>衝突説</a:t>
            </a:r>
            <a:endParaRPr kumimoji="1" lang="ja-JP" altLang="en-US" sz="3600" dirty="0"/>
          </a:p>
        </p:txBody>
      </p:sp>
      <p:sp>
        <p:nvSpPr>
          <p:cNvPr id="23" name="テキスト ボックス 22"/>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24" name="テキスト ボックス 23"/>
          <p:cNvSpPr txBox="1"/>
          <p:nvPr/>
        </p:nvSpPr>
        <p:spPr>
          <a:xfrm>
            <a:off x="0" y="6488668"/>
            <a:ext cx="625492" cy="369332"/>
          </a:xfrm>
          <a:prstGeom prst="rect">
            <a:avLst/>
          </a:prstGeom>
          <a:noFill/>
        </p:spPr>
        <p:txBody>
          <a:bodyPr wrap="none" rtlCol="0">
            <a:spAutoFit/>
          </a:bodyPr>
          <a:lstStyle/>
          <a:p>
            <a:r>
              <a:rPr lang="en-US" altLang="ja-JP" dirty="0" smtClean="0"/>
              <a:t>6</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75656" y="620688"/>
            <a:ext cx="5681363" cy="1877437"/>
          </a:xfrm>
          <a:prstGeom prst="rect">
            <a:avLst/>
          </a:prstGeom>
          <a:noFill/>
        </p:spPr>
        <p:txBody>
          <a:bodyPr wrap="none" rtlCol="0">
            <a:spAutoFit/>
          </a:bodyPr>
          <a:lstStyle/>
          <a:p>
            <a:r>
              <a:rPr kumimoji="1" lang="ja-JP" altLang="en-US" sz="4400" dirty="0" smtClean="0"/>
              <a:t>             近傍宇宙</a:t>
            </a:r>
            <a:endParaRPr kumimoji="1" lang="en-US" altLang="ja-JP" sz="4400" dirty="0" smtClean="0"/>
          </a:p>
          <a:p>
            <a:r>
              <a:rPr lang="en-US" altLang="ja-JP" sz="2800" dirty="0" smtClean="0"/>
              <a:t>(</a:t>
            </a:r>
            <a:r>
              <a:rPr lang="ja-JP" altLang="en-US" sz="2800" dirty="0" smtClean="0"/>
              <a:t>赤方偏移</a:t>
            </a:r>
            <a:r>
              <a:rPr lang="en-US" altLang="ja-JP" sz="2800" dirty="0" smtClean="0"/>
              <a:t>=0</a:t>
            </a:r>
            <a:r>
              <a:rPr lang="ja-JP" altLang="en-US" sz="2800" dirty="0" err="1" smtClean="0"/>
              <a:t>、</a:t>
            </a:r>
            <a:r>
              <a:rPr lang="ja-JP" altLang="en-US" sz="2800" dirty="0" smtClean="0"/>
              <a:t>宇宙の年齢</a:t>
            </a:r>
            <a:r>
              <a:rPr lang="en-US" altLang="ja-JP" sz="2800" dirty="0" smtClean="0"/>
              <a:t>=137</a:t>
            </a:r>
            <a:r>
              <a:rPr lang="ja-JP" altLang="en-US" sz="2800" dirty="0" smtClean="0"/>
              <a:t>億年</a:t>
            </a:r>
            <a:r>
              <a:rPr lang="en-US" altLang="ja-JP" sz="2800" dirty="0" smtClean="0"/>
              <a:t>)</a:t>
            </a:r>
          </a:p>
          <a:p>
            <a:r>
              <a:rPr lang="ja-JP" altLang="en-US" sz="4400" dirty="0" smtClean="0"/>
              <a:t>       銀河合体のなごり</a:t>
            </a:r>
            <a:endParaRPr kumimoji="1" lang="en-US" altLang="ja-JP" sz="4400" dirty="0" smtClean="0"/>
          </a:p>
        </p:txBody>
      </p:sp>
      <p:sp>
        <p:nvSpPr>
          <p:cNvPr id="5" name="テキスト ボックス 4"/>
          <p:cNvSpPr txBox="1"/>
          <p:nvPr/>
        </p:nvSpPr>
        <p:spPr>
          <a:xfrm>
            <a:off x="1331640" y="3140968"/>
            <a:ext cx="6654386" cy="1938992"/>
          </a:xfrm>
          <a:prstGeom prst="rect">
            <a:avLst/>
          </a:prstGeom>
          <a:noFill/>
        </p:spPr>
        <p:txBody>
          <a:bodyPr wrap="none" rtlCol="0">
            <a:spAutoFit/>
          </a:bodyPr>
          <a:lstStyle/>
          <a:p>
            <a:r>
              <a:rPr lang="ja-JP" altLang="en-US" sz="2400" dirty="0" smtClean="0"/>
              <a:t>・銀河の個々の星を分解して観測することができる</a:t>
            </a:r>
            <a:endParaRPr lang="en-US" altLang="ja-JP" sz="2400" dirty="0" smtClean="0"/>
          </a:p>
          <a:p>
            <a:r>
              <a:rPr kumimoji="1" lang="ja-JP" altLang="en-US" sz="2400" dirty="0" smtClean="0"/>
              <a:t>・銀河が見掛け上非常に大きい</a:t>
            </a:r>
            <a:endParaRPr kumimoji="1" lang="en-US" altLang="ja-JP" sz="2400" dirty="0" smtClean="0"/>
          </a:p>
          <a:p>
            <a:endParaRPr lang="en-US" altLang="ja-JP" sz="2400" dirty="0" smtClean="0"/>
          </a:p>
          <a:p>
            <a:pPr>
              <a:buFont typeface="Wingdings" pitchFamily="2" charset="2"/>
              <a:buChar char="à"/>
            </a:pPr>
            <a:r>
              <a:rPr lang="ja-JP" altLang="en-US" sz="2400" dirty="0" smtClean="0">
                <a:sym typeface="Wingdings" pitchFamily="2" charset="2"/>
              </a:rPr>
              <a:t>視野の広い観測装置が活躍する</a:t>
            </a:r>
            <a:endParaRPr lang="en-US" altLang="ja-JP" sz="2400" dirty="0" smtClean="0">
              <a:sym typeface="Wingdings" pitchFamily="2" charset="2"/>
            </a:endParaRPr>
          </a:p>
          <a:p>
            <a:r>
              <a:rPr lang="ja-JP" altLang="en-US" sz="2400" dirty="0" smtClean="0">
                <a:sym typeface="Wingdings" pitchFamily="2" charset="2"/>
              </a:rPr>
              <a:t>    例</a:t>
            </a:r>
            <a:r>
              <a:rPr lang="en-US" altLang="ja-JP" sz="2400" dirty="0" smtClean="0">
                <a:sym typeface="Wingdings" pitchFamily="2" charset="2"/>
              </a:rPr>
              <a:t>) </a:t>
            </a:r>
            <a:r>
              <a:rPr lang="en-US" altLang="ja-JP" sz="2400" dirty="0" err="1" smtClean="0">
                <a:sym typeface="Wingdings" pitchFamily="2" charset="2"/>
              </a:rPr>
              <a:t>Suprime</a:t>
            </a:r>
            <a:r>
              <a:rPr lang="en-US" altLang="ja-JP" sz="2400" dirty="0" smtClean="0">
                <a:sym typeface="Wingdings" pitchFamily="2" charset="2"/>
              </a:rPr>
              <a:t>-Cam</a:t>
            </a:r>
          </a:p>
        </p:txBody>
      </p:sp>
      <p:sp>
        <p:nvSpPr>
          <p:cNvPr id="6" name="テキスト ボックス 5"/>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7" name="テキスト ボックス 6"/>
          <p:cNvSpPr txBox="1"/>
          <p:nvPr/>
        </p:nvSpPr>
        <p:spPr>
          <a:xfrm>
            <a:off x="0" y="6488668"/>
            <a:ext cx="625492" cy="369332"/>
          </a:xfrm>
          <a:prstGeom prst="rect">
            <a:avLst/>
          </a:prstGeom>
          <a:noFill/>
        </p:spPr>
        <p:txBody>
          <a:bodyPr wrap="none" rtlCol="0">
            <a:spAutoFit/>
          </a:bodyPr>
          <a:lstStyle/>
          <a:p>
            <a:r>
              <a:rPr lang="en-US" altLang="ja-JP" dirty="0" smtClean="0"/>
              <a:t>7</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okamoto1.jpg"/>
          <p:cNvPicPr>
            <a:picLocks noChangeAspect="1"/>
          </p:cNvPicPr>
          <p:nvPr/>
        </p:nvPicPr>
        <p:blipFill>
          <a:blip r:embed="rId2" cstate="print"/>
          <a:stretch>
            <a:fillRect/>
          </a:stretch>
        </p:blipFill>
        <p:spPr>
          <a:xfrm>
            <a:off x="0" y="122695"/>
            <a:ext cx="9144000" cy="6612610"/>
          </a:xfrm>
          <a:prstGeom prst="rect">
            <a:avLst/>
          </a:prstGeom>
        </p:spPr>
      </p:pic>
      <p:sp>
        <p:nvSpPr>
          <p:cNvPr id="6" name="正方形/長方形 5"/>
          <p:cNvSpPr/>
          <p:nvPr/>
        </p:nvSpPr>
        <p:spPr>
          <a:xfrm>
            <a:off x="6588224" y="260648"/>
            <a:ext cx="2089611" cy="369332"/>
          </a:xfrm>
          <a:prstGeom prst="rect">
            <a:avLst/>
          </a:prstGeom>
        </p:spPr>
        <p:txBody>
          <a:bodyPr wrap="none">
            <a:spAutoFit/>
          </a:bodyPr>
          <a:lstStyle/>
          <a:p>
            <a:r>
              <a:rPr lang="en-US" altLang="ja-JP" dirty="0" smtClean="0"/>
              <a:t>Okamoto et al. 2012</a:t>
            </a:r>
            <a:endParaRPr lang="ja-JP" altLang="en-US" dirty="0"/>
          </a:p>
        </p:txBody>
      </p:sp>
      <p:sp>
        <p:nvSpPr>
          <p:cNvPr id="7" name="Text Box 32"/>
          <p:cNvSpPr txBox="1">
            <a:spLocks noChangeArrowheads="1"/>
          </p:cNvSpPr>
          <p:nvPr/>
        </p:nvSpPr>
        <p:spPr bwMode="auto">
          <a:xfrm>
            <a:off x="898723" y="44450"/>
            <a:ext cx="7705725" cy="708025"/>
          </a:xfrm>
          <a:prstGeom prst="rect">
            <a:avLst/>
          </a:prstGeom>
          <a:noFill/>
          <a:ln w="9525">
            <a:noFill/>
            <a:miter lim="800000"/>
            <a:headEnd/>
            <a:tailEnd/>
          </a:ln>
        </p:spPr>
        <p:txBody>
          <a:bodyPr>
            <a:spAutoFit/>
          </a:bodyPr>
          <a:lstStyle/>
          <a:p>
            <a:pPr marL="0" lvl="1"/>
            <a:r>
              <a:rPr lang="ja-JP" altLang="en-US" sz="4000" dirty="0" smtClean="0"/>
              <a:t>天の川周辺の局所銀河群</a:t>
            </a:r>
            <a:endParaRPr lang="en-US" altLang="ja-JP" sz="4000" dirty="0"/>
          </a:p>
        </p:txBody>
      </p:sp>
      <p:sp>
        <p:nvSpPr>
          <p:cNvPr id="8" name="テキスト ボックス 7"/>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9" name="テキスト ボックス 8"/>
          <p:cNvSpPr txBox="1"/>
          <p:nvPr/>
        </p:nvSpPr>
        <p:spPr>
          <a:xfrm>
            <a:off x="0" y="6488668"/>
            <a:ext cx="625492" cy="369332"/>
          </a:xfrm>
          <a:prstGeom prst="rect">
            <a:avLst/>
          </a:prstGeom>
          <a:noFill/>
        </p:spPr>
        <p:txBody>
          <a:bodyPr wrap="none" rtlCol="0">
            <a:spAutoFit/>
          </a:bodyPr>
          <a:lstStyle/>
          <a:p>
            <a:r>
              <a:rPr lang="en-US" altLang="ja-JP" dirty="0" smtClean="0"/>
              <a:t>8</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okamoto2.jpg"/>
          <p:cNvPicPr>
            <a:picLocks noChangeAspect="1"/>
          </p:cNvPicPr>
          <p:nvPr/>
        </p:nvPicPr>
        <p:blipFill>
          <a:blip r:embed="rId2" cstate="print"/>
          <a:stretch>
            <a:fillRect/>
          </a:stretch>
        </p:blipFill>
        <p:spPr>
          <a:xfrm>
            <a:off x="0" y="272066"/>
            <a:ext cx="9144000" cy="5965246"/>
          </a:xfrm>
          <a:prstGeom prst="rect">
            <a:avLst/>
          </a:prstGeom>
        </p:spPr>
      </p:pic>
      <p:sp>
        <p:nvSpPr>
          <p:cNvPr id="5" name="正方形/長方形 4"/>
          <p:cNvSpPr/>
          <p:nvPr/>
        </p:nvSpPr>
        <p:spPr>
          <a:xfrm>
            <a:off x="1043608" y="6239053"/>
            <a:ext cx="7992888" cy="646331"/>
          </a:xfrm>
          <a:prstGeom prst="rect">
            <a:avLst/>
          </a:prstGeom>
        </p:spPr>
        <p:txBody>
          <a:bodyPr wrap="square">
            <a:spAutoFit/>
          </a:bodyPr>
          <a:lstStyle/>
          <a:p>
            <a:r>
              <a:rPr lang="en-US" altLang="ja-JP" dirty="0" err="1" smtClean="0"/>
              <a:t>Suprime</a:t>
            </a:r>
            <a:r>
              <a:rPr lang="en-US" altLang="ja-JP" dirty="0" smtClean="0"/>
              <a:t>-Cam </a:t>
            </a:r>
            <a:r>
              <a:rPr lang="ja-JP" altLang="en-US" dirty="0" err="1" smtClean="0"/>
              <a:t>で撮</a:t>
            </a:r>
            <a:r>
              <a:rPr lang="ja-JP" altLang="en-US" dirty="0" smtClean="0"/>
              <a:t>像したうしかい座 </a:t>
            </a:r>
            <a:r>
              <a:rPr lang="en-US" altLang="ja-JP" dirty="0" smtClean="0"/>
              <a:t>I </a:t>
            </a:r>
            <a:r>
              <a:rPr lang="ja-JP" altLang="en-US" dirty="0" smtClean="0"/>
              <a:t>矮小銀河の疑似カラー画像。</a:t>
            </a:r>
            <a:endParaRPr lang="en-US" altLang="ja-JP" dirty="0" smtClean="0"/>
          </a:p>
          <a:p>
            <a:r>
              <a:rPr lang="ja-JP" altLang="en-US" dirty="0" smtClean="0"/>
              <a:t>矮小銀河の姿形は何が何だかわからない。</a:t>
            </a:r>
            <a:endParaRPr lang="ja-JP" altLang="en-US" dirty="0"/>
          </a:p>
        </p:txBody>
      </p:sp>
      <p:sp>
        <p:nvSpPr>
          <p:cNvPr id="6" name="正方形/長方形 5"/>
          <p:cNvSpPr/>
          <p:nvPr/>
        </p:nvSpPr>
        <p:spPr>
          <a:xfrm>
            <a:off x="251520" y="404664"/>
            <a:ext cx="2089611" cy="369332"/>
          </a:xfrm>
          <a:prstGeom prst="rect">
            <a:avLst/>
          </a:prstGeom>
        </p:spPr>
        <p:txBody>
          <a:bodyPr wrap="none">
            <a:spAutoFit/>
          </a:bodyPr>
          <a:lstStyle/>
          <a:p>
            <a:r>
              <a:rPr lang="en-US" altLang="ja-JP" dirty="0" smtClean="0">
                <a:solidFill>
                  <a:schemeClr val="bg1"/>
                </a:solidFill>
              </a:rPr>
              <a:t>Okamoto et al. 2012</a:t>
            </a:r>
            <a:endParaRPr lang="ja-JP" altLang="en-US" dirty="0">
              <a:solidFill>
                <a:schemeClr val="bg1"/>
              </a:solidFill>
            </a:endParaRPr>
          </a:p>
        </p:txBody>
      </p:sp>
      <p:sp>
        <p:nvSpPr>
          <p:cNvPr id="7" name="正方形/長方形 6"/>
          <p:cNvSpPr/>
          <p:nvPr/>
        </p:nvSpPr>
        <p:spPr>
          <a:xfrm>
            <a:off x="6012160" y="344850"/>
            <a:ext cx="3060453" cy="707886"/>
          </a:xfrm>
          <a:prstGeom prst="rect">
            <a:avLst/>
          </a:prstGeom>
          <a:ln w="50800">
            <a:solidFill>
              <a:schemeClr val="bg1"/>
            </a:solidFill>
          </a:ln>
        </p:spPr>
        <p:txBody>
          <a:bodyPr wrap="none">
            <a:spAutoFit/>
          </a:bodyPr>
          <a:lstStyle/>
          <a:p>
            <a:r>
              <a:rPr lang="en-US" altLang="ja-JP" sz="4000" b="1" dirty="0" err="1" smtClean="0">
                <a:solidFill>
                  <a:schemeClr val="bg1"/>
                </a:solidFill>
              </a:rPr>
              <a:t>Suprime</a:t>
            </a:r>
            <a:r>
              <a:rPr lang="en-US" altLang="ja-JP" sz="4000" b="1" dirty="0" smtClean="0">
                <a:solidFill>
                  <a:schemeClr val="bg1"/>
                </a:solidFill>
              </a:rPr>
              <a:t>-Cam</a:t>
            </a:r>
            <a:endParaRPr lang="ja-JP" altLang="en-US" sz="4000" b="1" dirty="0">
              <a:solidFill>
                <a:schemeClr val="bg1"/>
              </a:solidFill>
            </a:endParaRPr>
          </a:p>
        </p:txBody>
      </p:sp>
      <p:sp>
        <p:nvSpPr>
          <p:cNvPr id="8" name="テキスト ボックス 7"/>
          <p:cNvSpPr txBox="1"/>
          <p:nvPr/>
        </p:nvSpPr>
        <p:spPr>
          <a:xfrm>
            <a:off x="6216596" y="6516052"/>
            <a:ext cx="2927404" cy="369332"/>
          </a:xfrm>
          <a:prstGeom prst="rect">
            <a:avLst/>
          </a:prstGeom>
          <a:noFill/>
        </p:spPr>
        <p:txBody>
          <a:bodyPr wrap="none" rtlCol="0">
            <a:spAutoFit/>
          </a:bodyPr>
          <a:lstStyle/>
          <a:p>
            <a:r>
              <a:rPr lang="ja-JP" altLang="en-US" dirty="0" smtClean="0"/>
              <a:t>すばる春の学校 </a:t>
            </a:r>
            <a:r>
              <a:rPr lang="en-US" altLang="ja-JP" dirty="0" smtClean="0"/>
              <a:t>2012/05/30</a:t>
            </a:r>
            <a:endParaRPr kumimoji="1" lang="ja-JP" altLang="en-US" dirty="0"/>
          </a:p>
        </p:txBody>
      </p:sp>
      <p:sp>
        <p:nvSpPr>
          <p:cNvPr id="9" name="テキスト ボックス 8"/>
          <p:cNvSpPr txBox="1"/>
          <p:nvPr/>
        </p:nvSpPr>
        <p:spPr>
          <a:xfrm>
            <a:off x="0" y="6488668"/>
            <a:ext cx="625492" cy="369332"/>
          </a:xfrm>
          <a:prstGeom prst="rect">
            <a:avLst/>
          </a:prstGeom>
          <a:noFill/>
        </p:spPr>
        <p:txBody>
          <a:bodyPr wrap="none" rtlCol="0">
            <a:spAutoFit/>
          </a:bodyPr>
          <a:lstStyle/>
          <a:p>
            <a:r>
              <a:rPr lang="en-US" altLang="ja-JP" dirty="0" smtClean="0"/>
              <a:t>9</a:t>
            </a:r>
            <a:r>
              <a:rPr kumimoji="1" lang="en-US" altLang="ja-JP" dirty="0" smtClean="0"/>
              <a:t>/35</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624</TotalTime>
  <Words>1649</Words>
  <Application>Microsoft Office PowerPoint</Application>
  <PresentationFormat>画面に合わせる (4:3)</PresentationFormat>
  <Paragraphs>327</Paragraphs>
  <Slides>35</Slides>
  <Notes>9</Notes>
  <HiddenSlides>0</HiddenSlides>
  <MMClips>1</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ModifiedBy>Your User Name</cp:lastModifiedBy>
  <cp:revision>234</cp:revision>
  <dcterms:modified xsi:type="dcterms:W3CDTF">2012-05-29T23:57:39Z</dcterms:modified>
</cp:coreProperties>
</file>