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53" r:id="rId2"/>
    <p:sldId id="354" r:id="rId3"/>
    <p:sldId id="358" r:id="rId4"/>
    <p:sldId id="362" r:id="rId5"/>
    <p:sldId id="364" r:id="rId6"/>
    <p:sldId id="363" r:id="rId7"/>
    <p:sldId id="359" r:id="rId8"/>
    <p:sldId id="360" r:id="rId9"/>
    <p:sldId id="361" r:id="rId10"/>
    <p:sldId id="372" r:id="rId11"/>
    <p:sldId id="369" r:id="rId12"/>
    <p:sldId id="373" r:id="rId1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2C19"/>
    <a:srgbClr val="FFD46F"/>
    <a:srgbClr val="FFCCFF"/>
    <a:srgbClr val="CCECFF"/>
    <a:srgbClr val="CCCCFF"/>
    <a:srgbClr val="A1D0D5"/>
    <a:srgbClr val="533993"/>
    <a:srgbClr val="3333CC"/>
    <a:srgbClr val="666699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間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中間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3923" autoAdjust="0"/>
    <p:restoredTop sz="75929" autoAdjust="0"/>
  </p:normalViewPr>
  <p:slideViewPr>
    <p:cSldViewPr showGuides="1">
      <p:cViewPr>
        <p:scale>
          <a:sx n="100" d="100"/>
          <a:sy n="100" d="100"/>
        </p:scale>
        <p:origin x="-112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5578F-55C5-C24B-902C-1FC7F2530151}" type="datetimeFigureOut">
              <a:rPr lang="ja-JP" altLang="en-US" smtClean="0"/>
              <a:pPr/>
              <a:t>11.1.20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63EBD-A828-F84E-B6C6-ABCCA22C25B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AFFBD-A887-AD49-8D41-06F095C6F14B}" type="datetimeFigureOut">
              <a:rPr lang="ja-JP" altLang="en-US" smtClean="0"/>
              <a:pPr/>
              <a:t>11.1.20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B43B3-C550-CB42-9756-6949A08073A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B43B3-C550-CB42-9756-6949A08073AA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B43B3-C550-CB42-9756-6949A08073AA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B43B3-C550-CB42-9756-6949A08073AA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B43B3-C550-CB42-9756-6949A08073AA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B43B3-C550-CB42-9756-6949A08073AA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B43B3-C550-CB42-9756-6949A08073AA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B43B3-C550-CB42-9756-6949A08073AA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250825" y="3573463"/>
            <a:ext cx="8642350" cy="71437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68313" y="3429000"/>
            <a:ext cx="1366837" cy="1444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67C9F84-A85B-A24F-918A-B4F5678E1053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098BFB-299E-574B-B49D-DD7BB9DEE96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92773B-0FDD-D746-928C-E729CC9C566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78DF2F-D4A2-6140-9CA5-37B01215BA1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743855-866D-4D4B-A33A-FB62BDFE9AE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AFC0CB-7254-CC41-BFA5-C29D5AB26E6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64B7231-1E13-DA40-8E9A-E4E09F321FD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90907AA-D958-E646-8A5A-9F568409BCC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9546CC-EE5D-CB4F-A6F2-47B257042C9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A908727-FC53-C246-B6E0-7BB8474B992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29FD5E-A67C-0344-B49F-13BD9509D15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50825" y="1341438"/>
            <a:ext cx="8642350" cy="71437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68313" y="1196975"/>
            <a:ext cx="1366837" cy="1444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3514CC-27A1-A34D-9605-925B9137349E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041" name="Group 17"/>
          <p:cNvGrpSpPr>
            <a:grpSpLocks/>
          </p:cNvGrpSpPr>
          <p:nvPr userDrawn="1"/>
        </p:nvGrpSpPr>
        <p:grpSpPr bwMode="auto">
          <a:xfrm rot="-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66FF"/>
        </a:buClr>
        <a:buFont typeface="Arial" pitchFamily="-108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533993"/>
        </a:buClr>
        <a:buFont typeface="Arial" pitchFamily="-10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Font typeface="Arial" pitchFamily="-108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Font typeface="Arial" pitchFamily="-108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Font typeface="Arial" pitchFamily="-108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Font typeface="Arial" pitchFamily="-108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Font typeface="Arial" pitchFamily="-108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0"/>
            <a:ext cx="8229600" cy="1600200"/>
          </a:xfrm>
        </p:spPr>
        <p:txBody>
          <a:bodyPr/>
          <a:lstStyle/>
          <a:p>
            <a:r>
              <a:rPr lang="en-US" altLang="ja-JP" sz="3600" b="1" dirty="0" smtClean="0">
                <a:solidFill>
                  <a:srgbClr val="FFFFFF"/>
                </a:solidFill>
              </a:rPr>
              <a:t>Subaru/Gemini</a:t>
            </a:r>
            <a:r>
              <a:rPr lang="en-US" altLang="ja-JP" sz="3600" b="1" dirty="0" smtClean="0">
                <a:solidFill>
                  <a:srgbClr val="FFFFFF"/>
                </a:solidFill>
              </a:rPr>
              <a:t> MIR Observations</a:t>
            </a:r>
            <a:r>
              <a:rPr lang="en-US" altLang="ja-JP" sz="3600" b="1" dirty="0" smtClean="0">
                <a:solidFill>
                  <a:srgbClr val="FFFFFF"/>
                </a:solidFill>
              </a:rPr>
              <a:t/>
            </a:r>
            <a:br>
              <a:rPr lang="en-US" altLang="ja-JP" sz="3600" b="1" dirty="0" smtClean="0">
                <a:solidFill>
                  <a:srgbClr val="FFFFFF"/>
                </a:solidFill>
              </a:rPr>
            </a:br>
            <a:r>
              <a:rPr lang="en-US" altLang="ja-JP" sz="3600" b="1" dirty="0" smtClean="0">
                <a:solidFill>
                  <a:srgbClr val="FFFFFF"/>
                </a:solidFill>
              </a:rPr>
              <a:t>of</a:t>
            </a:r>
            <a:br>
              <a:rPr lang="en-US" altLang="ja-JP" sz="3600" b="1" dirty="0" smtClean="0">
                <a:solidFill>
                  <a:srgbClr val="FFFFFF"/>
                </a:solidFill>
              </a:rPr>
            </a:br>
            <a:r>
              <a:rPr lang="en-US" altLang="ja-JP" sz="3600" b="1" dirty="0" smtClean="0">
                <a:solidFill>
                  <a:srgbClr val="FFFFFF"/>
                </a:solidFill>
              </a:rPr>
              <a:t>Warm Debris Disks </a:t>
            </a:r>
            <a:br>
              <a:rPr lang="en-US" altLang="ja-JP" sz="3600" b="1" dirty="0" smtClean="0">
                <a:solidFill>
                  <a:srgbClr val="FFFFFF"/>
                </a:solidFill>
              </a:rPr>
            </a:br>
            <a:endParaRPr lang="en-US" altLang="ja-JP" sz="3600" dirty="0">
              <a:solidFill>
                <a:srgbClr val="FFFF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267200"/>
            <a:ext cx="8153400" cy="685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ja-JP" sz="2400" dirty="0" smtClean="0">
                <a:solidFill>
                  <a:srgbClr val="FFFFFF"/>
                </a:solidFill>
              </a:rPr>
              <a:t>Hideaki </a:t>
            </a:r>
            <a:r>
              <a:rPr lang="en-US" altLang="ja-JP" sz="2400" dirty="0" smtClean="0">
                <a:solidFill>
                  <a:srgbClr val="FFFFFF"/>
                </a:solidFill>
              </a:rPr>
              <a:t>Fujiwara (Subaru Telescope</a:t>
            </a:r>
            <a:r>
              <a:rPr lang="en-US" altLang="ja-JP" sz="2400" dirty="0" smtClean="0">
                <a:solidFill>
                  <a:srgbClr val="FFFFFF"/>
                </a:solidFill>
              </a:rPr>
              <a:t>)</a:t>
            </a:r>
          </a:p>
          <a:p>
            <a:pPr>
              <a:lnSpc>
                <a:spcPct val="90000"/>
              </a:lnSpc>
              <a:defRPr/>
            </a:pPr>
            <a:endParaRPr lang="en-US" altLang="ja-JP" sz="2400" dirty="0" smtClean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7C9F84-A85B-A24F-918A-B4F5678E1053}" type="slidenum">
              <a:rPr lang="en-US" altLang="ja-JP" smtClean="0"/>
              <a:pPr/>
              <a:t>1</a:t>
            </a:fld>
            <a:endParaRPr lang="en-US" altLang="ja-JP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50292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Collaborators: T. </a:t>
            </a:r>
            <a:r>
              <a:rPr kumimoji="1" lang="en-US" altLang="ja-JP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Onaka</a:t>
            </a:r>
            <a:r>
              <a:rPr kumimoji="1" lang="en-US" altLang="ja-JP" sz="2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(U. Tokyo), D. Ishihara (Nagoya U.), T. Yamashita (NAOJ), M. </a:t>
            </a:r>
            <a:r>
              <a:rPr lang="en-US" altLang="ja-JP" sz="2400" kern="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Fukagawa</a:t>
            </a:r>
            <a:r>
              <a:rPr lang="en-US" altLang="ja-JP" sz="2400" kern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(Osaka U.) H. </a:t>
            </a:r>
            <a:r>
              <a:rPr lang="en-US" altLang="ja-JP" sz="2400" kern="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Kataza</a:t>
            </a:r>
            <a:r>
              <a:rPr lang="en-US" altLang="ja-JP" sz="2400" kern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H, Murakami (ISAS/JAXA) and AKARI/VEGAD team</a:t>
            </a: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/>
            </a:pP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HD165014 by Subaru/COMICS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A-type dwarf star</a:t>
            </a:r>
            <a:endParaRPr lang="en-US" altLang="ja-JP" sz="2800" dirty="0" smtClean="0"/>
          </a:p>
          <a:p>
            <a:pPr lvl="1"/>
            <a:r>
              <a:rPr lang="en-US" altLang="ja-JP" sz="2400" dirty="0" smtClean="0"/>
              <a:t>9&amp;18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m</a:t>
            </a:r>
            <a:r>
              <a:rPr lang="en-US" altLang="ja-JP" sz="2400" dirty="0" smtClean="0"/>
              <a:t>m excess </a:t>
            </a:r>
            <a:r>
              <a:rPr lang="en-US" altLang="ja-JP" sz="2400" dirty="0" smtClean="0"/>
              <a:t>by AKARI</a:t>
            </a:r>
            <a:endParaRPr lang="en-US" altLang="ja-JP" sz="2400" dirty="0" smtClean="0"/>
          </a:p>
          <a:p>
            <a:r>
              <a:rPr lang="en-US" altLang="ja-JP" sz="2800" dirty="0" smtClean="0"/>
              <a:t>Subaru/COMICS</a:t>
            </a:r>
          </a:p>
          <a:p>
            <a:pPr lvl="1"/>
            <a:r>
              <a:rPr lang="en-US" altLang="ja-JP" sz="2400" dirty="0" smtClean="0"/>
              <a:t>8.8, 11.7, 18.8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m</a:t>
            </a:r>
            <a:r>
              <a:rPr lang="en-US" altLang="ja-JP" sz="2400" dirty="0" smtClean="0"/>
              <a:t>m</a:t>
            </a:r>
          </a:p>
          <a:p>
            <a:pPr lvl="1"/>
            <a:r>
              <a:rPr lang="en-US" altLang="ja-JP" sz="2400" dirty="0" smtClean="0"/>
              <a:t>Large Excess </a:t>
            </a:r>
            <a:r>
              <a:rPr lang="en-US" altLang="ja-JP" sz="2400" dirty="0" smtClean="0"/>
              <a:t>at 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l</a:t>
            </a:r>
            <a:r>
              <a:rPr lang="en-US" altLang="ja-JP" sz="2400" dirty="0" smtClean="0"/>
              <a:t>&gt;</a:t>
            </a:r>
            <a:r>
              <a:rPr lang="en-US" altLang="ja-JP" sz="2400" dirty="0" smtClean="0"/>
              <a:t>8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m</a:t>
            </a:r>
            <a:r>
              <a:rPr lang="en-US" altLang="ja-JP" sz="2400" dirty="0" smtClean="0"/>
              <a:t>m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Dust </a:t>
            </a:r>
            <a:r>
              <a:rPr lang="en-US" altLang="ja-JP" sz="2400" dirty="0" smtClean="0"/>
              <a:t>T&gt;200K (500K?)</a:t>
            </a:r>
          </a:p>
          <a:p>
            <a:pPr lvl="1"/>
            <a:r>
              <a:rPr lang="en-US" altLang="ja-JP" sz="2400" dirty="0" err="1" smtClean="0"/>
              <a:t>L</a:t>
            </a:r>
            <a:r>
              <a:rPr lang="en-US" altLang="ja-JP" sz="2400" baseline="-25000" dirty="0" err="1" smtClean="0"/>
              <a:t>dust</a:t>
            </a:r>
            <a:r>
              <a:rPr lang="en-US" altLang="ja-JP" sz="2400" dirty="0" err="1" smtClean="0"/>
              <a:t>/L</a:t>
            </a:r>
            <a:r>
              <a:rPr lang="en-US" altLang="ja-JP" sz="2400" baseline="-25000" dirty="0" err="1" smtClean="0"/>
              <a:t>star</a:t>
            </a:r>
            <a:r>
              <a:rPr lang="en-US" altLang="ja-JP" sz="2400" dirty="0" smtClean="0"/>
              <a:t> ~ 5x10</a:t>
            </a:r>
            <a:r>
              <a:rPr lang="en-US" altLang="ja-JP" sz="2400" baseline="30000" dirty="0" smtClean="0"/>
              <a:t>-3 </a:t>
            </a:r>
          </a:p>
          <a:p>
            <a:pPr lvl="2"/>
            <a:r>
              <a:rPr lang="en-US" altLang="ja-JP" sz="2000" dirty="0" smtClean="0"/>
              <a:t>Comparable to </a:t>
            </a:r>
            <a:r>
              <a:rPr lang="en-US" altLang="ja-JP" sz="2000" dirty="0" err="1" smtClean="0">
                <a:latin typeface="Symbol" charset="2"/>
                <a:cs typeface="Symbol" charset="2"/>
              </a:rPr>
              <a:t>b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Pic</a:t>
            </a:r>
            <a:endParaRPr lang="en-US" altLang="ja-JP" sz="2000" dirty="0" smtClean="0"/>
          </a:p>
          <a:p>
            <a:r>
              <a:rPr lang="en-US" altLang="ja-JP" sz="2800" dirty="0" smtClean="0"/>
              <a:t>Dust Feature by Spitzer</a:t>
            </a:r>
          </a:p>
          <a:p>
            <a:pPr lvl="1"/>
            <a:r>
              <a:rPr lang="en-US" altLang="ja-JP" sz="2400" dirty="0" smtClean="0"/>
              <a:t>Crystalline </a:t>
            </a:r>
            <a:r>
              <a:rPr lang="en-US" altLang="ja-JP" sz="2400" dirty="0" smtClean="0"/>
              <a:t>silicate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F2F-D4A2-6140-9CA5-37B01215BA12}" type="slidenum">
              <a:rPr lang="en-US" altLang="ja-JP" smtClean="0"/>
              <a:pPr/>
              <a:t>10</a:t>
            </a:fld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1" y="4106601"/>
            <a:ext cx="3810000" cy="214179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758" y="1460500"/>
            <a:ext cx="3815242" cy="25781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34200" y="4343400"/>
            <a:ext cx="14478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Excess Spectrum of HD165014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705600" y="5334000"/>
            <a:ext cx="1524000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705600" y="5486400"/>
            <a:ext cx="685800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05600" y="5299502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>
                <a:solidFill>
                  <a:schemeClr val="bg1"/>
                </a:solidFill>
              </a:rPr>
              <a:t>Crystalline Silicate</a:t>
            </a:r>
          </a:p>
          <a:p>
            <a:r>
              <a:rPr lang="en-US" altLang="ja-JP" sz="1050" dirty="0" smtClean="0">
                <a:solidFill>
                  <a:schemeClr val="bg1"/>
                </a:solidFill>
              </a:rPr>
              <a:t>(</a:t>
            </a:r>
            <a:r>
              <a:rPr lang="en-US" altLang="ja-JP" sz="1050" dirty="0" err="1" smtClean="0">
                <a:solidFill>
                  <a:schemeClr val="bg1"/>
                </a:solidFill>
              </a:rPr>
              <a:t>Enstatite</a:t>
            </a:r>
            <a:r>
              <a:rPr lang="en-US" altLang="ja-JP" sz="1050" dirty="0" smtClean="0">
                <a:solidFill>
                  <a:schemeClr val="bg1"/>
                </a:solidFill>
              </a:rPr>
              <a:t>)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91200" y="6070684"/>
            <a:ext cx="2286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 smtClean="0">
                <a:solidFill>
                  <a:schemeClr val="bg1"/>
                </a:solidFill>
              </a:rPr>
              <a:t>Wavelength (micron)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4174495" y="5012696"/>
            <a:ext cx="1905000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>
                <a:solidFill>
                  <a:schemeClr val="bg1"/>
                </a:solidFill>
              </a:rPr>
              <a:t>Excess Spectrum (</a:t>
            </a:r>
            <a:r>
              <a:rPr kumimoji="1" lang="en-US" altLang="ja-JP" sz="1100" dirty="0" err="1" smtClean="0">
                <a:solidFill>
                  <a:schemeClr val="bg1"/>
                </a:solidFill>
              </a:rPr>
              <a:t>Jy</a:t>
            </a:r>
            <a:r>
              <a:rPr kumimoji="1" lang="en-US" altLang="ja-JP" sz="1100" dirty="0" smtClean="0">
                <a:solidFill>
                  <a:schemeClr val="bg1"/>
                </a:solidFill>
              </a:rPr>
              <a:t>)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Summary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AKARI identified 24 warm debris disk candidates</a:t>
            </a:r>
          </a:p>
          <a:p>
            <a:r>
              <a:rPr lang="en-US" altLang="ja-JP" dirty="0" smtClean="0"/>
              <a:t>6 candidates confirmed by Subaru/Gemini follow-up observations so far</a:t>
            </a:r>
          </a:p>
          <a:p>
            <a:r>
              <a:rPr lang="en-US" altLang="ja-JP" dirty="0" smtClean="0"/>
              <a:t>C</a:t>
            </a:r>
            <a:r>
              <a:rPr lang="en-US" altLang="ja-JP" dirty="0" smtClean="0"/>
              <a:t>rystalline silicate towards 2 candidates</a:t>
            </a:r>
          </a:p>
          <a:p>
            <a:pPr lvl="1"/>
            <a:r>
              <a:rPr lang="en-US" altLang="ja-JP" dirty="0" smtClean="0"/>
              <a:t>Dust evolution during </a:t>
            </a:r>
            <a:r>
              <a:rPr lang="en-US" altLang="ja-JP" dirty="0" err="1" smtClean="0"/>
              <a:t>planetesimal</a:t>
            </a:r>
            <a:r>
              <a:rPr lang="en-US" altLang="ja-JP" dirty="0" smtClean="0"/>
              <a:t> formation?</a:t>
            </a:r>
          </a:p>
          <a:p>
            <a:endParaRPr lang="en-US" altLang="ja-JP" dirty="0" smtClean="0"/>
          </a:p>
          <a:p>
            <a:pPr lvl="1"/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F2F-D4A2-6140-9CA5-37B01215BA12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Future Prospects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MIR follow-up observations of18 candidates</a:t>
            </a:r>
          </a:p>
          <a:p>
            <a:r>
              <a:rPr lang="en-US" altLang="ja-JP" sz="2800" dirty="0" smtClean="0"/>
              <a:t>MIR spectroscopy for dust property examination</a:t>
            </a:r>
          </a:p>
          <a:p>
            <a:r>
              <a:rPr lang="en-US" altLang="ja-JP" sz="2800" dirty="0" smtClean="0"/>
              <a:t>Coronagraph observations for direct detection of disks (</a:t>
            </a:r>
            <a:r>
              <a:rPr lang="en-US" altLang="ja-JP" sz="2800" dirty="0" err="1" smtClean="0"/>
              <a:t>HiCIAO</a:t>
            </a:r>
            <a:r>
              <a:rPr lang="en-US" altLang="ja-JP" sz="2800" dirty="0" smtClean="0"/>
              <a:t>/NICI)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Availability of MIR capability in N/S hemisphere</a:t>
            </a:r>
          </a:p>
          <a:p>
            <a:pPr lvl="1"/>
            <a:r>
              <a:rPr lang="en-US" altLang="ja-JP" sz="2400" dirty="0" smtClean="0"/>
              <a:t>important for follow-up observations of sources discovered by all-sky survey (AKARI/WISE/Planck)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F2F-D4A2-6140-9CA5-37B01215BA12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Outline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Introduction: Debris Disks</a:t>
            </a:r>
          </a:p>
          <a:p>
            <a:r>
              <a:rPr lang="en-US" altLang="ja-JP" sz="2800" dirty="0" smtClean="0"/>
              <a:t>AKARI/IRC 18 </a:t>
            </a:r>
            <a:r>
              <a:rPr lang="en-US" altLang="ja-JP" sz="2800" dirty="0" smtClean="0">
                <a:latin typeface="Symbol" charset="2"/>
                <a:cs typeface="Symbol" charset="2"/>
              </a:rPr>
              <a:t>m</a:t>
            </a:r>
            <a:r>
              <a:rPr lang="en-US" altLang="ja-JP" sz="2800" dirty="0" smtClean="0"/>
              <a:t>m Survey of Warm Debris Disks</a:t>
            </a:r>
          </a:p>
          <a:p>
            <a:r>
              <a:rPr lang="en-US" altLang="ja-JP" sz="2800" dirty="0" smtClean="0"/>
              <a:t>Subaru/Gemini Follow-up Observations</a:t>
            </a:r>
          </a:p>
          <a:p>
            <a:r>
              <a:rPr lang="en-US" altLang="ja-JP" sz="2800" dirty="0" smtClean="0"/>
              <a:t>Summary and Future Prospects</a:t>
            </a:r>
            <a:endParaRPr lang="ja-JP" altLang="en-US" sz="28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F2F-D4A2-6140-9CA5-37B01215BA12}" type="slidenum">
              <a:rPr lang="en-US" altLang="ja-JP" smtClean="0"/>
              <a:pPr/>
              <a:t>2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0" y="-457200"/>
            <a:ext cx="10972800" cy="7315200"/>
          </a:xfrm>
          <a:prstGeom prst="rect">
            <a:avLst/>
          </a:prstGeom>
        </p:spPr>
      </p:pic>
      <p:sp>
        <p:nvSpPr>
          <p:cNvPr id="29" name="角丸四角形 28"/>
          <p:cNvSpPr/>
          <p:nvPr/>
        </p:nvSpPr>
        <p:spPr>
          <a:xfrm>
            <a:off x="4648200" y="1524000"/>
            <a:ext cx="4114800" cy="2133600"/>
          </a:xfrm>
          <a:prstGeom prst="roundRect">
            <a:avLst>
              <a:gd name="adj" fmla="val 5672"/>
            </a:avLst>
          </a:prstGeom>
          <a:solidFill>
            <a:srgbClr val="3333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solidFill>
                  <a:schemeClr val="tx1"/>
                </a:solidFill>
              </a:rPr>
              <a:t>Debris Disk = </a:t>
            </a:r>
            <a:r>
              <a:rPr lang="en-US" altLang="ja-JP" sz="3600" dirty="0" err="1" smtClean="0">
                <a:solidFill>
                  <a:schemeClr val="tx1"/>
                </a:solidFill>
              </a:rPr>
              <a:t>Extrasolar</a:t>
            </a:r>
            <a:r>
              <a:rPr lang="en-US" altLang="ja-JP" sz="3600" dirty="0" smtClean="0">
                <a:solidFill>
                  <a:schemeClr val="tx1"/>
                </a:solidFill>
              </a:rPr>
              <a:t> Zodiacal Light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F2F-D4A2-6140-9CA5-37B01215BA12}" type="slidenum">
              <a:rPr lang="en-US" altLang="ja-JP" smtClean="0"/>
              <a:pPr/>
              <a:t>3</a:t>
            </a:fld>
            <a:endParaRPr lang="en-US" altLang="ja-JP"/>
          </a:p>
        </p:txBody>
      </p:sp>
      <p:cxnSp>
        <p:nvCxnSpPr>
          <p:cNvPr id="6" name="直線コネクタ 5"/>
          <p:cNvCxnSpPr/>
          <p:nvPr/>
        </p:nvCxnSpPr>
        <p:spPr>
          <a:xfrm rot="5400000">
            <a:off x="4229100" y="2411174"/>
            <a:ext cx="1600200" cy="1588"/>
          </a:xfrm>
          <a:prstGeom prst="line">
            <a:avLst/>
          </a:prstGeom>
          <a:ln w="50800">
            <a:solidFill>
              <a:schemeClr val="tx1"/>
            </a:solidFill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rot="10800000">
            <a:off x="5029994" y="3210480"/>
            <a:ext cx="3428206" cy="1588"/>
          </a:xfrm>
          <a:prstGeom prst="line">
            <a:avLst/>
          </a:prstGeom>
          <a:ln w="50800">
            <a:solidFill>
              <a:srgbClr val="FFFFFF"/>
            </a:solidFill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5029792" y="1703901"/>
            <a:ext cx="2034519" cy="1464250"/>
          </a:xfrm>
          <a:custGeom>
            <a:avLst/>
            <a:gdLst>
              <a:gd name="connsiteX0" fmla="*/ 0 w 2034519"/>
              <a:gd name="connsiteY0" fmla="*/ 427613 h 1464250"/>
              <a:gd name="connsiteX1" fmla="*/ 207339 w 2034519"/>
              <a:gd name="connsiteY1" fmla="*/ 116622 h 1464250"/>
              <a:gd name="connsiteX2" fmla="*/ 505390 w 2034519"/>
              <a:gd name="connsiteY2" fmla="*/ 25916 h 1464250"/>
              <a:gd name="connsiteX3" fmla="*/ 868234 w 2034519"/>
              <a:gd name="connsiteY3" fmla="*/ 272117 h 1464250"/>
              <a:gd name="connsiteX4" fmla="*/ 2034519 w 2034519"/>
              <a:gd name="connsiteY4" fmla="*/ 1464250 h 146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519" h="1464250">
                <a:moveTo>
                  <a:pt x="0" y="427613"/>
                </a:moveTo>
                <a:cubicBezTo>
                  <a:pt x="61553" y="305592"/>
                  <a:pt x="123107" y="183571"/>
                  <a:pt x="207339" y="116622"/>
                </a:cubicBezTo>
                <a:cubicBezTo>
                  <a:pt x="291571" y="49673"/>
                  <a:pt x="395241" y="0"/>
                  <a:pt x="505390" y="25916"/>
                </a:cubicBezTo>
                <a:cubicBezTo>
                  <a:pt x="615539" y="51832"/>
                  <a:pt x="613379" y="32395"/>
                  <a:pt x="868234" y="272117"/>
                </a:cubicBezTo>
                <a:cubicBezTo>
                  <a:pt x="1123089" y="511839"/>
                  <a:pt x="1578804" y="988044"/>
                  <a:pt x="2034519" y="1464250"/>
                </a:cubicBezTo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6487176" y="2408023"/>
            <a:ext cx="1438418" cy="650057"/>
          </a:xfrm>
          <a:custGeom>
            <a:avLst/>
            <a:gdLst>
              <a:gd name="connsiteX0" fmla="*/ 0 w 1438418"/>
              <a:gd name="connsiteY0" fmla="*/ 131739 h 650057"/>
              <a:gd name="connsiteX1" fmla="*/ 246215 w 1438418"/>
              <a:gd name="connsiteY1" fmla="*/ 274276 h 650057"/>
              <a:gd name="connsiteX2" fmla="*/ 427638 w 1438418"/>
              <a:gd name="connsiteY2" fmla="*/ 222444 h 650057"/>
              <a:gd name="connsiteX3" fmla="*/ 570184 w 1438418"/>
              <a:gd name="connsiteY3" fmla="*/ 66949 h 650057"/>
              <a:gd name="connsiteX4" fmla="*/ 751606 w 1438418"/>
              <a:gd name="connsiteY4" fmla="*/ 15117 h 650057"/>
              <a:gd name="connsiteX5" fmla="*/ 958945 w 1438418"/>
              <a:gd name="connsiteY5" fmla="*/ 105823 h 650057"/>
              <a:gd name="connsiteX6" fmla="*/ 1438418 w 1438418"/>
              <a:gd name="connsiteY6" fmla="*/ 650057 h 65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418" h="650057">
                <a:moveTo>
                  <a:pt x="0" y="131739"/>
                </a:moveTo>
                <a:cubicBezTo>
                  <a:pt x="87471" y="195449"/>
                  <a:pt x="174942" y="259159"/>
                  <a:pt x="246215" y="274276"/>
                </a:cubicBezTo>
                <a:cubicBezTo>
                  <a:pt x="317488" y="289393"/>
                  <a:pt x="373643" y="256999"/>
                  <a:pt x="427638" y="222444"/>
                </a:cubicBezTo>
                <a:cubicBezTo>
                  <a:pt x="481633" y="187890"/>
                  <a:pt x="516189" y="101504"/>
                  <a:pt x="570184" y="66949"/>
                </a:cubicBezTo>
                <a:cubicBezTo>
                  <a:pt x="624179" y="32394"/>
                  <a:pt x="686813" y="8638"/>
                  <a:pt x="751606" y="15117"/>
                </a:cubicBezTo>
                <a:cubicBezTo>
                  <a:pt x="816399" y="21596"/>
                  <a:pt x="844476" y="0"/>
                  <a:pt x="958945" y="105823"/>
                </a:cubicBezTo>
                <a:cubicBezTo>
                  <a:pt x="1073414" y="211646"/>
                  <a:pt x="1255916" y="430851"/>
                  <a:pt x="1438418" y="650057"/>
                </a:cubicBezTo>
              </a:path>
            </a:pathLst>
          </a:custGeom>
          <a:ln w="381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486400" y="32120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1                      100         </a:t>
            </a:r>
            <a:r>
              <a:rPr lang="en-US" altLang="ja-JP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l</a:t>
            </a:r>
            <a:r>
              <a:rPr lang="en-US" altLang="ja-JP" dirty="0" err="1" smtClean="0">
                <a:solidFill>
                  <a:srgbClr val="FFFFFF"/>
                </a:solidFill>
              </a:rPr>
              <a:t>(</a:t>
            </a:r>
            <a:r>
              <a:rPr lang="en-US" altLang="ja-JP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dirty="0" err="1" smtClean="0">
                <a:solidFill>
                  <a:srgbClr val="FFFFFF"/>
                </a:solidFill>
              </a:rPr>
              <a:t>m</a:t>
            </a:r>
            <a:r>
              <a:rPr lang="en-US" altLang="ja-JP" dirty="0" smtClean="0">
                <a:solidFill>
                  <a:srgbClr val="FFFFFF"/>
                </a:solidFill>
              </a:rPr>
              <a:t>)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16200000">
            <a:off x="4032766" y="2227302"/>
            <a:ext cx="1600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FFFF"/>
                </a:solidFill>
              </a:rPr>
              <a:t>Flux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715000" y="16118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Spectral Energy Distribution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81600" y="226093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Stellar Emission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39000" y="210853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IR Emission from Dust 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u="sng" dirty="0" smtClean="0">
                <a:solidFill>
                  <a:srgbClr val="FFFFFF"/>
                </a:solidFill>
              </a:rPr>
              <a:t>Debris Disk</a:t>
            </a:r>
          </a:p>
          <a:p>
            <a:pPr lvl="1"/>
            <a:r>
              <a:rPr lang="en-US" altLang="ja-JP" sz="1800" dirty="0" smtClean="0">
                <a:solidFill>
                  <a:srgbClr val="FFFF00"/>
                </a:solidFill>
              </a:rPr>
              <a:t>Dust Disks around MS stars</a:t>
            </a:r>
          </a:p>
          <a:p>
            <a:pPr lvl="1"/>
            <a:r>
              <a:rPr lang="en-US" altLang="ja-JP" sz="1800" dirty="0" smtClean="0">
                <a:solidFill>
                  <a:srgbClr val="FFFFFF"/>
                </a:solidFill>
              </a:rPr>
              <a:t>More than 100 samples</a:t>
            </a:r>
          </a:p>
          <a:p>
            <a:pPr lvl="1">
              <a:buNone/>
            </a:pPr>
            <a:endParaRPr lang="en-US" altLang="ja-JP" sz="1800" dirty="0" smtClean="0">
              <a:solidFill>
                <a:srgbClr val="FFFFFF"/>
              </a:solidFill>
            </a:endParaRPr>
          </a:p>
          <a:p>
            <a:pPr lvl="1">
              <a:buNone/>
            </a:pPr>
            <a:endParaRPr lang="en-US" altLang="ja-JP" sz="2000" dirty="0" smtClean="0">
              <a:solidFill>
                <a:srgbClr val="FFFFFF"/>
              </a:solidFill>
            </a:endParaRPr>
          </a:p>
          <a:p>
            <a:r>
              <a:rPr lang="en-US" altLang="ja-JP" sz="2000" u="sng" dirty="0" smtClean="0">
                <a:solidFill>
                  <a:srgbClr val="FFFFFF"/>
                </a:solidFill>
              </a:rPr>
              <a:t>Infrared Excess</a:t>
            </a:r>
          </a:p>
          <a:p>
            <a:pPr lvl="1"/>
            <a:r>
              <a:rPr lang="en-US" altLang="ja-JP" sz="1800" dirty="0" smtClean="0">
                <a:solidFill>
                  <a:srgbClr val="FFFFFF"/>
                </a:solidFill>
              </a:rPr>
              <a:t>Thermal emission from </a:t>
            </a:r>
            <a:r>
              <a:rPr lang="en-US" altLang="ja-JP" sz="1800" dirty="0" err="1" smtClean="0">
                <a:solidFill>
                  <a:srgbClr val="FFFFFF"/>
                </a:solidFill>
              </a:rPr>
              <a:t>circumstellar</a:t>
            </a:r>
            <a:r>
              <a:rPr lang="en-US" altLang="ja-JP" sz="1800" dirty="0" smtClean="0">
                <a:solidFill>
                  <a:srgbClr val="FFFFFF"/>
                </a:solidFill>
              </a:rPr>
              <a:t> heated by central star</a:t>
            </a:r>
          </a:p>
          <a:p>
            <a:pPr lvl="1"/>
            <a:r>
              <a:rPr lang="en-US" altLang="ja-JP" sz="1800" dirty="0" smtClean="0">
                <a:solidFill>
                  <a:srgbClr val="FFFFFF"/>
                </a:solidFill>
              </a:rPr>
              <a:t>Infrared excess over </a:t>
            </a:r>
            <a:r>
              <a:rPr lang="en-US" altLang="ja-JP" sz="1800" dirty="0" err="1" smtClean="0">
                <a:solidFill>
                  <a:srgbClr val="FFFFFF"/>
                </a:solidFill>
              </a:rPr>
              <a:t>photospheric</a:t>
            </a:r>
            <a:r>
              <a:rPr lang="en-US" altLang="ja-JP" sz="1800" dirty="0" smtClean="0">
                <a:solidFill>
                  <a:srgbClr val="FFFFFF"/>
                </a:solidFill>
              </a:rPr>
              <a:t> emission</a:t>
            </a:r>
            <a:endParaRPr lang="en-US" altLang="ja-JP" sz="1800" dirty="0" smtClean="0">
              <a:solidFill>
                <a:srgbClr val="FFFF00"/>
              </a:solidFill>
            </a:endParaRPr>
          </a:p>
          <a:p>
            <a:pPr lvl="1"/>
            <a:r>
              <a:rPr lang="en-US" altLang="ja-JP" sz="1800" dirty="0" smtClean="0">
                <a:solidFill>
                  <a:srgbClr val="FFFFFF"/>
                </a:solidFill>
              </a:rPr>
              <a:t>1</a:t>
            </a:r>
            <a:r>
              <a:rPr lang="en-US" altLang="ja-JP" sz="1800" baseline="30000" dirty="0" smtClean="0">
                <a:solidFill>
                  <a:srgbClr val="FFFFFF"/>
                </a:solidFill>
              </a:rPr>
              <a:t>st</a:t>
            </a:r>
            <a:r>
              <a:rPr lang="en-US" altLang="ja-JP" sz="1800" dirty="0" smtClean="0">
                <a:solidFill>
                  <a:srgbClr val="FFFFFF"/>
                </a:solidFill>
              </a:rPr>
              <a:t> sample – Vega with IR Excess at </a:t>
            </a:r>
            <a:r>
              <a:rPr lang="en-US" altLang="ja-JP" sz="18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l</a:t>
            </a:r>
            <a:r>
              <a:rPr lang="en-US" altLang="ja-JP" sz="1800" dirty="0" smtClean="0">
                <a:solidFill>
                  <a:srgbClr val="FFFFFF"/>
                </a:solidFill>
              </a:rPr>
              <a:t> &gt; 25</a:t>
            </a:r>
            <a:r>
              <a:rPr lang="en-US" altLang="ja-JP" sz="18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sz="1800" dirty="0" smtClean="0">
                <a:solidFill>
                  <a:srgbClr val="FFFFFF"/>
                </a:solidFill>
              </a:rPr>
              <a:t>m by IRAS</a:t>
            </a:r>
            <a:r>
              <a:rPr lang="ja-JP" altLang="en-US" sz="1800" dirty="0" smtClean="0">
                <a:solidFill>
                  <a:srgbClr val="FFFFFF"/>
                </a:solidFill>
              </a:rPr>
              <a:t> </a:t>
            </a:r>
            <a:r>
              <a:rPr lang="en-US" altLang="ja-JP" sz="1800" dirty="0" smtClean="0">
                <a:solidFill>
                  <a:srgbClr val="FFFFFF"/>
                </a:solidFill>
              </a:rPr>
              <a:t>(</a:t>
            </a:r>
            <a:r>
              <a:rPr lang="en-US" altLang="ja-JP" sz="1800" dirty="0" err="1" smtClean="0">
                <a:solidFill>
                  <a:srgbClr val="FFFFFF"/>
                </a:solidFill>
              </a:rPr>
              <a:t>Aumann</a:t>
            </a:r>
            <a:r>
              <a:rPr lang="en-US" altLang="ja-JP" sz="1800" dirty="0" smtClean="0">
                <a:solidFill>
                  <a:srgbClr val="FFFFFF"/>
                </a:solidFill>
              </a:rPr>
              <a:t>+ 84)</a:t>
            </a:r>
            <a:endParaRPr lang="en-US" altLang="ja-JP" sz="1800" dirty="0" smtClean="0">
              <a:solidFill>
                <a:srgbClr val="FFFFFF"/>
              </a:solidFill>
            </a:endParaRPr>
          </a:p>
          <a:p>
            <a:pPr lvl="1"/>
            <a:r>
              <a:rPr lang="en-US" altLang="ja-JP" sz="1800" dirty="0" smtClean="0">
                <a:solidFill>
                  <a:srgbClr val="FFFFFF"/>
                </a:solidFill>
              </a:rPr>
              <a:t>Possible connection with planets</a:t>
            </a:r>
            <a:endParaRPr lang="en-US" altLang="ja-JP" sz="1800" dirty="0" smtClean="0">
              <a:solidFill>
                <a:srgbClr val="FFFFFF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5105400"/>
            <a:ext cx="4756150" cy="1555368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52400" y="6096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Planet in Debris Disk System </a:t>
            </a:r>
            <a:r>
              <a:rPr kumimoji="1" lang="en-US" altLang="ja-JP" dirty="0" err="1" smtClean="0">
                <a:solidFill>
                  <a:srgbClr val="FFFFFF"/>
                </a:solidFill>
              </a:rPr>
              <a:t>Fomalhaut</a:t>
            </a:r>
            <a:r>
              <a:rPr kumimoji="1" lang="en-US" altLang="ja-JP" dirty="0" smtClean="0">
                <a:solidFill>
                  <a:srgbClr val="FFFFFF"/>
                </a:solidFill>
              </a:rPr>
              <a:t> </a:t>
            </a:r>
            <a:r>
              <a:rPr lang="en-US" altLang="ja-JP" dirty="0" smtClean="0">
                <a:solidFill>
                  <a:srgbClr val="FFFFFF"/>
                </a:solidFill>
              </a:rPr>
              <a:t>(</a:t>
            </a:r>
            <a:r>
              <a:rPr lang="en-US" altLang="ja-JP" dirty="0" err="1" smtClean="0">
                <a:solidFill>
                  <a:srgbClr val="FFFFFF"/>
                </a:solidFill>
              </a:rPr>
              <a:t>Kalas</a:t>
            </a:r>
            <a:r>
              <a:rPr lang="en-US" altLang="ja-JP" dirty="0" smtClean="0">
                <a:solidFill>
                  <a:srgbClr val="FFFFFF"/>
                </a:solidFill>
              </a:rPr>
              <a:t>+ 2008)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0" y="-457200"/>
            <a:ext cx="10972800" cy="7315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Warm Debris Disks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altLang="ja-JP" sz="2000" u="sng" dirty="0" smtClean="0">
                <a:solidFill>
                  <a:srgbClr val="FFFFFF"/>
                </a:solidFill>
              </a:rPr>
              <a:t>Main stream after IRAS</a:t>
            </a:r>
          </a:p>
          <a:p>
            <a:pPr lvl="1"/>
            <a:r>
              <a:rPr lang="en-US" altLang="ja-JP" sz="1800" dirty="0" smtClean="0">
                <a:solidFill>
                  <a:srgbClr val="FFFFFF"/>
                </a:solidFill>
              </a:rPr>
              <a:t>Far-infrared observations that can trace low-temperature dust (~100K)</a:t>
            </a:r>
          </a:p>
          <a:p>
            <a:pPr lvl="1"/>
            <a:r>
              <a:rPr lang="en-US" altLang="ja-JP" sz="1800" dirty="0" smtClean="0">
                <a:solidFill>
                  <a:srgbClr val="FFFFFF"/>
                </a:solidFill>
              </a:rPr>
              <a:t>Outer region of debris disk (~100AU)</a:t>
            </a:r>
          </a:p>
          <a:p>
            <a:pPr lvl="1"/>
            <a:r>
              <a:rPr lang="en-US" altLang="ja-JP" sz="1800" dirty="0" err="1" smtClean="0">
                <a:solidFill>
                  <a:srgbClr val="FFFFFF"/>
                </a:solidFill>
              </a:rPr>
              <a:t>Kuiper</a:t>
            </a:r>
            <a:r>
              <a:rPr lang="en-US" altLang="ja-JP" sz="1800" dirty="0" smtClean="0">
                <a:solidFill>
                  <a:srgbClr val="FFFFFF"/>
                </a:solidFill>
              </a:rPr>
              <a:t>-belt analog</a:t>
            </a:r>
          </a:p>
          <a:p>
            <a:r>
              <a:rPr lang="en-US" altLang="ja-JP" sz="2000" u="sng" dirty="0" smtClean="0">
                <a:solidFill>
                  <a:srgbClr val="FFFFFF"/>
                </a:solidFill>
              </a:rPr>
              <a:t>More interesting thing (for me) is …</a:t>
            </a:r>
          </a:p>
          <a:p>
            <a:pPr lvl="1"/>
            <a:r>
              <a:rPr lang="en-US" altLang="ja-JP" sz="1800" dirty="0" smtClean="0">
                <a:solidFill>
                  <a:srgbClr val="FFFFFF"/>
                </a:solidFill>
              </a:rPr>
              <a:t>Situation in planet forming region</a:t>
            </a:r>
          </a:p>
          <a:p>
            <a:pPr lvl="1"/>
            <a:r>
              <a:rPr lang="en-US" altLang="ja-JP" sz="1800" dirty="0" smtClean="0">
                <a:solidFill>
                  <a:srgbClr val="FFFF00"/>
                </a:solidFill>
              </a:rPr>
              <a:t>Traced by “Warm Debris Disk” at ~1-10AU from star (Asteroid analog)</a:t>
            </a:r>
          </a:p>
          <a:p>
            <a:pPr lvl="1"/>
            <a:r>
              <a:rPr lang="en-US" altLang="ja-JP" sz="1800" dirty="0" smtClean="0">
                <a:solidFill>
                  <a:srgbClr val="FFFF00"/>
                </a:solidFill>
              </a:rPr>
              <a:t>MIR excess emission from warm dust</a:t>
            </a:r>
          </a:p>
          <a:p>
            <a:r>
              <a:rPr lang="en-US" altLang="ja-JP" sz="2000" u="sng" dirty="0" smtClean="0">
                <a:solidFill>
                  <a:srgbClr val="FFFFFF"/>
                </a:solidFill>
              </a:rPr>
              <a:t>AKARI, Spitzer</a:t>
            </a:r>
          </a:p>
          <a:p>
            <a:pPr lvl="1"/>
            <a:r>
              <a:rPr lang="en-US" altLang="ja-JP" sz="1800" dirty="0" smtClean="0">
                <a:solidFill>
                  <a:srgbClr val="FFFFFF"/>
                </a:solidFill>
              </a:rPr>
              <a:t>MIR observations with high sensitivity</a:t>
            </a:r>
          </a:p>
          <a:p>
            <a:pPr lvl="1"/>
            <a:r>
              <a:rPr lang="en-US" altLang="ja-JP" sz="1800" dirty="0" smtClean="0">
                <a:solidFill>
                  <a:srgbClr val="FFFFFF"/>
                </a:solidFill>
              </a:rPr>
              <a:t>Studies of warm debris disks have begun in earnest</a:t>
            </a:r>
            <a:endParaRPr lang="ja-JP" altLang="en-US" sz="1800" dirty="0" smtClean="0">
              <a:solidFill>
                <a:srgbClr val="FFFFFF"/>
              </a:solidFill>
            </a:endParaRPr>
          </a:p>
          <a:p>
            <a:endParaRPr lang="en-US" altLang="ja-JP" sz="2200" dirty="0" smtClean="0">
              <a:solidFill>
                <a:srgbClr val="FFFF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F2F-D4A2-6140-9CA5-37B01215BA12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486400" y="1981200"/>
            <a:ext cx="3429000" cy="10668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248400" y="1905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~10AU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20000" y="2286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~100AU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rot="5400000">
            <a:off x="6477000" y="2286000"/>
            <a:ext cx="2286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7924800" y="2743200"/>
            <a:ext cx="2286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右中かっこ 14"/>
          <p:cNvSpPr/>
          <p:nvPr/>
        </p:nvSpPr>
        <p:spPr>
          <a:xfrm rot="5400000">
            <a:off x="6019800" y="2133600"/>
            <a:ext cx="304800" cy="1219200"/>
          </a:xfrm>
          <a:prstGeom prst="rightBrace">
            <a:avLst/>
          </a:prstGeom>
          <a:ln w="38100">
            <a:solidFill>
              <a:srgbClr val="FFD46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中かっこ 15"/>
          <p:cNvSpPr/>
          <p:nvPr/>
        </p:nvSpPr>
        <p:spPr>
          <a:xfrm rot="5400000">
            <a:off x="7658100" y="2476500"/>
            <a:ext cx="304800" cy="1600200"/>
          </a:xfrm>
          <a:prstGeom prst="rightBrace">
            <a:avLst/>
          </a:prstGeom>
          <a:ln w="38100"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62600" y="3124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Planet Forming Region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86600" y="3593068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solidFill>
                  <a:srgbClr val="FFFFFF"/>
                </a:solidFill>
              </a:rPr>
              <a:t>Outer Cool Region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rot="5400000">
            <a:off x="7468394" y="4599007"/>
            <a:ext cx="609600" cy="1588"/>
          </a:xfrm>
          <a:prstGeom prst="straightConnector1">
            <a:avLst/>
          </a:prstGeom>
          <a:ln w="38100">
            <a:solidFill>
              <a:srgbClr val="CCFF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7239000" y="4992469"/>
            <a:ext cx="1143000" cy="646331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solidFill>
                  <a:srgbClr val="FFFFFF"/>
                </a:solidFill>
              </a:rPr>
              <a:t>IRAS</a:t>
            </a:r>
          </a:p>
          <a:p>
            <a:r>
              <a:rPr kumimoji="1" lang="en-US" altLang="ja-JP" dirty="0" smtClean="0">
                <a:solidFill>
                  <a:srgbClr val="FFFFFF"/>
                </a:solidFill>
              </a:rPr>
              <a:t>FIR obs</a:t>
            </a:r>
            <a:r>
              <a:rPr lang="en-US" altLang="ja-JP" dirty="0" smtClean="0">
                <a:solidFill>
                  <a:srgbClr val="FFFFFF"/>
                </a:solidFill>
              </a:rPr>
              <a:t>.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rot="5400000">
            <a:off x="5791994" y="4458275"/>
            <a:ext cx="609600" cy="1588"/>
          </a:xfrm>
          <a:prstGeom prst="straightConnector1">
            <a:avLst/>
          </a:prstGeom>
          <a:ln w="38100">
            <a:solidFill>
              <a:srgbClr val="FFD46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257800" y="4992469"/>
            <a:ext cx="17526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AKARI, Spitzer</a:t>
            </a:r>
            <a:endParaRPr lang="en-US" altLang="en-US" dirty="0" smtClean="0">
              <a:solidFill>
                <a:srgbClr val="FFFFFF"/>
              </a:solidFill>
            </a:endParaRPr>
          </a:p>
          <a:p>
            <a:r>
              <a:rPr lang="en-US" altLang="ja-JP" dirty="0" smtClean="0">
                <a:solidFill>
                  <a:srgbClr val="FFFFFF"/>
                </a:solidFill>
              </a:rPr>
              <a:t>MIR obs.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-304800" y="1357313"/>
          <a:ext cx="9829800" cy="5653087"/>
        </p:xfrm>
        <a:graphic>
          <a:graphicData uri="http://schemas.openxmlformats.org/presentationml/2006/ole">
            <p:oleObj spid="_x0000_s177154" name="Image" r:id="rId4" imgW="16100247" imgH="9352630" progId="">
              <p:embed/>
            </p:oleObj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>
                <a:solidFill>
                  <a:srgbClr val="FFFFFF"/>
                </a:solidFill>
              </a:rPr>
              <a:t>AKARI MIR All-Sky Survey</a:t>
            </a:r>
            <a:endParaRPr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altLang="ja-JP" sz="2400" dirty="0" smtClean="0"/>
              <a:t>AKARI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a Japanese IR satellite (surveyor)</a:t>
            </a:r>
          </a:p>
          <a:p>
            <a:pPr lvl="1"/>
            <a:r>
              <a:rPr lang="en-US" altLang="ja-JP" sz="2000" dirty="0" smtClean="0"/>
              <a:t>IRC: </a:t>
            </a:r>
            <a:r>
              <a:rPr lang="en-US" altLang="ja-JP" sz="2000" dirty="0" err="1" smtClean="0"/>
              <a:t>Near~Mid</a:t>
            </a:r>
            <a:r>
              <a:rPr lang="en-US" altLang="ja-JP" sz="2000" dirty="0" smtClean="0"/>
              <a:t>-IR &amp; FIS: Far-IR</a:t>
            </a:r>
          </a:p>
          <a:p>
            <a:pPr lvl="1"/>
            <a:r>
              <a:rPr lang="en-US" altLang="ja-JP" sz="2000" dirty="0" smtClean="0"/>
              <a:t>All-sky survey with higher sensitivity and spatial resolution than IRAS</a:t>
            </a:r>
          </a:p>
          <a:p>
            <a:pPr lvl="1"/>
            <a:r>
              <a:rPr lang="en-US" altLang="ja-JP" sz="2000" dirty="0" smtClean="0"/>
              <a:t>MIR IRC survey (9&amp;18</a:t>
            </a:r>
            <a:r>
              <a:rPr lang="en-US" altLang="ja-JP" sz="2000" dirty="0" smtClean="0">
                <a:latin typeface="Symbol" charset="2"/>
                <a:cs typeface="Symbol" charset="2"/>
              </a:rPr>
              <a:t>m</a:t>
            </a:r>
            <a:r>
              <a:rPr lang="en-US" altLang="ja-JP" sz="2000" dirty="0" smtClean="0"/>
              <a:t>m) is useful for warm debris disk </a:t>
            </a:r>
            <a:r>
              <a:rPr lang="en-US" altLang="ja-JP" sz="2000" dirty="0" smtClean="0"/>
              <a:t>search</a:t>
            </a:r>
          </a:p>
          <a:p>
            <a:pPr lvl="1"/>
            <a:endParaRPr lang="en-US" altLang="ja-JP" sz="2000" dirty="0" smtClean="0"/>
          </a:p>
          <a:p>
            <a:pPr lvl="1"/>
            <a:endParaRPr lang="en-US" altLang="ja-JP" sz="2000" dirty="0" smtClean="0"/>
          </a:p>
          <a:p>
            <a:pPr lvl="1"/>
            <a:endParaRPr lang="en-US" altLang="ja-JP" sz="2000" dirty="0" smtClean="0"/>
          </a:p>
          <a:p>
            <a:pPr lvl="1"/>
            <a:endParaRPr lang="en-US" altLang="ja-JP" sz="2000" dirty="0" smtClean="0"/>
          </a:p>
          <a:p>
            <a:pPr lvl="1"/>
            <a:endParaRPr lang="en-US" altLang="ja-JP" sz="2000" dirty="0" smtClean="0"/>
          </a:p>
          <a:p>
            <a:pPr lvl="1"/>
            <a:endParaRPr lang="en-US" altLang="ja-JP" sz="2000" dirty="0" smtClean="0"/>
          </a:p>
          <a:p>
            <a:pPr lvl="1"/>
            <a:endParaRPr lang="en-US" altLang="ja-JP" sz="20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F2F-D4A2-6140-9CA5-37B01215BA12}" type="slidenum">
              <a:rPr lang="en-US" altLang="ja-JP" smtClean="0"/>
              <a:pPr/>
              <a:t>5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1000" y="61823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FF"/>
                </a:solidFill>
              </a:rPr>
              <a:t>BG</a:t>
            </a:r>
            <a:r>
              <a:rPr lang="ja-JP" altLang="en-US" sz="1400" dirty="0" smtClean="0">
                <a:solidFill>
                  <a:srgbClr val="FFFFFF"/>
                </a:solidFill>
              </a:rPr>
              <a:t>：</a:t>
            </a:r>
            <a:r>
              <a:rPr kumimoji="1" lang="en-US" altLang="ja-JP" sz="1400" dirty="0" smtClean="0">
                <a:solidFill>
                  <a:srgbClr val="FFFFFF"/>
                </a:solidFill>
              </a:rPr>
              <a:t>AKARI IRC MIR All-Sky Survey</a:t>
            </a:r>
          </a:p>
          <a:p>
            <a:r>
              <a:rPr kumimoji="1" lang="en-US" altLang="ja-JP" sz="1400" dirty="0" smtClean="0">
                <a:solidFill>
                  <a:srgbClr val="FFFFFF"/>
                </a:solidFill>
              </a:rPr>
              <a:t>(Ishihara+ 2010, submitted </a:t>
            </a:r>
            <a:r>
              <a:rPr lang="en-US" altLang="ja-JP" sz="1400" dirty="0" smtClean="0">
                <a:solidFill>
                  <a:srgbClr val="FFFFFF"/>
                </a:solidFill>
              </a:rPr>
              <a:t>to A&amp;A</a:t>
            </a:r>
            <a:r>
              <a:rPr kumimoji="1" lang="en-US" altLang="ja-JP" sz="1400" dirty="0" smtClean="0">
                <a:solidFill>
                  <a:srgbClr val="FFFFFF"/>
                </a:solidFill>
              </a:rPr>
              <a:t>)</a:t>
            </a:r>
            <a:endParaRPr kumimoji="1" lang="ja-JP" altLang="en-US" sz="1400" dirty="0">
              <a:solidFill>
                <a:srgbClr val="FFFFFF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7061947" y="1346947"/>
            <a:ext cx="1600200" cy="225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4267200" y="5029200"/>
          <a:ext cx="46482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  <a:gridCol w="1549400"/>
                <a:gridCol w="1549400"/>
              </a:tblGrid>
              <a:tr h="323850"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Band</a:t>
                      </a:r>
                      <a:endParaRPr kumimoji="1" lang="ja-JP" altLang="en-US" b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S9W</a:t>
                      </a:r>
                      <a:endParaRPr kumimoji="1" lang="ja-JP" altLang="en-US" b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L18W</a:t>
                      </a:r>
                      <a:endParaRPr kumimoji="1" lang="ja-JP" altLang="en-US" b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Wavelength</a:t>
                      </a:r>
                      <a:endParaRPr kumimoji="1" lang="ja-JP" altLang="en-US" b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6-12 micron</a:t>
                      </a:r>
                      <a:endParaRPr kumimoji="1" lang="ja-JP" altLang="en-US" b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14-26 micron</a:t>
                      </a:r>
                      <a:endParaRPr kumimoji="1" lang="ja-JP" altLang="en-US" b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Sensitivity</a:t>
                      </a:r>
                      <a:endParaRPr kumimoji="1" lang="ja-JP" altLang="en-US" b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50 </a:t>
                      </a:r>
                      <a:r>
                        <a:rPr kumimoji="1" lang="en-US" altLang="ja-JP" b="0" dirty="0" err="1" smtClean="0">
                          <a:solidFill>
                            <a:srgbClr val="FFFFFF"/>
                          </a:solidFill>
                          <a:latin typeface="+mn-lt"/>
                        </a:rPr>
                        <a:t>mJy</a:t>
                      </a:r>
                      <a:endParaRPr kumimoji="1" lang="ja-JP" altLang="en-US" b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120 </a:t>
                      </a:r>
                      <a:r>
                        <a:rPr kumimoji="1" lang="en-US" altLang="ja-JP" b="0" dirty="0" err="1" smtClean="0">
                          <a:solidFill>
                            <a:srgbClr val="FFFFFF"/>
                          </a:solidFill>
                          <a:latin typeface="+mn-lt"/>
                        </a:rPr>
                        <a:t>mJy</a:t>
                      </a:r>
                      <a:endParaRPr kumimoji="1" lang="ja-JP" altLang="en-US" b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kumimoji="1" lang="en-US" altLang="ja-JP" b="0" baseline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Resolution</a:t>
                      </a:r>
                      <a:endParaRPr kumimoji="1" lang="ja-JP" altLang="en-US" b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9.4”</a:t>
                      </a:r>
                      <a:endParaRPr kumimoji="1" lang="ja-JP" altLang="en-US" b="0" dirty="0" smtClean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コンテンツ プレースホルダ 2"/>
          <p:cNvSpPr txBox="1">
            <a:spLocks/>
          </p:cNvSpPr>
          <p:nvPr/>
        </p:nvSpPr>
        <p:spPr bwMode="auto">
          <a:xfrm>
            <a:off x="457200" y="4114800"/>
            <a:ext cx="83058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tabLst/>
              <a:defRPr/>
            </a:pP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 typeface="Arial" pitchFamily="-108" charset="0"/>
              <a:buChar char="–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Warm debris disk survey by comparing AKARI, 2MASS and Tycho-2 </a:t>
            </a:r>
            <a:r>
              <a:rPr lang="en-US" altLang="ja-JP" sz="2000" kern="0" noProof="0" dirty="0" err="1" smtClean="0">
                <a:latin typeface="+mn-lt"/>
                <a:ea typeface="+mn-ea"/>
              </a:rPr>
              <a:t>Spc</a:t>
            </a:r>
            <a:r>
              <a:rPr lang="en-US" altLang="ja-JP" sz="2000" kern="0" noProof="0" dirty="0" smtClean="0">
                <a:latin typeface="+mn-lt"/>
                <a:ea typeface="+mn-ea"/>
              </a:rPr>
              <a:t> catalog</a:t>
            </a: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 typeface="Arial" pitchFamily="-108" charset="0"/>
              <a:buChar char="–"/>
              <a:tabLst/>
              <a:defRPr/>
            </a:pP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 typeface="Arial" pitchFamily="-108" charset="0"/>
              <a:buChar char="–"/>
              <a:tabLst/>
              <a:defRPr/>
            </a:pP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 typeface="Arial" pitchFamily="-108" charset="0"/>
              <a:buChar char="–"/>
              <a:tabLst/>
              <a:defRPr/>
            </a:pP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 typeface="Arial" pitchFamily="-108" charset="0"/>
              <a:buChar char="–"/>
              <a:tabLst/>
              <a:defRPr/>
            </a:pP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 typeface="Arial" pitchFamily="-108" charset="0"/>
              <a:buChar char="–"/>
              <a:tabLst/>
              <a:defRPr/>
            </a:pP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AKARI-identified Debris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0" y="4724400"/>
            <a:ext cx="4191000" cy="1600200"/>
          </a:xfrm>
        </p:spPr>
        <p:txBody>
          <a:bodyPr/>
          <a:lstStyle/>
          <a:p>
            <a:r>
              <a:rPr lang="en-US" altLang="ja-JP" sz="2000" dirty="0" smtClean="0">
                <a:solidFill>
                  <a:srgbClr val="FF2C19"/>
                </a:solidFill>
              </a:rPr>
              <a:t>Red</a:t>
            </a:r>
            <a:r>
              <a:rPr lang="en-US" altLang="ja-JP" sz="2000" dirty="0" smtClean="0"/>
              <a:t>: AKARI-discovered</a:t>
            </a:r>
          </a:p>
          <a:p>
            <a:r>
              <a:rPr lang="en-US" altLang="ja-JP" sz="2000" dirty="0" smtClean="0">
                <a:solidFill>
                  <a:srgbClr val="FFFF00"/>
                </a:solidFill>
              </a:rPr>
              <a:t>Yellow</a:t>
            </a:r>
            <a:r>
              <a:rPr lang="en-US" altLang="ja-JP" sz="2000" dirty="0" smtClean="0"/>
              <a:t>: 1</a:t>
            </a:r>
            <a:r>
              <a:rPr lang="en-US" altLang="ja-JP" sz="2000" baseline="30000" dirty="0" smtClean="0"/>
              <a:t>st</a:t>
            </a:r>
            <a:r>
              <a:rPr lang="en-US" altLang="ja-JP" sz="2000" dirty="0" smtClean="0"/>
              <a:t> confirmation after IRAS (</a:t>
            </a:r>
            <a:r>
              <a:rPr lang="en-US" altLang="ja-JP" sz="2000" dirty="0" err="1" smtClean="0"/>
              <a:t>Oudmaijer</a:t>
            </a:r>
            <a:r>
              <a:rPr lang="en-US" altLang="ja-JP" sz="2000" dirty="0" smtClean="0"/>
              <a:t>+ 92)</a:t>
            </a:r>
            <a:endParaRPr lang="ja-JP" altLang="en-US" sz="2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F2F-D4A2-6140-9CA5-37B01215BA12}" type="slidenum">
              <a:rPr lang="en-US" altLang="ja-JP" smtClean="0"/>
              <a:pPr/>
              <a:t>6</a:t>
            </a:fld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524000"/>
            <a:ext cx="4260850" cy="48958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524000"/>
            <a:ext cx="4318000" cy="29464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752600" y="1524000"/>
            <a:ext cx="1371600" cy="990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04800" y="3429000"/>
            <a:ext cx="1371600" cy="990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124200" y="3429000"/>
            <a:ext cx="1371600" cy="990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124200" y="4419600"/>
            <a:ext cx="1371600" cy="990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752600" y="5410200"/>
            <a:ext cx="1371600" cy="990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943600" y="1524000"/>
            <a:ext cx="1371600" cy="990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315200" y="1524000"/>
            <a:ext cx="1371600" cy="990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943600" y="3505200"/>
            <a:ext cx="1371600" cy="990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943600" y="2514600"/>
            <a:ext cx="1371600" cy="9906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572000" y="2514600"/>
            <a:ext cx="1371600" cy="9906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81000" y="5410200"/>
            <a:ext cx="1371600" cy="9906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676400" y="3429000"/>
            <a:ext cx="1447800" cy="9906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Follow-up Observations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 smtClean="0"/>
              <a:t>Observations from space</a:t>
            </a:r>
          </a:p>
          <a:p>
            <a:pPr lvl="1"/>
            <a:r>
              <a:rPr lang="en-US" altLang="ja-JP" sz="2000" dirty="0" smtClean="0"/>
              <a:t>Limited spatial resolution of observation from space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Suspicious </a:t>
            </a:r>
            <a:r>
              <a:rPr lang="en-US" altLang="ja-JP" sz="2000" dirty="0" smtClean="0"/>
              <a:t>of of </a:t>
            </a:r>
            <a:r>
              <a:rPr lang="en-US" altLang="ja-JP" sz="2000" dirty="0" smtClean="0"/>
              <a:t>contamination/</a:t>
            </a:r>
            <a:r>
              <a:rPr lang="en-US" altLang="ja-JP" sz="2000" dirty="0" err="1" smtClean="0"/>
              <a:t>mis</a:t>
            </a:r>
            <a:r>
              <a:rPr lang="en-US" altLang="ja-JP" sz="2000" dirty="0" smtClean="0"/>
              <a:t>-identification</a:t>
            </a:r>
          </a:p>
          <a:p>
            <a:r>
              <a:rPr lang="en-US" altLang="ja-JP" sz="2400" dirty="0" smtClean="0"/>
              <a:t>Ground-based follo</a:t>
            </a:r>
            <a:r>
              <a:rPr lang="en-US" altLang="ja-JP" sz="2400" dirty="0" smtClean="0"/>
              <a:t>w-up observations</a:t>
            </a:r>
            <a:endParaRPr lang="en-US" altLang="ja-JP" sz="2400" dirty="0" smtClean="0"/>
          </a:p>
          <a:p>
            <a:pPr lvl="1"/>
            <a:r>
              <a:rPr lang="en-US" altLang="ja-JP" sz="2000" dirty="0" smtClean="0"/>
              <a:t>Higher </a:t>
            </a:r>
            <a:r>
              <a:rPr lang="en-US" altLang="ja-JP" sz="2000" dirty="0" smtClean="0"/>
              <a:t>spatial resolution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Confirmation of excess emission</a:t>
            </a:r>
          </a:p>
          <a:p>
            <a:r>
              <a:rPr lang="en-US" altLang="ja-JP" sz="2400" dirty="0" smtClean="0"/>
              <a:t>High spectral resolution/multiple bands</a:t>
            </a:r>
          </a:p>
          <a:p>
            <a:pPr lvl="1"/>
            <a:r>
              <a:rPr lang="en-US" altLang="ja-JP" sz="2000" dirty="0" smtClean="0"/>
              <a:t>Hints for</a:t>
            </a:r>
            <a:r>
              <a:rPr lang="en-US" altLang="ja-JP" sz="2000" dirty="0" smtClean="0"/>
              <a:t> properties (dust </a:t>
            </a:r>
            <a:r>
              <a:rPr lang="en-US" altLang="ja-JP" sz="2000" dirty="0" smtClean="0"/>
              <a:t>temperature and </a:t>
            </a:r>
            <a:r>
              <a:rPr lang="en-US" altLang="ja-JP" sz="2000" dirty="0" smtClean="0"/>
              <a:t>species)</a:t>
            </a:r>
          </a:p>
          <a:p>
            <a:r>
              <a:rPr lang="en-US" altLang="ja-JP" sz="2400" dirty="0" smtClean="0"/>
              <a:t>Availability of MIR capability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in both of Northern and Southern Hemisphere</a:t>
            </a:r>
          </a:p>
          <a:p>
            <a:pPr lvl="1"/>
            <a:r>
              <a:rPr lang="en-US" altLang="ja-JP" sz="2000" dirty="0" smtClean="0"/>
              <a:t>AKARI candidates </a:t>
            </a:r>
            <a:r>
              <a:rPr lang="en-US" altLang="ja-JP" sz="2000" dirty="0" smtClean="0"/>
              <a:t>distribute in all </a:t>
            </a:r>
            <a:r>
              <a:rPr lang="en-US" altLang="ja-JP" sz="2000" dirty="0" smtClean="0"/>
              <a:t>sky</a:t>
            </a:r>
            <a:r>
              <a:rPr lang="en-US" altLang="ja-JP" sz="2000" dirty="0" smtClean="0"/>
              <a:t> </a:t>
            </a:r>
          </a:p>
          <a:p>
            <a:pPr lvl="1"/>
            <a:r>
              <a:rPr lang="en-US" altLang="ja-JP" sz="2000" dirty="0" smtClean="0"/>
              <a:t>Subaru/COMICS + Gemini-S/T-</a:t>
            </a:r>
            <a:r>
              <a:rPr lang="en-US" altLang="ja-JP" sz="2000" dirty="0" err="1" smtClean="0"/>
              <a:t>ReCS</a:t>
            </a:r>
            <a:endParaRPr lang="en-US" altLang="ja-JP" sz="2000" dirty="0" smtClean="0"/>
          </a:p>
          <a:p>
            <a:pPr lvl="1"/>
            <a:endParaRPr lang="en-US" altLang="ja-JP" sz="2000" dirty="0" smtClean="0"/>
          </a:p>
          <a:p>
            <a:pPr lvl="1"/>
            <a:endParaRPr lang="ja-JP" altLang="en-US" sz="2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F2F-D4A2-6140-9CA5-37B01215BA12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>
                <a:solidFill>
                  <a:srgbClr val="FFFFFF"/>
                </a:solidFill>
              </a:rPr>
              <a:t>HD106797 by Gemini/T-</a:t>
            </a:r>
            <a:r>
              <a:rPr lang="en-US" altLang="ja-JP" sz="4000" dirty="0" err="1" smtClean="0">
                <a:solidFill>
                  <a:srgbClr val="FFFFFF"/>
                </a:solidFill>
              </a:rPr>
              <a:t>ReCS</a:t>
            </a:r>
            <a:endParaRPr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altLang="ja-JP" sz="2800" dirty="0" smtClean="0"/>
              <a:t>A-type dwarf star</a:t>
            </a:r>
          </a:p>
          <a:p>
            <a:pPr lvl="1"/>
            <a:r>
              <a:rPr lang="en-US" altLang="ja-JP" sz="2400" dirty="0" smtClean="0"/>
              <a:t>18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m</a:t>
            </a:r>
            <a:r>
              <a:rPr lang="en-US" altLang="ja-JP" sz="2400" dirty="0" smtClean="0"/>
              <a:t>m excess by AKARI</a:t>
            </a:r>
          </a:p>
          <a:p>
            <a:r>
              <a:rPr lang="en-US" altLang="ja-JP" sz="2800" dirty="0" smtClean="0"/>
              <a:t>Gemini/T-</a:t>
            </a:r>
            <a:r>
              <a:rPr lang="en-US" altLang="ja-JP" sz="2800" dirty="0" err="1" smtClean="0"/>
              <a:t>ReCS</a:t>
            </a:r>
            <a:endParaRPr lang="en-US" altLang="ja-JP" sz="2800" dirty="0" smtClean="0"/>
          </a:p>
          <a:p>
            <a:pPr lvl="1"/>
            <a:r>
              <a:rPr lang="en-US" altLang="ja-JP" sz="2400" dirty="0" smtClean="0"/>
              <a:t>Si2-6 and </a:t>
            </a:r>
            <a:r>
              <a:rPr lang="en-US" altLang="ja-JP" sz="2400" dirty="0" err="1" smtClean="0"/>
              <a:t>Qa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Excess at 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l</a:t>
            </a:r>
            <a:r>
              <a:rPr lang="en-US" altLang="ja-JP" sz="2400" dirty="0" smtClean="0"/>
              <a:t>&gt;11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m</a:t>
            </a:r>
            <a:r>
              <a:rPr lang="en-US" altLang="ja-JP" sz="2400" dirty="0" smtClean="0"/>
              <a:t>m</a:t>
            </a:r>
          </a:p>
          <a:p>
            <a:pPr lvl="1"/>
            <a:r>
              <a:rPr lang="en-US" altLang="ja-JP" sz="2400" dirty="0" smtClean="0"/>
              <a:t>Dust T~200K</a:t>
            </a:r>
          </a:p>
          <a:p>
            <a:r>
              <a:rPr lang="en-US" altLang="ja-JP" sz="2800" dirty="0" smtClean="0"/>
              <a:t>Feature Shape</a:t>
            </a:r>
          </a:p>
          <a:p>
            <a:pPr lvl="1"/>
            <a:r>
              <a:rPr lang="en-US" altLang="ja-JP" sz="2400" dirty="0" smtClean="0"/>
              <a:t>Crystalline </a:t>
            </a:r>
            <a:r>
              <a:rPr lang="en-US" altLang="ja-JP" sz="2400" dirty="0" err="1" smtClean="0"/>
              <a:t>silciate</a:t>
            </a:r>
            <a:r>
              <a:rPr lang="en-US" altLang="ja-JP" sz="2400" dirty="0" smtClean="0"/>
              <a:t>?</a:t>
            </a:r>
          </a:p>
          <a:p>
            <a:pPr lvl="1"/>
            <a:r>
              <a:rPr lang="en-US" altLang="ja-JP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Not sub-</a:t>
            </a:r>
            <a:r>
              <a:rPr lang="en-US" altLang="ja-JP" sz="2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 amorphous (ISM-like) silicate</a:t>
            </a:r>
            <a:endParaRPr lang="ja-JP" altLang="en-US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F2F-D4A2-6140-9CA5-37B01215BA12}" type="slidenum">
              <a:rPr lang="en-US" altLang="ja-JP" smtClean="0"/>
              <a:pPr/>
              <a:t>8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10000"/>
            <a:ext cx="3429000" cy="27767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524000"/>
            <a:ext cx="3429000" cy="2184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HD165014 by Subaru/COMICS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A-type dwarf star</a:t>
            </a:r>
            <a:endParaRPr lang="en-US" altLang="ja-JP" sz="2800" dirty="0" smtClean="0"/>
          </a:p>
          <a:p>
            <a:pPr lvl="1"/>
            <a:r>
              <a:rPr lang="en-US" altLang="ja-JP" sz="2400" dirty="0" smtClean="0"/>
              <a:t>9&amp;18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m</a:t>
            </a:r>
            <a:r>
              <a:rPr lang="en-US" altLang="ja-JP" sz="2400" dirty="0" smtClean="0"/>
              <a:t>m excess </a:t>
            </a:r>
            <a:r>
              <a:rPr lang="en-US" altLang="ja-JP" sz="2400" dirty="0" smtClean="0"/>
              <a:t>by AKARI</a:t>
            </a:r>
            <a:endParaRPr lang="en-US" altLang="ja-JP" sz="2400" dirty="0" smtClean="0"/>
          </a:p>
          <a:p>
            <a:r>
              <a:rPr lang="en-US" altLang="ja-JP" sz="2800" dirty="0" smtClean="0"/>
              <a:t>Subaru/COMICS</a:t>
            </a:r>
          </a:p>
          <a:p>
            <a:pPr lvl="1"/>
            <a:r>
              <a:rPr lang="en-US" altLang="ja-JP" sz="2400" dirty="0" smtClean="0"/>
              <a:t>8.8, 11.7, 18.8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m</a:t>
            </a:r>
            <a:r>
              <a:rPr lang="en-US" altLang="ja-JP" sz="2400" dirty="0" smtClean="0"/>
              <a:t>m</a:t>
            </a:r>
          </a:p>
          <a:p>
            <a:pPr lvl="1"/>
            <a:r>
              <a:rPr lang="en-US" altLang="ja-JP" sz="2400" dirty="0" smtClean="0"/>
              <a:t>Large Excess </a:t>
            </a:r>
            <a:r>
              <a:rPr lang="en-US" altLang="ja-JP" sz="2400" dirty="0" smtClean="0"/>
              <a:t>at 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l</a:t>
            </a:r>
            <a:r>
              <a:rPr lang="en-US" altLang="ja-JP" sz="2400" dirty="0" smtClean="0"/>
              <a:t>&gt;</a:t>
            </a:r>
            <a:r>
              <a:rPr lang="en-US" altLang="ja-JP" sz="2400" dirty="0" smtClean="0"/>
              <a:t>8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m</a:t>
            </a:r>
            <a:r>
              <a:rPr lang="en-US" altLang="ja-JP" sz="2400" dirty="0" smtClean="0"/>
              <a:t>m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Dust </a:t>
            </a:r>
            <a:r>
              <a:rPr lang="en-US" altLang="ja-JP" sz="2400" dirty="0" smtClean="0"/>
              <a:t>T&gt;200K (500K?)</a:t>
            </a:r>
          </a:p>
          <a:p>
            <a:pPr lvl="1"/>
            <a:r>
              <a:rPr lang="en-US" altLang="ja-JP" sz="2400" dirty="0" err="1" smtClean="0"/>
              <a:t>L</a:t>
            </a:r>
            <a:r>
              <a:rPr lang="en-US" altLang="ja-JP" sz="2400" baseline="-25000" dirty="0" err="1" smtClean="0"/>
              <a:t>dust</a:t>
            </a:r>
            <a:r>
              <a:rPr lang="en-US" altLang="ja-JP" sz="2400" dirty="0" err="1" smtClean="0"/>
              <a:t>/L</a:t>
            </a:r>
            <a:r>
              <a:rPr lang="en-US" altLang="ja-JP" sz="2400" baseline="-25000" dirty="0" err="1" smtClean="0"/>
              <a:t>star</a:t>
            </a:r>
            <a:r>
              <a:rPr lang="en-US" altLang="ja-JP" sz="2400" dirty="0" smtClean="0"/>
              <a:t> ~ 5x10</a:t>
            </a:r>
            <a:r>
              <a:rPr lang="en-US" altLang="ja-JP" sz="2400" baseline="30000" dirty="0" smtClean="0"/>
              <a:t>-3 </a:t>
            </a:r>
          </a:p>
          <a:p>
            <a:pPr lvl="2"/>
            <a:r>
              <a:rPr lang="en-US" altLang="ja-JP" sz="2000" dirty="0" smtClean="0"/>
              <a:t>Comparable to </a:t>
            </a:r>
            <a:r>
              <a:rPr lang="en-US" altLang="ja-JP" sz="2000" dirty="0" err="1" smtClean="0"/>
              <a:t>b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Pic</a:t>
            </a:r>
            <a:endParaRPr lang="en-US" altLang="ja-JP" sz="2000" dirty="0" smtClean="0"/>
          </a:p>
          <a:p>
            <a:r>
              <a:rPr lang="en-US" altLang="ja-JP" sz="2800" dirty="0" smtClean="0"/>
              <a:t>Dust Feature by Spitzer</a:t>
            </a:r>
          </a:p>
          <a:p>
            <a:pPr lvl="1"/>
            <a:r>
              <a:rPr lang="en-US" altLang="ja-JP" sz="2400" dirty="0" smtClean="0"/>
              <a:t>Crystalline </a:t>
            </a:r>
            <a:r>
              <a:rPr lang="en-US" altLang="ja-JP" sz="2400" dirty="0" smtClean="0"/>
              <a:t>silicate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F2F-D4A2-6140-9CA5-37B01215BA12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400" y="1465200"/>
            <a:ext cx="3808476" cy="2573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8886</TotalTime>
  <Words>779</Words>
  <Application>Microsoft Macintosh PowerPoint</Application>
  <PresentationFormat>画面に合わせる (4:3)</PresentationFormat>
  <Paragraphs>156</Paragraphs>
  <Slides>12</Slides>
  <Notes>7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4" baseType="lpstr">
      <vt:lpstr>標準デザイン</vt:lpstr>
      <vt:lpstr>Image</vt:lpstr>
      <vt:lpstr>Subaru/Gemini MIR Observations of Warm Debris Disks  </vt:lpstr>
      <vt:lpstr>Outline</vt:lpstr>
      <vt:lpstr>Debris Disk = Extrasolar Zodiacal Light</vt:lpstr>
      <vt:lpstr>Warm Debris Disks</vt:lpstr>
      <vt:lpstr>AKARI MIR All-Sky Survey</vt:lpstr>
      <vt:lpstr>AKARI-identified Debris</vt:lpstr>
      <vt:lpstr>Follow-up Observations</vt:lpstr>
      <vt:lpstr>HD106797 by Gemini/T-ReCS</vt:lpstr>
      <vt:lpstr>HD165014 by Subaru/COMICS</vt:lpstr>
      <vt:lpstr>HD165014 by Subaru/COMICS</vt:lpstr>
      <vt:lpstr>Summary</vt:lpstr>
      <vt:lpstr>Future Prospects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Violet</dc:title>
  <dc:creator>harupu</dc:creator>
  <cp:lastModifiedBy>藤原 英明</cp:lastModifiedBy>
  <cp:revision>461</cp:revision>
  <cp:lastPrinted>2009-11-19T18:36:49Z</cp:lastPrinted>
  <dcterms:created xsi:type="dcterms:W3CDTF">2011-01-19T18:30:43Z</dcterms:created>
  <dcterms:modified xsi:type="dcterms:W3CDTF">2011-01-19T21:11:30Z</dcterms:modified>
</cp:coreProperties>
</file>