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Lst>
  <p:sldSz cx="30275213" cy="42803763"/>
  <p:notesSz cx="6858000" cy="9144000"/>
  <p:defaultTextStyle>
    <a:defPPr>
      <a:defRPr lang="ja-JP"/>
    </a:defPPr>
    <a:lvl1pPr marL="0" algn="l" defTabSz="2087941" rtl="0" eaLnBrk="1" latinLnBrk="0" hangingPunct="1">
      <a:defRPr kumimoji="1" sz="8200" kern="1200">
        <a:solidFill>
          <a:schemeClr val="tx1"/>
        </a:solidFill>
        <a:latin typeface="+mn-lt"/>
        <a:ea typeface="+mn-ea"/>
        <a:cs typeface="+mn-cs"/>
      </a:defRPr>
    </a:lvl1pPr>
    <a:lvl2pPr marL="2087941" algn="l" defTabSz="2087941" rtl="0" eaLnBrk="1" latinLnBrk="0" hangingPunct="1">
      <a:defRPr kumimoji="1" sz="8200" kern="1200">
        <a:solidFill>
          <a:schemeClr val="tx1"/>
        </a:solidFill>
        <a:latin typeface="+mn-lt"/>
        <a:ea typeface="+mn-ea"/>
        <a:cs typeface="+mn-cs"/>
      </a:defRPr>
    </a:lvl2pPr>
    <a:lvl3pPr marL="4175882" algn="l" defTabSz="2087941" rtl="0" eaLnBrk="1" latinLnBrk="0" hangingPunct="1">
      <a:defRPr kumimoji="1" sz="8200" kern="1200">
        <a:solidFill>
          <a:schemeClr val="tx1"/>
        </a:solidFill>
        <a:latin typeface="+mn-lt"/>
        <a:ea typeface="+mn-ea"/>
        <a:cs typeface="+mn-cs"/>
      </a:defRPr>
    </a:lvl3pPr>
    <a:lvl4pPr marL="6263823" algn="l" defTabSz="2087941" rtl="0" eaLnBrk="1" latinLnBrk="0" hangingPunct="1">
      <a:defRPr kumimoji="1" sz="8200" kern="1200">
        <a:solidFill>
          <a:schemeClr val="tx1"/>
        </a:solidFill>
        <a:latin typeface="+mn-lt"/>
        <a:ea typeface="+mn-ea"/>
        <a:cs typeface="+mn-cs"/>
      </a:defRPr>
    </a:lvl4pPr>
    <a:lvl5pPr marL="8351764" algn="l" defTabSz="2087941" rtl="0" eaLnBrk="1" latinLnBrk="0" hangingPunct="1">
      <a:defRPr kumimoji="1" sz="8200" kern="1200">
        <a:solidFill>
          <a:schemeClr val="tx1"/>
        </a:solidFill>
        <a:latin typeface="+mn-lt"/>
        <a:ea typeface="+mn-ea"/>
        <a:cs typeface="+mn-cs"/>
      </a:defRPr>
    </a:lvl5pPr>
    <a:lvl6pPr marL="10439705" algn="l" defTabSz="2087941" rtl="0" eaLnBrk="1" latinLnBrk="0" hangingPunct="1">
      <a:defRPr kumimoji="1" sz="8200" kern="1200">
        <a:solidFill>
          <a:schemeClr val="tx1"/>
        </a:solidFill>
        <a:latin typeface="+mn-lt"/>
        <a:ea typeface="+mn-ea"/>
        <a:cs typeface="+mn-cs"/>
      </a:defRPr>
    </a:lvl6pPr>
    <a:lvl7pPr marL="12527646" algn="l" defTabSz="2087941" rtl="0" eaLnBrk="1" latinLnBrk="0" hangingPunct="1">
      <a:defRPr kumimoji="1" sz="8200" kern="1200">
        <a:solidFill>
          <a:schemeClr val="tx1"/>
        </a:solidFill>
        <a:latin typeface="+mn-lt"/>
        <a:ea typeface="+mn-ea"/>
        <a:cs typeface="+mn-cs"/>
      </a:defRPr>
    </a:lvl7pPr>
    <a:lvl8pPr marL="14615587" algn="l" defTabSz="2087941" rtl="0" eaLnBrk="1" latinLnBrk="0" hangingPunct="1">
      <a:defRPr kumimoji="1" sz="8200" kern="1200">
        <a:solidFill>
          <a:schemeClr val="tx1"/>
        </a:solidFill>
        <a:latin typeface="+mn-lt"/>
        <a:ea typeface="+mn-ea"/>
        <a:cs typeface="+mn-cs"/>
      </a:defRPr>
    </a:lvl8pPr>
    <a:lvl9pPr marL="16703528" algn="l" defTabSz="2087941"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50" d="100"/>
          <a:sy n="50" d="100"/>
        </p:scale>
        <p:origin x="-808" y="2632"/>
      </p:cViewPr>
      <p:guideLst>
        <p:guide orient="horz" pos="13481"/>
        <p:guide pos="953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1766054" y="8560753"/>
            <a:ext cx="25996316" cy="11414337"/>
          </a:xfrm>
          <a:ln>
            <a:noFill/>
          </a:ln>
        </p:spPr>
        <p:txBody>
          <a:bodyPr vert="horz" tIns="0" rIns="8351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1766054" y="20150699"/>
            <a:ext cx="26006408" cy="10938739"/>
          </a:xfrm>
        </p:spPr>
        <p:txBody>
          <a:bodyPr lIns="0" rIns="83518"/>
          <a:lstStyle>
            <a:lvl1pPr marL="0" marR="208794" indent="0" algn="r">
              <a:buNone/>
              <a:defRPr>
                <a:solidFill>
                  <a:schemeClr val="tx1"/>
                </a:solidFill>
              </a:defRPr>
            </a:lvl1pPr>
            <a:lvl2pPr marL="2087941" indent="0" algn="ctr">
              <a:buNone/>
            </a:lvl2pPr>
            <a:lvl3pPr marL="4175882" indent="0" algn="ctr">
              <a:buNone/>
            </a:lvl3pPr>
            <a:lvl4pPr marL="6263823" indent="0" algn="ctr">
              <a:buNone/>
            </a:lvl4pPr>
            <a:lvl5pPr marL="8351764" indent="0" algn="ctr">
              <a:buNone/>
            </a:lvl5pPr>
            <a:lvl6pPr marL="10439705" indent="0" algn="ctr">
              <a:buNone/>
            </a:lvl6pPr>
            <a:lvl7pPr marL="12527646" indent="0" algn="ctr">
              <a:buNone/>
            </a:lvl7pPr>
            <a:lvl8pPr marL="14615587" indent="0" algn="ctr">
              <a:buNone/>
            </a:lvl8pPr>
            <a:lvl9pPr marL="16703528"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19" name="フッター プレースホルダ 18"/>
          <p:cNvSpPr>
            <a:spLocks noGrp="1"/>
          </p:cNvSpPr>
          <p:nvPr>
            <p:ph type="ftr" sz="quarter" idx="11"/>
          </p:nvPr>
        </p:nvSpPr>
        <p:spPr/>
        <p:txBody>
          <a:bodyPr/>
          <a:lstStyle/>
          <a:p>
            <a:endParaRPr lang="ja-JP" altLang="en-US"/>
          </a:p>
        </p:txBody>
      </p:sp>
      <p:sp>
        <p:nvSpPr>
          <p:cNvPr id="27" name="スライド番号プレースホルダ 26"/>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49529" y="5707178"/>
            <a:ext cx="6811923" cy="32528881"/>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1513761" y="5707178"/>
            <a:ext cx="19931182" cy="32528881"/>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755962" y="8218322"/>
            <a:ext cx="25733931" cy="8503681"/>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755962" y="16880985"/>
            <a:ext cx="25733931" cy="9422770"/>
          </a:xfrm>
        </p:spPr>
        <p:txBody>
          <a:bodyPr lIns="208794" rIns="208794" anchor="t"/>
          <a:lstStyle>
            <a:lvl1pPr marL="0" indent="0">
              <a:buNone/>
              <a:defRPr sz="10000">
                <a:solidFill>
                  <a:schemeClr val="tx1"/>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1" y="4394519"/>
            <a:ext cx="27247692" cy="7133961"/>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1513761" y="11984086"/>
            <a:ext cx="13371552" cy="27679767"/>
          </a:xfrm>
        </p:spPr>
        <p:txBody>
          <a:bodyPr/>
          <a:lstStyle>
            <a:lvl1pPr>
              <a:defRPr sz="11900"/>
            </a:lvl1pPr>
            <a:lvl2pPr>
              <a:defRPr sz="11000"/>
            </a:lvl2pPr>
            <a:lvl3pPr>
              <a:defRPr sz="9100"/>
            </a:lvl3pPr>
            <a:lvl4pPr>
              <a:defRPr sz="8200"/>
            </a:lvl4pPr>
            <a:lvl5pPr>
              <a:defRPr sz="82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15389900" y="11984086"/>
            <a:ext cx="13371552" cy="27679767"/>
          </a:xfrm>
        </p:spPr>
        <p:txBody>
          <a:bodyPr/>
          <a:lstStyle>
            <a:lvl1pPr>
              <a:defRPr sz="11900"/>
            </a:lvl1pPr>
            <a:lvl2pPr>
              <a:defRPr sz="11000"/>
            </a:lvl2pPr>
            <a:lvl3pPr>
              <a:defRPr sz="9100"/>
            </a:lvl3pPr>
            <a:lvl4pPr>
              <a:defRPr sz="8200"/>
            </a:lvl4pPr>
            <a:lvl5pPr>
              <a:defRPr sz="82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1" y="4394519"/>
            <a:ext cx="27247692" cy="7133961"/>
          </a:xfrm>
        </p:spPr>
        <p:txBody>
          <a:bodyPr tIns="208794"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513761" y="11579410"/>
            <a:ext cx="13376810" cy="4115303"/>
          </a:xfrm>
        </p:spPr>
        <p:txBody>
          <a:bodyPr lIns="208794" tIns="0" rIns="208794" bIns="0" anchor="ctr">
            <a:noAutofit/>
          </a:bodyPr>
          <a:lstStyle>
            <a:lvl1pPr marL="0" indent="0">
              <a:buNone/>
              <a:defRPr sz="11000" b="1" cap="none" baseline="0">
                <a:solidFill>
                  <a:schemeClr val="tx2"/>
                </a:solidFill>
                <a:effectLst/>
              </a:defRPr>
            </a:lvl1pPr>
            <a:lvl2pPr>
              <a:buNone/>
              <a:defRPr sz="9100" b="1"/>
            </a:lvl2pPr>
            <a:lvl3pPr>
              <a:buNone/>
              <a:defRPr sz="8200" b="1"/>
            </a:lvl3pPr>
            <a:lvl4pPr>
              <a:buNone/>
              <a:defRPr sz="7300" b="1"/>
            </a:lvl4pPr>
            <a:lvl5pPr>
              <a:buNone/>
              <a:defRPr sz="73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15379389" y="11607556"/>
            <a:ext cx="13382065" cy="4087160"/>
          </a:xfrm>
        </p:spPr>
        <p:txBody>
          <a:bodyPr lIns="208794" tIns="0" rIns="208794" bIns="0" anchor="ctr"/>
          <a:lstStyle>
            <a:lvl1pPr marL="0" indent="0">
              <a:buNone/>
              <a:defRPr sz="11000" b="1" cap="none" baseline="0">
                <a:solidFill>
                  <a:schemeClr val="tx2"/>
                </a:solidFill>
                <a:effectLst/>
              </a:defRPr>
            </a:lvl1pPr>
            <a:lvl2pPr>
              <a:buNone/>
              <a:defRPr sz="9100" b="1"/>
            </a:lvl2pPr>
            <a:lvl3pPr>
              <a:buNone/>
              <a:defRPr sz="8200" b="1"/>
            </a:lvl3pPr>
            <a:lvl4pPr>
              <a:buNone/>
              <a:defRPr sz="7300" b="1"/>
            </a:lvl4pPr>
            <a:lvl5pPr>
              <a:buNone/>
              <a:defRPr sz="73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1513761" y="15694713"/>
            <a:ext cx="13376810" cy="24002812"/>
          </a:xfrm>
        </p:spPr>
        <p:txBody>
          <a:bodyPr tIns="0"/>
          <a:lstStyle>
            <a:lvl1pPr>
              <a:defRPr sz="10000"/>
            </a:lvl1pPr>
            <a:lvl2pPr>
              <a:defRPr sz="9100"/>
            </a:lvl2pPr>
            <a:lvl3pPr>
              <a:defRPr sz="8200"/>
            </a:lvl3pPr>
            <a:lvl4pPr>
              <a:defRPr sz="7300"/>
            </a:lvl4pPr>
            <a:lvl5pPr>
              <a:defRPr sz="73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15379389" y="15694713"/>
            <a:ext cx="13382065" cy="24002812"/>
          </a:xfrm>
        </p:spPr>
        <p:txBody>
          <a:bodyPr tIns="0"/>
          <a:lstStyle>
            <a:lvl1pPr>
              <a:defRPr sz="10000"/>
            </a:lvl1pPr>
            <a:lvl2pPr>
              <a:defRPr sz="9100"/>
            </a:lvl2pPr>
            <a:lvl3pPr>
              <a:defRPr sz="8200"/>
            </a:lvl3pPr>
            <a:lvl4pPr>
              <a:defRPr sz="7300"/>
            </a:lvl4pPr>
            <a:lvl5pPr>
              <a:defRPr sz="73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1" y="4394519"/>
            <a:ext cx="27499985" cy="7133961"/>
          </a:xfrm>
        </p:spPr>
        <p:txBody>
          <a:bodyPr vert="horz" tIns="208794"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28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270641" y="3210295"/>
            <a:ext cx="9082564" cy="7252860"/>
          </a:xfrm>
        </p:spPr>
        <p:txBody>
          <a:bodyPr lIns="0" anchor="b">
            <a:noAutofit/>
          </a:bodyPr>
          <a:lstStyle>
            <a:lvl1pPr algn="l" rtl="0">
              <a:spcBef>
                <a:spcPct val="0"/>
              </a:spcBef>
              <a:buNone/>
              <a:defRPr sz="119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2270641" y="10463142"/>
            <a:ext cx="9082564" cy="28535842"/>
          </a:xfrm>
        </p:spPr>
        <p:txBody>
          <a:bodyPr lIns="83518" rIns="83518"/>
          <a:lstStyle>
            <a:lvl1pPr marL="0" indent="0" algn="l">
              <a:buNone/>
              <a:defRPr sz="6400"/>
            </a:lvl1pPr>
            <a:lvl2pPr indent="0" algn="l">
              <a:buNone/>
              <a:defRPr sz="5500"/>
            </a:lvl2pPr>
            <a:lvl3pPr indent="0" algn="l">
              <a:buNone/>
              <a:defRPr sz="4600"/>
            </a:lvl3pPr>
            <a:lvl4pPr indent="0" algn="l">
              <a:buNone/>
              <a:defRPr sz="4100"/>
            </a:lvl4pPr>
            <a:lvl5pPr indent="0" algn="l">
              <a:buNone/>
              <a:defRPr sz="41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11836767" y="10463142"/>
            <a:ext cx="16924685" cy="28535842"/>
          </a:xfrm>
        </p:spPr>
        <p:txBody>
          <a:bodyPr tIns="0"/>
          <a:lstStyle>
            <a:lvl1pPr>
              <a:defRPr sz="12800"/>
            </a:lvl1pPr>
            <a:lvl2pPr>
              <a:defRPr sz="11900"/>
            </a:lvl2pPr>
            <a:lvl3pPr>
              <a:defRPr sz="11000"/>
            </a:lvl3pPr>
            <a:lvl4pPr>
              <a:defRPr sz="9100"/>
            </a:lvl4pPr>
            <a:lvl5pPr>
              <a:defRPr sz="82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1C45C001-1F6F-AA40-B0C0-0903A01C7574}"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タイトルと図">
    <p:spTree>
      <p:nvGrpSpPr>
        <p:cNvPr id="1" name=""/>
        <p:cNvGrpSpPr/>
        <p:nvPr/>
      </p:nvGrpSpPr>
      <p:grpSpPr>
        <a:xfrm>
          <a:off x="0" y="0"/>
          <a:ext cx="0" cy="0"/>
          <a:chOff x="0" y="0"/>
          <a:chExt cx="0" cy="0"/>
        </a:xfrm>
      </p:grpSpPr>
      <p:sp>
        <p:nvSpPr>
          <p:cNvPr id="9" name="1 つの角を丸めた四角形 8"/>
          <p:cNvSpPr/>
          <p:nvPr/>
        </p:nvSpPr>
        <p:spPr>
          <a:xfrm rot="420000" flipV="1">
            <a:off x="10481611" y="6915991"/>
            <a:ext cx="17408247" cy="25682258"/>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17588" tIns="208794" rIns="417588" bIns="208794" rtlCol="0" anchor="ctr"/>
          <a:lstStyle/>
          <a:p>
            <a:pPr algn="ctr" eaLnBrk="1" latinLnBrk="0" hangingPunct="1"/>
            <a:endParaRPr kumimoji="0" lang="en-US"/>
          </a:p>
        </p:txBody>
      </p:sp>
      <p:sp>
        <p:nvSpPr>
          <p:cNvPr id="12" name="直角三角形 11"/>
          <p:cNvSpPr/>
          <p:nvPr/>
        </p:nvSpPr>
        <p:spPr>
          <a:xfrm rot="420000" flipV="1">
            <a:off x="26501188" y="33452651"/>
            <a:ext cx="514679" cy="970219"/>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17588" tIns="208794" rIns="417588" bIns="208794" rtlCol="0" anchor="ctr"/>
          <a:lstStyle/>
          <a:p>
            <a:pPr algn="ctr" eaLnBrk="1" latinLnBrk="0" hangingPunct="1"/>
            <a:endParaRPr kumimoji="0" lang="en-US"/>
          </a:p>
        </p:txBody>
      </p:sp>
      <p:sp>
        <p:nvSpPr>
          <p:cNvPr id="2" name="タイトル 1"/>
          <p:cNvSpPr>
            <a:spLocks noGrp="1"/>
          </p:cNvSpPr>
          <p:nvPr>
            <p:ph type="title"/>
          </p:nvPr>
        </p:nvSpPr>
        <p:spPr>
          <a:xfrm>
            <a:off x="2018347" y="7346147"/>
            <a:ext cx="7326602" cy="9877827"/>
          </a:xfrm>
        </p:spPr>
        <p:txBody>
          <a:bodyPr vert="horz" lIns="208794" tIns="208794" rIns="208794" bIns="208794" anchor="b"/>
          <a:lstStyle>
            <a:lvl1pPr algn="l">
              <a:buNone/>
              <a:defRPr sz="91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2018347" y="17655678"/>
            <a:ext cx="7316510" cy="13602085"/>
          </a:xfrm>
        </p:spPr>
        <p:txBody>
          <a:bodyPr lIns="292312" rIns="208794" bIns="208794" anchor="t"/>
          <a:lstStyle>
            <a:lvl1pPr marL="0" indent="0" algn="l">
              <a:spcBef>
                <a:spcPts val="1142"/>
              </a:spcBef>
              <a:buFontTx/>
              <a:buNone/>
              <a:defRPr sz="5900"/>
            </a:lvl1pPr>
            <a:lvl2pPr>
              <a:defRPr sz="5500"/>
            </a:lvl2pPr>
            <a:lvl3pPr>
              <a:defRPr sz="4600"/>
            </a:lvl3pPr>
            <a:lvl4pPr>
              <a:defRPr sz="4100"/>
            </a:lvl4pPr>
            <a:lvl5pPr>
              <a:defRPr sz="41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D4F61C39-02D0-654B-A1B1-A326853351E7}" type="datetimeFigureOut">
              <a:rPr lang="ja-JP" altLang="en-US" smtClean="0"/>
              <a:pPr/>
              <a:t>11.2.7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a:xfrm>
            <a:off x="26743105" y="39672750"/>
            <a:ext cx="2018348" cy="2278904"/>
          </a:xfrm>
        </p:spPr>
        <p:txBody>
          <a:bodyPr/>
          <a:lstStyle/>
          <a:p>
            <a:fld id="{1C45C001-1F6F-AA40-B0C0-0903A01C7574}" type="slidenum">
              <a:rPr lang="ja-JP" altLang="en-US" smtClean="0"/>
              <a:pPr/>
              <a:t>‹#›</a:t>
            </a:fld>
            <a:endParaRPr lang="ja-JP" altLang="en-US"/>
          </a:p>
        </p:txBody>
      </p:sp>
      <p:sp>
        <p:nvSpPr>
          <p:cNvPr id="3" name="図プレースホルダ 2"/>
          <p:cNvSpPr>
            <a:spLocks noGrp="1"/>
          </p:cNvSpPr>
          <p:nvPr>
            <p:ph type="pic" idx="1"/>
          </p:nvPr>
        </p:nvSpPr>
        <p:spPr>
          <a:xfrm rot="420000">
            <a:off x="11541243" y="7486708"/>
            <a:ext cx="15288983" cy="24540824"/>
          </a:xfrm>
          <a:prstGeom prst="rect">
            <a:avLst/>
          </a:prstGeom>
          <a:solidFill>
            <a:schemeClr val="bg2"/>
          </a:solidFill>
          <a:ln w="3000" cap="rnd">
            <a:solidFill>
              <a:srgbClr val="C0C0C0"/>
            </a:solidFill>
            <a:round/>
          </a:ln>
          <a:effectLst/>
        </p:spPr>
        <p:txBody>
          <a:bodyPr/>
          <a:lstStyle>
            <a:lvl1pPr marL="0" indent="0">
              <a:buNone/>
              <a:defRPr sz="146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31537" y="36303932"/>
            <a:ext cx="30338286" cy="649983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7588" tIns="208794" rIns="417588" bIns="208794"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14506873" y="38820638"/>
            <a:ext cx="15768340" cy="398312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7588" tIns="208794" rIns="417588" bIns="208794"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31537" y="-44589"/>
            <a:ext cx="30338286" cy="649983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7588" tIns="208794" rIns="417588" bIns="208794"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14506873" y="-44586"/>
            <a:ext cx="15768340" cy="398312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7588" tIns="208794" rIns="417588" bIns="208794"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1513761" y="4394519"/>
            <a:ext cx="27247692" cy="7133961"/>
          </a:xfrm>
          <a:prstGeom prst="rect">
            <a:avLst/>
          </a:prstGeom>
        </p:spPr>
        <p:txBody>
          <a:bodyPr vert="horz" lIns="0" tIns="208794"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1513761" y="12080173"/>
            <a:ext cx="27247692" cy="27394408"/>
          </a:xfrm>
          <a:prstGeom prst="rect">
            <a:avLst/>
          </a:prstGeom>
        </p:spPr>
        <p:txBody>
          <a:bodyPr vert="horz" lIns="417588" tIns="208794" rIns="417588" bIns="208794">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1513761" y="39672750"/>
            <a:ext cx="7064216" cy="2278904"/>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fld id="{D4F61C39-02D0-654B-A1B1-A326853351E7}" type="datetimeFigureOut">
              <a:rPr lang="ja-JP" altLang="en-US" smtClean="0"/>
              <a:pPr/>
              <a:t>11.2.7</a:t>
            </a:fld>
            <a:endParaRPr lang="ja-JP" altLang="en-US"/>
          </a:p>
        </p:txBody>
      </p:sp>
      <p:sp>
        <p:nvSpPr>
          <p:cNvPr id="22" name="フッター プレースホルダ 21"/>
          <p:cNvSpPr>
            <a:spLocks noGrp="1"/>
          </p:cNvSpPr>
          <p:nvPr>
            <p:ph type="ftr" sz="quarter" idx="3"/>
          </p:nvPr>
        </p:nvSpPr>
        <p:spPr>
          <a:xfrm>
            <a:off x="8830271" y="39672750"/>
            <a:ext cx="11100911" cy="2278904"/>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endParaRPr lang="ja-JP" altLang="en-US"/>
          </a:p>
        </p:txBody>
      </p:sp>
      <p:sp>
        <p:nvSpPr>
          <p:cNvPr id="18" name="スライド番号プレースホルダ 17"/>
          <p:cNvSpPr>
            <a:spLocks noGrp="1"/>
          </p:cNvSpPr>
          <p:nvPr>
            <p:ph type="sldNum" sz="quarter" idx="4"/>
          </p:nvPr>
        </p:nvSpPr>
        <p:spPr>
          <a:xfrm>
            <a:off x="26238518" y="39672750"/>
            <a:ext cx="2522934" cy="2278904"/>
          </a:xfrm>
          <a:prstGeom prst="rect">
            <a:avLst/>
          </a:prstGeom>
        </p:spPr>
        <p:txBody>
          <a:bodyPr vert="horz" lIns="0" tIns="0" rIns="0" bIns="0" anchor="b"/>
          <a:lstStyle>
            <a:lvl1pPr algn="r" eaLnBrk="1" latinLnBrk="0" hangingPunct="1">
              <a:defRPr kumimoji="0" sz="5500">
                <a:solidFill>
                  <a:schemeClr val="tx2">
                    <a:shade val="90000"/>
                  </a:schemeClr>
                </a:solidFill>
              </a:defRPr>
            </a:lvl1pPr>
          </a:lstStyle>
          <a:p>
            <a:fld id="{1C45C001-1F6F-AA40-B0C0-0903A01C7574}" type="slidenum">
              <a:rPr lang="ja-JP" altLang="en-US" smtClean="0"/>
              <a:pPr/>
              <a:t>‹#›</a:t>
            </a:fld>
            <a:endParaRPr lang="ja-JP" altLang="en-US"/>
          </a:p>
        </p:txBody>
      </p:sp>
      <p:grpSp>
        <p:nvGrpSpPr>
          <p:cNvPr id="2" name="図形グループ 1"/>
          <p:cNvGrpSpPr/>
          <p:nvPr/>
        </p:nvGrpSpPr>
        <p:grpSpPr>
          <a:xfrm>
            <a:off x="-62964" y="1263316"/>
            <a:ext cx="30396221" cy="405209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22800" b="0" kern="1200">
          <a:ln>
            <a:noFill/>
          </a:ln>
          <a:solidFill>
            <a:schemeClr val="tx2"/>
          </a:solidFill>
          <a:effectLst/>
          <a:latin typeface="+mj-lt"/>
          <a:ea typeface="+mj-ea"/>
          <a:cs typeface="+mj-cs"/>
        </a:defRPr>
      </a:lvl1pPr>
    </p:titleStyle>
    <p:bodyStyle>
      <a:lvl1pPr marL="1252765" indent="-1252765" algn="l" rtl="0" eaLnBrk="1" latinLnBrk="0" hangingPunct="1">
        <a:spcBef>
          <a:spcPct val="20000"/>
        </a:spcBef>
        <a:buClr>
          <a:schemeClr val="accent3"/>
        </a:buClr>
        <a:buSzPct val="95000"/>
        <a:buFont typeface="Wingdings 2"/>
        <a:buChar char=""/>
        <a:defRPr kumimoji="1" sz="11900" kern="1200">
          <a:solidFill>
            <a:schemeClr val="tx1"/>
          </a:solidFill>
          <a:latin typeface="+mn-lt"/>
          <a:ea typeface="+mn-ea"/>
          <a:cs typeface="+mn-cs"/>
        </a:defRPr>
      </a:lvl1pPr>
      <a:lvl2pPr marL="2923117" indent="-1127488" algn="l" rtl="0" eaLnBrk="1" latinLnBrk="0" hangingPunct="1">
        <a:spcBef>
          <a:spcPct val="20000"/>
        </a:spcBef>
        <a:buClr>
          <a:schemeClr val="accent1"/>
        </a:buClr>
        <a:buSzPct val="85000"/>
        <a:buFont typeface="Wingdings 2"/>
        <a:buChar char=""/>
        <a:defRPr kumimoji="1" sz="11000" kern="1200">
          <a:solidFill>
            <a:schemeClr val="tx1"/>
          </a:solidFill>
          <a:latin typeface="+mn-lt"/>
          <a:ea typeface="+mn-ea"/>
          <a:cs typeface="+mn-cs"/>
        </a:defRPr>
      </a:lvl2pPr>
      <a:lvl3pPr marL="4175882" indent="-1127488" algn="l" rtl="0" eaLnBrk="1" latinLnBrk="0" hangingPunct="1">
        <a:spcBef>
          <a:spcPct val="20000"/>
        </a:spcBef>
        <a:buClr>
          <a:schemeClr val="accent2"/>
        </a:buClr>
        <a:buSzPct val="70000"/>
        <a:buFont typeface="Wingdings 2"/>
        <a:buChar char=""/>
        <a:defRPr kumimoji="1" sz="9600" kern="1200">
          <a:solidFill>
            <a:schemeClr val="tx1"/>
          </a:solidFill>
          <a:latin typeface="+mn-lt"/>
          <a:ea typeface="+mn-ea"/>
          <a:cs typeface="+mn-cs"/>
        </a:defRPr>
      </a:lvl3pPr>
      <a:lvl4pPr marL="5428646" indent="-960453" algn="l" rtl="0" eaLnBrk="1" latinLnBrk="0" hangingPunct="1">
        <a:spcBef>
          <a:spcPct val="20000"/>
        </a:spcBef>
        <a:buClr>
          <a:schemeClr val="accent3"/>
        </a:buClr>
        <a:buSzPct val="65000"/>
        <a:buFont typeface="Wingdings 2"/>
        <a:buChar char=""/>
        <a:defRPr kumimoji="1" sz="9100" kern="1200">
          <a:solidFill>
            <a:schemeClr val="tx1"/>
          </a:solidFill>
          <a:latin typeface="+mn-lt"/>
          <a:ea typeface="+mn-ea"/>
          <a:cs typeface="+mn-cs"/>
        </a:defRPr>
      </a:lvl4pPr>
      <a:lvl5pPr marL="6681411" indent="-960453" algn="l" rtl="0" eaLnBrk="1" latinLnBrk="0" hangingPunct="1">
        <a:spcBef>
          <a:spcPct val="20000"/>
        </a:spcBef>
        <a:buClr>
          <a:schemeClr val="accent4"/>
        </a:buClr>
        <a:buSzPct val="65000"/>
        <a:buFont typeface="Wingdings 2"/>
        <a:buChar char=""/>
        <a:defRPr kumimoji="1" sz="9100" kern="1200">
          <a:solidFill>
            <a:schemeClr val="tx1"/>
          </a:solidFill>
          <a:latin typeface="+mn-lt"/>
          <a:ea typeface="+mn-ea"/>
          <a:cs typeface="+mn-cs"/>
        </a:defRPr>
      </a:lvl5pPr>
      <a:lvl6pPr marL="7934176" indent="-960453" algn="l" rtl="0" eaLnBrk="1" latinLnBrk="0" hangingPunct="1">
        <a:spcBef>
          <a:spcPct val="20000"/>
        </a:spcBef>
        <a:buClr>
          <a:schemeClr val="accent5"/>
        </a:buClr>
        <a:buSzPct val="80000"/>
        <a:buFont typeface="Wingdings 2"/>
        <a:buChar char=""/>
        <a:defRPr kumimoji="1" sz="8200" kern="1200">
          <a:solidFill>
            <a:schemeClr val="tx1"/>
          </a:solidFill>
          <a:latin typeface="+mn-lt"/>
          <a:ea typeface="+mn-ea"/>
          <a:cs typeface="+mn-cs"/>
        </a:defRPr>
      </a:lvl6pPr>
      <a:lvl7pPr marL="8769352" indent="-835176" algn="l" rtl="0" eaLnBrk="1" latinLnBrk="0" hangingPunct="1">
        <a:spcBef>
          <a:spcPct val="20000"/>
        </a:spcBef>
        <a:buClr>
          <a:schemeClr val="accent6"/>
        </a:buClr>
        <a:buSzPct val="80000"/>
        <a:buFont typeface="Wingdings 2"/>
        <a:buChar char=""/>
        <a:defRPr kumimoji="1" sz="7300" kern="1200" baseline="0">
          <a:solidFill>
            <a:schemeClr val="tx1"/>
          </a:solidFill>
          <a:latin typeface="+mn-lt"/>
          <a:ea typeface="+mn-ea"/>
          <a:cs typeface="+mn-cs"/>
        </a:defRPr>
      </a:lvl7pPr>
      <a:lvl8pPr marL="10022117" indent="-835176" algn="l" rtl="0" eaLnBrk="1" latinLnBrk="0" hangingPunct="1">
        <a:spcBef>
          <a:spcPct val="20000"/>
        </a:spcBef>
        <a:buClr>
          <a:schemeClr val="tx2"/>
        </a:buClr>
        <a:buChar char="•"/>
        <a:defRPr kumimoji="1" sz="7300" kern="1200">
          <a:solidFill>
            <a:schemeClr val="tx1"/>
          </a:solidFill>
          <a:latin typeface="+mn-lt"/>
          <a:ea typeface="+mn-ea"/>
          <a:cs typeface="+mn-cs"/>
        </a:defRPr>
      </a:lvl8pPr>
      <a:lvl9pPr marL="11274881" indent="-835176" algn="l" rtl="0" eaLnBrk="1" latinLnBrk="0" hangingPunct="1">
        <a:spcBef>
          <a:spcPct val="20000"/>
        </a:spcBef>
        <a:buClr>
          <a:schemeClr val="tx2"/>
        </a:buClr>
        <a:buFontTx/>
        <a:buChar char="•"/>
        <a:defRPr kumimoji="1" sz="6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2087941" algn="l" rtl="0" eaLnBrk="1" latinLnBrk="0" hangingPunct="1">
        <a:defRPr kumimoji="1" kern="1200">
          <a:solidFill>
            <a:schemeClr val="tx1"/>
          </a:solidFill>
          <a:latin typeface="+mn-lt"/>
          <a:ea typeface="+mn-ea"/>
          <a:cs typeface="+mn-cs"/>
        </a:defRPr>
      </a:lvl2pPr>
      <a:lvl3pPr marL="4175882" algn="l" rtl="0" eaLnBrk="1" latinLnBrk="0" hangingPunct="1">
        <a:defRPr kumimoji="1" kern="1200">
          <a:solidFill>
            <a:schemeClr val="tx1"/>
          </a:solidFill>
          <a:latin typeface="+mn-lt"/>
          <a:ea typeface="+mn-ea"/>
          <a:cs typeface="+mn-cs"/>
        </a:defRPr>
      </a:lvl3pPr>
      <a:lvl4pPr marL="6263823" algn="l" rtl="0" eaLnBrk="1" latinLnBrk="0" hangingPunct="1">
        <a:defRPr kumimoji="1" kern="1200">
          <a:solidFill>
            <a:schemeClr val="tx1"/>
          </a:solidFill>
          <a:latin typeface="+mn-lt"/>
          <a:ea typeface="+mn-ea"/>
          <a:cs typeface="+mn-cs"/>
        </a:defRPr>
      </a:lvl4pPr>
      <a:lvl5pPr marL="8351764" algn="l" rtl="0" eaLnBrk="1" latinLnBrk="0" hangingPunct="1">
        <a:defRPr kumimoji="1" kern="1200">
          <a:solidFill>
            <a:schemeClr val="tx1"/>
          </a:solidFill>
          <a:latin typeface="+mn-lt"/>
          <a:ea typeface="+mn-ea"/>
          <a:cs typeface="+mn-cs"/>
        </a:defRPr>
      </a:lvl5pPr>
      <a:lvl6pPr marL="10439705" algn="l" rtl="0" eaLnBrk="1" latinLnBrk="0" hangingPunct="1">
        <a:defRPr kumimoji="1" kern="1200">
          <a:solidFill>
            <a:schemeClr val="tx1"/>
          </a:solidFill>
          <a:latin typeface="+mn-lt"/>
          <a:ea typeface="+mn-ea"/>
          <a:cs typeface="+mn-cs"/>
        </a:defRPr>
      </a:lvl6pPr>
      <a:lvl7pPr marL="12527646" algn="l" rtl="0" eaLnBrk="1" latinLnBrk="0" hangingPunct="1">
        <a:defRPr kumimoji="1" kern="1200">
          <a:solidFill>
            <a:schemeClr val="tx1"/>
          </a:solidFill>
          <a:latin typeface="+mn-lt"/>
          <a:ea typeface="+mn-ea"/>
          <a:cs typeface="+mn-cs"/>
        </a:defRPr>
      </a:lvl7pPr>
      <a:lvl8pPr marL="14615587" algn="l" rtl="0" eaLnBrk="1" latinLnBrk="0" hangingPunct="1">
        <a:defRPr kumimoji="1" kern="1200">
          <a:solidFill>
            <a:schemeClr val="tx1"/>
          </a:solidFill>
          <a:latin typeface="+mn-lt"/>
          <a:ea typeface="+mn-ea"/>
          <a:cs typeface="+mn-cs"/>
        </a:defRPr>
      </a:lvl8pPr>
      <a:lvl9pPr marL="16703528"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5" Type="http://schemas.openxmlformats.org/officeDocument/2006/relationships/image" Target="../media/image34.jpeg"/><Relationship Id="rId31" Type="http://schemas.openxmlformats.org/officeDocument/2006/relationships/image" Target="../media/image30.png"/><Relationship Id="rId34" Type="http://schemas.openxmlformats.org/officeDocument/2006/relationships/image" Target="../media/image33.jpeg"/><Relationship Id="rId39" Type="http://schemas.openxmlformats.org/officeDocument/2006/relationships/image" Target="../media/image38.png"/><Relationship Id="rId40" Type="http://schemas.openxmlformats.org/officeDocument/2006/relationships/image" Target="../media/image39.png"/><Relationship Id="rId7" Type="http://schemas.openxmlformats.org/officeDocument/2006/relationships/image" Target="../media/image6.jpeg"/><Relationship Id="rId36" Type="http://schemas.openxmlformats.org/officeDocument/2006/relationships/image" Target="../media/image35.jpeg"/><Relationship Id="rId43" Type="http://schemas.openxmlformats.org/officeDocument/2006/relationships/image" Target="../media/image421.png"/><Relationship Id="rId1" Type="http://schemas.openxmlformats.org/officeDocument/2006/relationships/slideLayout" Target="../slideLayouts/slideLayout1.xml"/><Relationship Id="rId24" Type="http://schemas.openxmlformats.org/officeDocument/2006/relationships/image" Target="../media/image23.png"/><Relationship Id="rId25" Type="http://schemas.openxmlformats.org/officeDocument/2006/relationships/image" Target="../media/image24.png"/><Relationship Id="rId8" Type="http://schemas.openxmlformats.org/officeDocument/2006/relationships/image" Target="../media/image7.jpeg"/><Relationship Id="rId13" Type="http://schemas.openxmlformats.org/officeDocument/2006/relationships/image" Target="../media/image12.png"/><Relationship Id="rId10" Type="http://schemas.openxmlformats.org/officeDocument/2006/relationships/image" Target="../media/image9.jpeg"/><Relationship Id="rId32" Type="http://schemas.openxmlformats.org/officeDocument/2006/relationships/image" Target="../media/image31.png"/><Relationship Id="rId37" Type="http://schemas.openxmlformats.org/officeDocument/2006/relationships/image" Target="../media/image36.png"/><Relationship Id="rId12" Type="http://schemas.openxmlformats.org/officeDocument/2006/relationships/image" Target="../media/image11.jpeg"/><Relationship Id="rId17" Type="http://schemas.openxmlformats.org/officeDocument/2006/relationships/image" Target="../media/image16.png"/><Relationship Id="rId9" Type="http://schemas.openxmlformats.org/officeDocument/2006/relationships/image" Target="../media/image8.jpeg"/><Relationship Id="rId18" Type="http://schemas.openxmlformats.org/officeDocument/2006/relationships/image" Target="../media/image17.png"/><Relationship Id="rId3" Type="http://schemas.openxmlformats.org/officeDocument/2006/relationships/image" Target="../media/image2.jpeg"/><Relationship Id="rId27" Type="http://schemas.openxmlformats.org/officeDocument/2006/relationships/image" Target="../media/image26.png"/><Relationship Id="rId14" Type="http://schemas.openxmlformats.org/officeDocument/2006/relationships/image" Target="../media/image13.png"/><Relationship Id="rId23" Type="http://schemas.openxmlformats.org/officeDocument/2006/relationships/image" Target="../media/image22.png"/><Relationship Id="rId4" Type="http://schemas.openxmlformats.org/officeDocument/2006/relationships/image" Target="../media/image3.jpeg"/><Relationship Id="rId28" Type="http://schemas.openxmlformats.org/officeDocument/2006/relationships/image" Target="../media/image27.png"/><Relationship Id="rId26" Type="http://schemas.openxmlformats.org/officeDocument/2006/relationships/image" Target="../media/image25.png"/><Relationship Id="rId30" Type="http://schemas.openxmlformats.org/officeDocument/2006/relationships/image" Target="../media/image29.png"/><Relationship Id="rId11" Type="http://schemas.openxmlformats.org/officeDocument/2006/relationships/image" Target="../media/image10.jpeg"/><Relationship Id="rId42" Type="http://schemas.openxmlformats.org/officeDocument/2006/relationships/image" Target="../media/image41.pdf"/><Relationship Id="rId29" Type="http://schemas.openxmlformats.org/officeDocument/2006/relationships/image" Target="../media/image28.png"/><Relationship Id="rId6" Type="http://schemas.openxmlformats.org/officeDocument/2006/relationships/image" Target="../media/image5.jpeg"/><Relationship Id="rId16" Type="http://schemas.openxmlformats.org/officeDocument/2006/relationships/image" Target="../media/image15.png"/><Relationship Id="rId33" Type="http://schemas.openxmlformats.org/officeDocument/2006/relationships/image" Target="../media/image32.jpeg"/><Relationship Id="rId44" Type="http://schemas.openxmlformats.org/officeDocument/2006/relationships/image" Target="../media/image42.png"/><Relationship Id="rId41" Type="http://schemas.openxmlformats.org/officeDocument/2006/relationships/image" Target="../media/image40.jpeg"/><Relationship Id="rId5" Type="http://schemas.openxmlformats.org/officeDocument/2006/relationships/image" Target="../media/image4.jpeg"/><Relationship Id="rId15" Type="http://schemas.openxmlformats.org/officeDocument/2006/relationships/image" Target="../media/image14.png"/><Relationship Id="rId19" Type="http://schemas.openxmlformats.org/officeDocument/2006/relationships/image" Target="../media/image18.png"/><Relationship Id="rId38" Type="http://schemas.openxmlformats.org/officeDocument/2006/relationships/image" Target="../media/image37.png"/><Relationship Id="rId20" Type="http://schemas.openxmlformats.org/officeDocument/2006/relationships/image" Target="../media/image19.png"/><Relationship Id="rId22" Type="http://schemas.openxmlformats.org/officeDocument/2006/relationships/image" Target="../media/image21.png"/><Relationship Id="rId21" Type="http://schemas.openxmlformats.org/officeDocument/2006/relationships/image" Target="../media/image20.png"/><Relationship Id="rId2" Type="http://schemas.openxmlformats.org/officeDocument/2006/relationships/hyperlink" Target="mailto:fumi.yoshida@nao.ac.j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 name="正方形/長方形 103"/>
          <p:cNvSpPr/>
          <p:nvPr/>
        </p:nvSpPr>
        <p:spPr>
          <a:xfrm>
            <a:off x="0" y="41788100"/>
            <a:ext cx="30299530" cy="1015663"/>
          </a:xfrm>
          <a:prstGeom prst="rect">
            <a:avLst/>
          </a:prstGeom>
          <a:solidFill>
            <a:schemeClr val="accent1"/>
          </a:solidFill>
          <a:effectLst>
            <a:outerShdw blurRad="57150" dist="38100" dir="5400000" algn="ctr" rotWithShape="0">
              <a:schemeClr val="accent1">
                <a:shade val="9000"/>
                <a:satMod val="105000"/>
                <a:alpha val="48000"/>
              </a:scheme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タイトル 3"/>
          <p:cNvSpPr txBox="1">
            <a:spLocks/>
          </p:cNvSpPr>
          <p:nvPr/>
        </p:nvSpPr>
        <p:spPr bwMode="auto">
          <a:xfrm>
            <a:off x="0" y="0"/>
            <a:ext cx="30275213" cy="2693876"/>
          </a:xfrm>
          <a:prstGeom prst="rect">
            <a:avLst/>
          </a:prstGeom>
          <a:noFill/>
          <a:ln w="9525">
            <a:noFill/>
            <a:miter lim="800000"/>
            <a:headEnd/>
            <a:tailEnd/>
          </a:ln>
        </p:spPr>
        <p:txBody>
          <a:bodyPr vert="horz" wrap="square" lIns="0" tIns="226305" rIns="0" bIns="0" numCol="1" anchor="t" anchorCtr="0" compatLnSpc="1">
            <a:prstTxWarp prst="textNoShape">
              <a:avLst/>
            </a:prstTxWarp>
            <a:normAutofit fontScale="90000"/>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sz="8000" b="1" i="0" u="none" strike="noStrike" kern="1200" cap="none" spc="0" normalizeH="0" baseline="0" noProof="0" dirty="0" err="1" smtClean="0">
                <a:ln>
                  <a:noFill/>
                </a:ln>
                <a:solidFill>
                  <a:schemeClr val="tx2"/>
                </a:solidFill>
                <a:effectLst/>
                <a:uLnTx/>
                <a:uFillTx/>
                <a:latin typeface="+mj-lt"/>
                <a:ea typeface="+mj-ea"/>
                <a:cs typeface="+mj-cs"/>
              </a:rPr>
              <a:t>Slitless</a:t>
            </a:r>
            <a:r>
              <a:rPr kumimoji="1" lang="en-US" sz="8000" b="1" i="0" u="none" strike="noStrike" kern="1200" cap="none" spc="0" normalizeH="0" baseline="0" noProof="0" dirty="0" smtClean="0">
                <a:ln>
                  <a:noFill/>
                </a:ln>
                <a:solidFill>
                  <a:schemeClr val="tx2"/>
                </a:solidFill>
                <a:effectLst/>
                <a:uLnTx/>
                <a:uFillTx/>
                <a:latin typeface="+mj-lt"/>
                <a:ea typeface="+mj-ea"/>
                <a:cs typeface="+mj-cs"/>
              </a:rPr>
              <a:t> Spectroscopy of Small Solar System Bodies on a Dark Cloud Curtain</a:t>
            </a:r>
            <a:r>
              <a:rPr kumimoji="1" lang="en-US" sz="6600" b="1" i="0" u="none" strike="noStrike" kern="1200" cap="none" spc="0" normalizeH="0" baseline="0" noProof="0" dirty="0" smtClean="0">
                <a:ln>
                  <a:noFill/>
                </a:ln>
                <a:solidFill>
                  <a:schemeClr val="tx2"/>
                </a:solidFill>
                <a:effectLst/>
                <a:uLnTx/>
                <a:uFillTx/>
                <a:latin typeface="+mj-lt"/>
                <a:ea typeface="+mj-ea"/>
                <a:cs typeface="+mj-cs"/>
              </a:rPr>
              <a:t/>
            </a:r>
            <a:br>
              <a:rPr kumimoji="1" lang="en-US" sz="6600" b="1" i="0" u="none" strike="noStrike" kern="1200" cap="none" spc="0" normalizeH="0" baseline="0" noProof="0" dirty="0" smtClean="0">
                <a:ln>
                  <a:noFill/>
                </a:ln>
                <a:solidFill>
                  <a:schemeClr val="tx2"/>
                </a:solidFill>
                <a:effectLst/>
                <a:uLnTx/>
                <a:uFillTx/>
                <a:latin typeface="+mj-lt"/>
                <a:ea typeface="+mj-ea"/>
                <a:cs typeface="+mj-cs"/>
              </a:rPr>
            </a:br>
            <a:r>
              <a:rPr kumimoji="1" lang="en-US" sz="5333" b="0" i="0" u="none" strike="noStrike" kern="1200" cap="none" spc="0" normalizeH="0" baseline="0" noProof="0" dirty="0" smtClean="0">
                <a:ln>
                  <a:noFill/>
                </a:ln>
                <a:solidFill>
                  <a:schemeClr val="tx2"/>
                </a:solidFill>
                <a:effectLst/>
                <a:uLnTx/>
                <a:uFillTx/>
                <a:latin typeface="+mj-lt"/>
                <a:ea typeface="+mj-ea"/>
                <a:cs typeface="+mj-cs"/>
              </a:rPr>
              <a:t>F. Yoshida</a:t>
            </a:r>
            <a:r>
              <a:rPr kumimoji="1" lang="en-US" sz="5333" b="0" i="0" u="none" strike="noStrike" kern="1200" cap="none" spc="0" normalizeH="0" baseline="30000" noProof="0" dirty="0" smtClean="0">
                <a:ln>
                  <a:noFill/>
                </a:ln>
                <a:solidFill>
                  <a:schemeClr val="tx2"/>
                </a:solidFill>
                <a:effectLst/>
                <a:uLnTx/>
                <a:uFillTx/>
                <a:latin typeface="+mj-lt"/>
                <a:ea typeface="+mj-ea"/>
                <a:cs typeface="+mj-cs"/>
              </a:rPr>
              <a:t>1</a:t>
            </a:r>
            <a:r>
              <a:rPr kumimoji="1" lang="en-US" sz="5333" b="0" i="0" u="none" strike="noStrike" kern="1200" cap="none" spc="0" normalizeH="0" baseline="0" noProof="0" dirty="0" smtClean="0">
                <a:ln>
                  <a:noFill/>
                </a:ln>
                <a:solidFill>
                  <a:schemeClr val="tx2"/>
                </a:solidFill>
                <a:effectLst/>
                <a:uLnTx/>
                <a:uFillTx/>
                <a:latin typeface="+mj-lt"/>
                <a:ea typeface="+mj-ea"/>
                <a:cs typeface="+mj-cs"/>
              </a:rPr>
              <a:t>, M. Yagi</a:t>
            </a:r>
            <a:r>
              <a:rPr kumimoji="1" lang="en-US" sz="5333" b="0" i="0" u="none" strike="noStrike" kern="1200" cap="none" spc="0" normalizeH="0" baseline="30000" noProof="0" dirty="0" smtClean="0">
                <a:ln>
                  <a:noFill/>
                </a:ln>
                <a:solidFill>
                  <a:schemeClr val="tx2"/>
                </a:solidFill>
                <a:effectLst/>
                <a:uLnTx/>
                <a:uFillTx/>
                <a:latin typeface="+mj-lt"/>
                <a:ea typeface="+mj-ea"/>
                <a:cs typeface="+mj-cs"/>
              </a:rPr>
              <a:t>1</a:t>
            </a:r>
            <a:r>
              <a:rPr kumimoji="1" lang="en-US" sz="5333" b="0" i="0" u="none" strike="noStrike" kern="1200" cap="none" spc="0" normalizeH="0" baseline="0" noProof="0" dirty="0" smtClean="0">
                <a:ln>
                  <a:noFill/>
                </a:ln>
                <a:solidFill>
                  <a:schemeClr val="tx2"/>
                </a:solidFill>
                <a:effectLst/>
                <a:uLnTx/>
                <a:uFillTx/>
                <a:latin typeface="+mj-lt"/>
                <a:ea typeface="+mj-ea"/>
                <a:cs typeface="+mj-cs"/>
              </a:rPr>
              <a:t>, Y. Komiyama</a:t>
            </a:r>
            <a:r>
              <a:rPr kumimoji="1" lang="en-US" sz="5333" b="0" i="0" u="none" strike="noStrike" kern="1200" cap="none" spc="0" normalizeH="0" baseline="30000" noProof="0" dirty="0" smtClean="0">
                <a:ln>
                  <a:noFill/>
                </a:ln>
                <a:solidFill>
                  <a:schemeClr val="tx2"/>
                </a:solidFill>
                <a:effectLst/>
                <a:uLnTx/>
                <a:uFillTx/>
                <a:latin typeface="+mj-lt"/>
                <a:ea typeface="+mj-ea"/>
                <a:cs typeface="+mj-cs"/>
              </a:rPr>
              <a:t>1</a:t>
            </a:r>
            <a:r>
              <a:rPr kumimoji="1" lang="en-US" sz="5333" b="0" i="0" u="none" strike="noStrike" kern="1200" cap="none" spc="0" normalizeH="0" baseline="0" noProof="0" dirty="0" smtClean="0">
                <a:ln>
                  <a:noFill/>
                </a:ln>
                <a:solidFill>
                  <a:schemeClr val="tx2"/>
                </a:solidFill>
                <a:effectLst/>
                <a:uLnTx/>
                <a:uFillTx/>
                <a:latin typeface="+mj-lt"/>
                <a:ea typeface="+mj-ea"/>
                <a:cs typeface="+mj-cs"/>
              </a:rPr>
              <a:t>, F. Nakata</a:t>
            </a:r>
            <a:r>
              <a:rPr kumimoji="1" lang="en-US" sz="5333" b="0" i="0" u="none" strike="noStrike" kern="1200" cap="none" spc="0" normalizeH="0" baseline="30000" noProof="0" dirty="0" smtClean="0">
                <a:ln>
                  <a:noFill/>
                </a:ln>
                <a:solidFill>
                  <a:schemeClr val="tx2"/>
                </a:solidFill>
                <a:effectLst/>
                <a:uLnTx/>
                <a:uFillTx/>
                <a:latin typeface="+mj-lt"/>
                <a:ea typeface="+mj-ea"/>
                <a:cs typeface="+mj-cs"/>
              </a:rPr>
              <a:t>1</a:t>
            </a:r>
            <a:r>
              <a:rPr kumimoji="1" lang="en-US" sz="5333" b="0" i="0" u="none" strike="noStrike" kern="1200" cap="none" spc="0" normalizeH="0" baseline="0" noProof="0" dirty="0" smtClean="0">
                <a:ln>
                  <a:noFill/>
                </a:ln>
                <a:solidFill>
                  <a:schemeClr val="tx2"/>
                </a:solidFill>
                <a:effectLst/>
                <a:uLnTx/>
                <a:uFillTx/>
                <a:latin typeface="+mj-lt"/>
                <a:ea typeface="+mj-ea"/>
                <a:cs typeface="+mj-cs"/>
              </a:rPr>
              <a:t>, H. Furusawa</a:t>
            </a:r>
            <a:r>
              <a:rPr kumimoji="1" lang="en-US" sz="5333" b="0" i="0" u="none" strike="noStrike" kern="1200" cap="none" spc="0" normalizeH="0" baseline="30000" noProof="0" dirty="0" smtClean="0">
                <a:ln>
                  <a:noFill/>
                </a:ln>
                <a:solidFill>
                  <a:schemeClr val="tx2"/>
                </a:solidFill>
                <a:effectLst/>
                <a:uLnTx/>
                <a:uFillTx/>
                <a:latin typeface="+mj-lt"/>
                <a:ea typeface="+mj-ea"/>
                <a:cs typeface="+mj-cs"/>
              </a:rPr>
              <a:t>1</a:t>
            </a:r>
            <a:r>
              <a:rPr kumimoji="1" lang="en-US" sz="5333" b="0" i="0" u="none" strike="noStrike" kern="1200" cap="none" spc="0" normalizeH="0" baseline="0" noProof="0" dirty="0" smtClean="0">
                <a:ln>
                  <a:noFill/>
                </a:ln>
                <a:solidFill>
                  <a:schemeClr val="tx2"/>
                </a:solidFill>
                <a:effectLst/>
                <a:uLnTx/>
                <a:uFillTx/>
                <a:latin typeface="+mj-lt"/>
                <a:ea typeface="+mj-ea"/>
                <a:cs typeface="+mj-cs"/>
              </a:rPr>
              <a:t>, T. Ohno</a:t>
            </a:r>
            <a:r>
              <a:rPr kumimoji="1" lang="en-US" sz="5333" b="0" i="0" u="none" strike="noStrike" kern="1200" cap="none" spc="0" normalizeH="0" baseline="30000" noProof="0" dirty="0" smtClean="0">
                <a:ln>
                  <a:noFill/>
                </a:ln>
                <a:solidFill>
                  <a:schemeClr val="tx2"/>
                </a:solidFill>
                <a:effectLst/>
                <a:uLnTx/>
                <a:uFillTx/>
                <a:latin typeface="+mj-lt"/>
                <a:ea typeface="+mj-ea"/>
                <a:cs typeface="+mj-cs"/>
              </a:rPr>
              <a:t>2,4</a:t>
            </a:r>
            <a:r>
              <a:rPr kumimoji="1" lang="en-US" sz="5333" b="0" i="0" u="none" strike="noStrike" kern="1200" cap="none" spc="0" normalizeH="0" baseline="0" noProof="0" dirty="0" smtClean="0">
                <a:ln>
                  <a:noFill/>
                </a:ln>
                <a:solidFill>
                  <a:schemeClr val="tx2"/>
                </a:solidFill>
                <a:effectLst/>
                <a:uLnTx/>
                <a:uFillTx/>
                <a:latin typeface="+mj-lt"/>
                <a:ea typeface="+mj-ea"/>
                <a:cs typeface="+mj-cs"/>
              </a:rPr>
              <a:t>, S. Okamura</a:t>
            </a:r>
            <a:r>
              <a:rPr kumimoji="1" lang="en-US" sz="5333" b="0" i="0" u="none" strike="noStrike" kern="1200" cap="none" spc="0" normalizeH="0" baseline="30000" noProof="0" dirty="0" smtClean="0">
                <a:ln>
                  <a:noFill/>
                </a:ln>
                <a:solidFill>
                  <a:schemeClr val="tx2"/>
                </a:solidFill>
                <a:effectLst/>
                <a:uLnTx/>
                <a:uFillTx/>
                <a:latin typeface="+mj-lt"/>
                <a:ea typeface="+mj-ea"/>
                <a:cs typeface="+mj-cs"/>
              </a:rPr>
              <a:t>2</a:t>
            </a:r>
            <a:r>
              <a:rPr kumimoji="1" lang="en-US" sz="5333" b="0" i="0" u="none" strike="noStrike" kern="1200" cap="none" spc="0" normalizeH="0" baseline="0" noProof="0" dirty="0" smtClean="0">
                <a:ln>
                  <a:noFill/>
                </a:ln>
                <a:solidFill>
                  <a:schemeClr val="tx2"/>
                </a:solidFill>
                <a:effectLst/>
                <a:uLnTx/>
                <a:uFillTx/>
                <a:latin typeface="+mj-lt"/>
                <a:ea typeface="+mj-ea"/>
                <a:cs typeface="+mj-cs"/>
              </a:rPr>
              <a:t> and T. Nakamura</a:t>
            </a:r>
            <a:r>
              <a:rPr kumimoji="1" lang="en-US" sz="5333" b="0" i="0" u="none" strike="noStrike" kern="1200" cap="none" spc="0" normalizeH="0" baseline="30000" noProof="0" dirty="0" smtClean="0">
                <a:ln>
                  <a:noFill/>
                </a:ln>
                <a:solidFill>
                  <a:schemeClr val="tx2"/>
                </a:solidFill>
                <a:effectLst/>
                <a:uLnTx/>
                <a:uFillTx/>
                <a:latin typeface="+mj-lt"/>
                <a:ea typeface="+mj-ea"/>
                <a:cs typeface="+mj-cs"/>
              </a:rPr>
              <a:t>3</a:t>
            </a:r>
            <a:r>
              <a:rPr kumimoji="1" lang="en-US" sz="5333" b="0" i="0" u="none" strike="noStrike" kern="1200" cap="none" spc="0" normalizeH="0" baseline="0" noProof="0" dirty="0" smtClean="0">
                <a:ln>
                  <a:noFill/>
                </a:ln>
                <a:solidFill>
                  <a:schemeClr val="tx2"/>
                </a:solidFill>
                <a:effectLst/>
                <a:uLnTx/>
                <a:uFillTx/>
                <a:latin typeface="+mj-lt"/>
                <a:ea typeface="+mj-ea"/>
                <a:cs typeface="+mj-cs"/>
              </a:rPr>
              <a:t> </a:t>
            </a:r>
            <a:br>
              <a:rPr kumimoji="1" lang="en-US" sz="5333" b="0" i="0" u="none" strike="noStrike" kern="1200" cap="none" spc="0" normalizeH="0" baseline="0" noProof="0" dirty="0" smtClean="0">
                <a:ln>
                  <a:noFill/>
                </a:ln>
                <a:solidFill>
                  <a:schemeClr val="tx2"/>
                </a:solidFill>
                <a:effectLst/>
                <a:uLnTx/>
                <a:uFillTx/>
                <a:latin typeface="+mj-lt"/>
                <a:ea typeface="+mj-ea"/>
                <a:cs typeface="+mj-cs"/>
              </a:rPr>
            </a:br>
            <a:r>
              <a:rPr kumimoji="1" lang="en-US" sz="4000" b="0" i="0" u="none" strike="noStrike" kern="1200" cap="none" spc="0" normalizeH="0" baseline="30000" noProof="0" dirty="0" smtClean="0">
                <a:ln>
                  <a:noFill/>
                </a:ln>
                <a:solidFill>
                  <a:schemeClr val="tx2"/>
                </a:solidFill>
                <a:effectLst/>
                <a:uLnTx/>
                <a:uFillTx/>
                <a:latin typeface="+mj-lt"/>
                <a:ea typeface="+mj-ea"/>
                <a:cs typeface="+mj-cs"/>
              </a:rPr>
              <a:t>1</a:t>
            </a:r>
            <a:r>
              <a:rPr kumimoji="1" lang="en-US" sz="4000" b="0" i="0" u="none" strike="noStrike" kern="1200" cap="none" spc="0" normalizeH="0" baseline="0" noProof="0" dirty="0" smtClean="0">
                <a:ln>
                  <a:noFill/>
                </a:ln>
                <a:solidFill>
                  <a:schemeClr val="tx2"/>
                </a:solidFill>
                <a:effectLst/>
                <a:uLnTx/>
                <a:uFillTx/>
                <a:latin typeface="+mj-lt"/>
                <a:ea typeface="+mj-ea"/>
                <a:cs typeface="+mj-cs"/>
              </a:rPr>
              <a:t>National Astronomical observatory of Japan (</a:t>
            </a:r>
            <a:r>
              <a:rPr kumimoji="1" lang="en-US" sz="4000" b="0" i="0" u="none" strike="noStrike" kern="1200" cap="none" spc="0" normalizeH="0" baseline="0" noProof="0" dirty="0" err="1" smtClean="0">
                <a:ln>
                  <a:noFill/>
                </a:ln>
                <a:solidFill>
                  <a:schemeClr val="tx2"/>
                </a:solidFill>
                <a:effectLst/>
                <a:uLnTx/>
                <a:uFillTx/>
                <a:latin typeface="+mj-lt"/>
                <a:ea typeface="+mj-ea"/>
                <a:cs typeface="+mj-cs"/>
              </a:rPr>
              <a:t>Mitaka</a:t>
            </a:r>
            <a:r>
              <a:rPr kumimoji="1" lang="en-US" sz="4000" b="0" i="0" u="none" strike="noStrike" kern="1200" cap="none" spc="0" normalizeH="0" baseline="0" noProof="0" dirty="0" smtClean="0">
                <a:ln>
                  <a:noFill/>
                </a:ln>
                <a:solidFill>
                  <a:schemeClr val="tx2"/>
                </a:solidFill>
                <a:effectLst/>
                <a:uLnTx/>
                <a:uFillTx/>
                <a:latin typeface="+mj-lt"/>
                <a:ea typeface="+mj-ea"/>
                <a:cs typeface="+mj-cs"/>
              </a:rPr>
              <a:t>, Tokyo 181-8588 Japan, </a:t>
            </a:r>
            <a:r>
              <a:rPr kumimoji="1" lang="en-US" sz="4000" b="0" i="0" u="none" strike="noStrike" kern="1200" cap="none" spc="0" normalizeH="0" baseline="0" noProof="0" dirty="0" smtClean="0">
                <a:ln>
                  <a:noFill/>
                </a:ln>
                <a:solidFill>
                  <a:schemeClr val="tx2"/>
                </a:solidFill>
                <a:effectLst/>
                <a:uLnTx/>
                <a:uFillTx/>
                <a:latin typeface="+mj-lt"/>
                <a:ea typeface="+mj-ea"/>
                <a:cs typeface="+mj-cs"/>
                <a:hlinkClick r:id="rId2"/>
              </a:rPr>
              <a:t>fumi.yoshida@nao.ac.jp</a:t>
            </a:r>
            <a:r>
              <a:rPr kumimoji="1" lang="en-US" sz="4000" b="0" i="0" u="none" strike="noStrike" kern="1200" cap="none" spc="0" normalizeH="0" baseline="0" noProof="0" dirty="0" smtClean="0">
                <a:ln>
                  <a:noFill/>
                </a:ln>
                <a:solidFill>
                  <a:schemeClr val="tx2"/>
                </a:solidFill>
                <a:effectLst/>
                <a:uLnTx/>
                <a:uFillTx/>
                <a:latin typeface="+mj-lt"/>
                <a:ea typeface="+mj-ea"/>
                <a:cs typeface="+mj-cs"/>
              </a:rPr>
              <a:t>, </a:t>
            </a:r>
            <a:r>
              <a:rPr kumimoji="1" lang="en-US" sz="4000" b="0" i="0" u="none" strike="noStrike" kern="1200" cap="none" spc="0" normalizeH="0" baseline="30000" noProof="0" dirty="0" smtClean="0">
                <a:ln>
                  <a:noFill/>
                </a:ln>
                <a:solidFill>
                  <a:schemeClr val="tx2"/>
                </a:solidFill>
                <a:effectLst/>
                <a:uLnTx/>
                <a:uFillTx/>
                <a:latin typeface="+mj-lt"/>
                <a:ea typeface="+mj-ea"/>
                <a:cs typeface="+mj-cs"/>
              </a:rPr>
              <a:t>2</a:t>
            </a:r>
            <a:r>
              <a:rPr kumimoji="1" lang="en-US" sz="4000" b="0" i="0" u="none" strike="noStrike" kern="1200" cap="none" spc="0" normalizeH="0" baseline="0" noProof="0" dirty="0" smtClean="0">
                <a:ln>
                  <a:noFill/>
                </a:ln>
                <a:solidFill>
                  <a:schemeClr val="tx2"/>
                </a:solidFill>
                <a:effectLst/>
                <a:uLnTx/>
                <a:uFillTx/>
                <a:latin typeface="+mj-lt"/>
                <a:ea typeface="+mj-ea"/>
                <a:cs typeface="+mj-cs"/>
              </a:rPr>
              <a:t>Univesity of Tokyo, </a:t>
            </a:r>
            <a:r>
              <a:rPr kumimoji="1" lang="en-US" sz="4000" b="0" i="0" u="none" strike="noStrike" kern="1200" cap="none" spc="0" normalizeH="0" baseline="30000" noProof="0" dirty="0" smtClean="0">
                <a:ln>
                  <a:noFill/>
                </a:ln>
                <a:solidFill>
                  <a:schemeClr val="tx2"/>
                </a:solidFill>
                <a:effectLst/>
                <a:uLnTx/>
                <a:uFillTx/>
                <a:latin typeface="+mj-lt"/>
                <a:ea typeface="+mj-ea"/>
                <a:cs typeface="+mj-cs"/>
              </a:rPr>
              <a:t>3</a:t>
            </a:r>
            <a:r>
              <a:rPr kumimoji="1" lang="en-US" sz="4000" b="0" i="0" u="none" strike="noStrike" kern="1200" cap="none" spc="0" normalizeH="0" baseline="0" noProof="0" dirty="0" smtClean="0">
                <a:ln>
                  <a:noFill/>
                </a:ln>
                <a:solidFill>
                  <a:schemeClr val="tx2"/>
                </a:solidFill>
                <a:effectLst/>
                <a:uLnTx/>
                <a:uFillTx/>
                <a:latin typeface="+mj-lt"/>
                <a:ea typeface="+mj-ea"/>
                <a:cs typeface="+mj-cs"/>
              </a:rPr>
              <a:t>Teikyo Heisei University, </a:t>
            </a:r>
            <a:r>
              <a:rPr kumimoji="1" lang="en-US" sz="4000" b="0" i="0" u="none" strike="noStrike" kern="1200" cap="none" spc="0" normalizeH="0" baseline="30000" noProof="0" dirty="0" smtClean="0">
                <a:ln>
                  <a:noFill/>
                </a:ln>
                <a:solidFill>
                  <a:schemeClr val="tx2"/>
                </a:solidFill>
                <a:effectLst/>
                <a:uLnTx/>
                <a:uFillTx/>
                <a:latin typeface="+mj-lt"/>
                <a:ea typeface="+mj-ea"/>
                <a:cs typeface="+mj-cs"/>
              </a:rPr>
              <a:t>4</a:t>
            </a:r>
            <a:r>
              <a:rPr kumimoji="1" lang="en-US" sz="4000" b="0" i="0" u="none" strike="noStrike" kern="1200" cap="none" spc="0" normalizeH="0" baseline="0" noProof="0" dirty="0" smtClean="0">
                <a:ln>
                  <a:noFill/>
                </a:ln>
                <a:solidFill>
                  <a:schemeClr val="tx2"/>
                </a:solidFill>
                <a:effectLst/>
                <a:uLnTx/>
                <a:uFillTx/>
                <a:latin typeface="+mj-lt"/>
                <a:ea typeface="+mj-ea"/>
                <a:cs typeface="+mj-cs"/>
              </a:rPr>
              <a:t>MEXT</a:t>
            </a:r>
            <a:endParaRPr kumimoji="1" lang="ja-JP" alt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テキスト ボックス 6"/>
          <p:cNvSpPr txBox="1"/>
          <p:nvPr/>
        </p:nvSpPr>
        <p:spPr>
          <a:xfrm>
            <a:off x="282378" y="2739048"/>
            <a:ext cx="29657207" cy="3046988"/>
          </a:xfrm>
          <a:prstGeom prst="rect">
            <a:avLst/>
          </a:prstGeom>
          <a:noFill/>
        </p:spPr>
        <p:txBody>
          <a:bodyPr wrap="square" rtlCol="0">
            <a:spAutoFit/>
          </a:bodyPr>
          <a:lstStyle/>
          <a:p>
            <a:pPr algn="just"/>
            <a:r>
              <a:rPr lang="en-US" altLang="ja-JP" sz="3200" dirty="0"/>
              <a:t>We carried out a </a:t>
            </a:r>
            <a:r>
              <a:rPr lang="en-US" altLang="ja-JP" sz="3200" dirty="0" err="1"/>
              <a:t>slitless</a:t>
            </a:r>
            <a:r>
              <a:rPr lang="en-US" altLang="ja-JP" sz="3200" dirty="0"/>
              <a:t> spectroscopy using </a:t>
            </a:r>
            <a:r>
              <a:rPr lang="en-US" altLang="ja-JP" sz="3200" dirty="0" err="1"/>
              <a:t>grism</a:t>
            </a:r>
            <a:r>
              <a:rPr lang="en-US" altLang="ja-JP" sz="3200" dirty="0"/>
              <a:t> filters which was equipped recently to the prime focus camera (</a:t>
            </a:r>
            <a:r>
              <a:rPr lang="en-US" altLang="ja-JP" sz="3200" dirty="0" err="1"/>
              <a:t>Suprime</a:t>
            </a:r>
            <a:r>
              <a:rPr lang="en-US" altLang="ja-JP" sz="3200" dirty="0"/>
              <a:t>-Cam) of the 8.2 </a:t>
            </a:r>
            <a:r>
              <a:rPr lang="en-US" altLang="ja-JP" sz="3200" dirty="0" err="1"/>
              <a:t>m</a:t>
            </a:r>
            <a:r>
              <a:rPr lang="en-US" altLang="ja-JP" sz="3200" dirty="0"/>
              <a:t> Subaru telescope</a:t>
            </a:r>
            <a:r>
              <a:rPr lang="en-US" altLang="ja-JP" sz="3200" dirty="0" smtClean="0"/>
              <a:t>. From </a:t>
            </a:r>
            <a:r>
              <a:rPr lang="en-US" altLang="ja-JP" sz="3200" dirty="0"/>
              <a:t>only one night observation, we could obtain the low dispersion spectra of about 40 small solar system bodies (R&lt;~23 </a:t>
            </a:r>
            <a:r>
              <a:rPr lang="en-US" altLang="ja-JP" sz="3200" dirty="0" err="1"/>
              <a:t>mag</a:t>
            </a:r>
            <a:r>
              <a:rPr lang="en-US" altLang="ja-JP" sz="3200" dirty="0"/>
              <a:t>)</a:t>
            </a:r>
            <a:r>
              <a:rPr lang="en-US" altLang="ja-JP" sz="3200" dirty="0" smtClean="0"/>
              <a:t>. Usually </a:t>
            </a:r>
            <a:r>
              <a:rPr lang="en-US" altLang="ja-JP" sz="3200" dirty="0"/>
              <a:t>the slit spectroscopic observation of moving object was possible for only the object whose orbit is well known, because of telescope tracking. Therefore it was impossible to obtain the spectra of several moving objects at the same time</a:t>
            </a:r>
            <a:r>
              <a:rPr lang="en-US" altLang="ja-JP" sz="3200" dirty="0" smtClean="0"/>
              <a:t>. However</a:t>
            </a:r>
            <a:r>
              <a:rPr lang="en-US" altLang="ja-JP" sz="3200" dirty="0"/>
              <a:t>, the </a:t>
            </a:r>
            <a:r>
              <a:rPr lang="en-US" altLang="ja-JP" sz="3200" dirty="0" err="1"/>
              <a:t>slitless</a:t>
            </a:r>
            <a:r>
              <a:rPr lang="en-US" altLang="ja-JP" sz="3200" dirty="0"/>
              <a:t> spectroscopic observation using </a:t>
            </a:r>
            <a:r>
              <a:rPr lang="en-US" altLang="ja-JP" sz="3200" dirty="0" err="1"/>
              <a:t>grism</a:t>
            </a:r>
            <a:r>
              <a:rPr lang="en-US" altLang="ja-JP" sz="3200" dirty="0"/>
              <a:t> filters enables to obtain several spectra of moving objects whose orbits are unknown at the same time</a:t>
            </a:r>
            <a:r>
              <a:rPr lang="en-US" altLang="ja-JP" sz="3200" dirty="0" smtClean="0"/>
              <a:t>. Because </a:t>
            </a:r>
            <a:r>
              <a:rPr lang="en-US" altLang="ja-JP" sz="3200" dirty="0"/>
              <a:t>it is not necessary to put each object into the narrow slit of spectrograph</a:t>
            </a:r>
            <a:r>
              <a:rPr lang="en-US" altLang="ja-JP" sz="3200" dirty="0" smtClean="0"/>
              <a:t>. The </a:t>
            </a:r>
            <a:r>
              <a:rPr lang="en-US" altLang="ja-JP" sz="3200" dirty="0" err="1"/>
              <a:t>slitless</a:t>
            </a:r>
            <a:r>
              <a:rPr lang="en-US" altLang="ja-JP" sz="3200" dirty="0"/>
              <a:t> spectroscopy by Subaru telescope is a great tool to obtain spectra of very small solar system bodies with an unprecedented efficiency.</a:t>
            </a:r>
            <a:endParaRPr kumimoji="1" lang="ja-JP" altLang="en-US" sz="3200" dirty="0"/>
          </a:p>
        </p:txBody>
      </p:sp>
      <p:grpSp>
        <p:nvGrpSpPr>
          <p:cNvPr id="8" name="図形グループ 97"/>
          <p:cNvGrpSpPr>
            <a:grpSpLocks/>
          </p:cNvGrpSpPr>
          <p:nvPr/>
        </p:nvGrpSpPr>
        <p:grpSpPr bwMode="auto">
          <a:xfrm>
            <a:off x="10483297" y="31240379"/>
            <a:ext cx="15660000" cy="5220000"/>
            <a:chOff x="12169880" y="24957628"/>
            <a:chExt cx="26950080" cy="9626834"/>
          </a:xfrm>
        </p:grpSpPr>
        <p:sp>
          <p:nvSpPr>
            <p:cNvPr id="9" name="正方形/長方形 8"/>
            <p:cNvSpPr/>
            <p:nvPr/>
          </p:nvSpPr>
          <p:spPr>
            <a:xfrm>
              <a:off x="12169880" y="24957628"/>
              <a:ext cx="26950080" cy="962683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grpSp>
          <p:nvGrpSpPr>
            <p:cNvPr id="10" name="図形グループ 61"/>
            <p:cNvGrpSpPr>
              <a:grpSpLocks/>
            </p:cNvGrpSpPr>
            <p:nvPr/>
          </p:nvGrpSpPr>
          <p:grpSpPr bwMode="auto">
            <a:xfrm>
              <a:off x="12225758" y="25807225"/>
              <a:ext cx="26885263" cy="4176136"/>
              <a:chOff x="12225758" y="26554536"/>
              <a:chExt cx="26885263" cy="4176136"/>
            </a:xfrm>
          </p:grpSpPr>
          <p:pic>
            <p:nvPicPr>
              <p:cNvPr id="37" name="図 53" descr="001.jpg"/>
              <p:cNvPicPr>
                <a:picLocks noChangeAspect="1"/>
              </p:cNvPicPr>
              <p:nvPr/>
            </p:nvPicPr>
            <p:blipFill>
              <a:blip r:embed="rId3"/>
              <a:srcRect/>
              <a:stretch>
                <a:fillRect/>
              </a:stretch>
            </p:blipFill>
            <p:spPr bwMode="auto">
              <a:xfrm>
                <a:off x="12225758" y="26557944"/>
                <a:ext cx="5400000" cy="4169318"/>
              </a:xfrm>
              <a:prstGeom prst="rect">
                <a:avLst/>
              </a:prstGeom>
              <a:noFill/>
              <a:ln w="9525">
                <a:noFill/>
                <a:miter lim="800000"/>
                <a:headEnd/>
                <a:tailEnd/>
              </a:ln>
            </p:spPr>
          </p:pic>
          <p:pic>
            <p:nvPicPr>
              <p:cNvPr id="38" name="図 55" descr="013.jpg"/>
              <p:cNvPicPr>
                <a:picLocks noChangeAspect="1"/>
              </p:cNvPicPr>
              <p:nvPr/>
            </p:nvPicPr>
            <p:blipFill>
              <a:blip r:embed="rId4"/>
              <a:srcRect/>
              <a:stretch>
                <a:fillRect/>
              </a:stretch>
            </p:blipFill>
            <p:spPr bwMode="auto">
              <a:xfrm>
                <a:off x="17600359" y="26557945"/>
                <a:ext cx="5400000" cy="4169318"/>
              </a:xfrm>
              <a:prstGeom prst="rect">
                <a:avLst/>
              </a:prstGeom>
              <a:noFill/>
              <a:ln w="9525">
                <a:noFill/>
                <a:miter lim="800000"/>
                <a:headEnd/>
                <a:tailEnd/>
              </a:ln>
            </p:spPr>
          </p:pic>
          <p:pic>
            <p:nvPicPr>
              <p:cNvPr id="39" name="図 56" descr="032.jpg"/>
              <p:cNvPicPr>
                <a:picLocks noChangeAspect="1"/>
              </p:cNvPicPr>
              <p:nvPr/>
            </p:nvPicPr>
            <p:blipFill>
              <a:blip r:embed="rId5"/>
              <a:srcRect/>
              <a:stretch>
                <a:fillRect/>
              </a:stretch>
            </p:blipFill>
            <p:spPr bwMode="auto">
              <a:xfrm>
                <a:off x="22961819" y="26557945"/>
                <a:ext cx="5400000" cy="4172727"/>
              </a:xfrm>
              <a:prstGeom prst="rect">
                <a:avLst/>
              </a:prstGeom>
              <a:noFill/>
              <a:ln w="9525">
                <a:noFill/>
                <a:miter lim="800000"/>
                <a:headEnd/>
                <a:tailEnd/>
              </a:ln>
            </p:spPr>
          </p:pic>
          <p:pic>
            <p:nvPicPr>
              <p:cNvPr id="40" name="図 57" descr="037.jpg"/>
              <p:cNvPicPr>
                <a:picLocks noChangeAspect="1"/>
              </p:cNvPicPr>
              <p:nvPr/>
            </p:nvPicPr>
            <p:blipFill>
              <a:blip r:embed="rId6"/>
              <a:srcRect/>
              <a:stretch>
                <a:fillRect/>
              </a:stretch>
            </p:blipFill>
            <p:spPr bwMode="auto">
              <a:xfrm>
                <a:off x="28336420" y="26562910"/>
                <a:ext cx="5400000" cy="4167762"/>
              </a:xfrm>
              <a:prstGeom prst="rect">
                <a:avLst/>
              </a:prstGeom>
              <a:noFill/>
              <a:ln w="9525">
                <a:noFill/>
                <a:miter lim="800000"/>
                <a:headEnd/>
                <a:tailEnd/>
              </a:ln>
            </p:spPr>
          </p:pic>
          <p:pic>
            <p:nvPicPr>
              <p:cNvPr id="41" name="図 59" descr="047.jpg"/>
              <p:cNvPicPr>
                <a:picLocks noChangeAspect="1"/>
              </p:cNvPicPr>
              <p:nvPr/>
            </p:nvPicPr>
            <p:blipFill>
              <a:blip r:embed="rId7"/>
              <a:srcRect/>
              <a:stretch>
                <a:fillRect/>
              </a:stretch>
            </p:blipFill>
            <p:spPr bwMode="auto">
              <a:xfrm>
                <a:off x="33711021" y="26554536"/>
                <a:ext cx="5400000" cy="4172727"/>
              </a:xfrm>
              <a:prstGeom prst="rect">
                <a:avLst/>
              </a:prstGeom>
              <a:noFill/>
              <a:ln w="9525">
                <a:noFill/>
                <a:miter lim="800000"/>
                <a:headEnd/>
                <a:tailEnd/>
              </a:ln>
            </p:spPr>
          </p:pic>
        </p:grpSp>
        <p:grpSp>
          <p:nvGrpSpPr>
            <p:cNvPr id="11" name="図形グループ 66"/>
            <p:cNvGrpSpPr>
              <a:grpSpLocks/>
            </p:cNvGrpSpPr>
            <p:nvPr/>
          </p:nvGrpSpPr>
          <p:grpSpPr bwMode="auto">
            <a:xfrm>
              <a:off x="12200359" y="30411735"/>
              <a:ext cx="26910662" cy="4172727"/>
              <a:chOff x="12200359" y="31159046"/>
              <a:chExt cx="26910662" cy="4172727"/>
            </a:xfrm>
          </p:grpSpPr>
          <p:pic>
            <p:nvPicPr>
              <p:cNvPr id="32" name="図 60" descr="061.jpg"/>
              <p:cNvPicPr>
                <a:picLocks noChangeAspect="1"/>
              </p:cNvPicPr>
              <p:nvPr/>
            </p:nvPicPr>
            <p:blipFill>
              <a:blip r:embed="rId8"/>
              <a:srcRect/>
              <a:stretch>
                <a:fillRect/>
              </a:stretch>
            </p:blipFill>
            <p:spPr bwMode="auto">
              <a:xfrm>
                <a:off x="12200359" y="31159046"/>
                <a:ext cx="5400000" cy="4172727"/>
              </a:xfrm>
              <a:prstGeom prst="rect">
                <a:avLst/>
              </a:prstGeom>
              <a:noFill/>
              <a:ln w="9525">
                <a:noFill/>
                <a:miter lim="800000"/>
                <a:headEnd/>
                <a:tailEnd/>
              </a:ln>
            </p:spPr>
          </p:pic>
          <p:pic>
            <p:nvPicPr>
              <p:cNvPr id="33" name="図 62" descr="063.jpg"/>
              <p:cNvPicPr>
                <a:picLocks noChangeAspect="1"/>
              </p:cNvPicPr>
              <p:nvPr/>
            </p:nvPicPr>
            <p:blipFill>
              <a:blip r:embed="rId9"/>
              <a:srcRect/>
              <a:stretch>
                <a:fillRect/>
              </a:stretch>
            </p:blipFill>
            <p:spPr bwMode="auto">
              <a:xfrm>
                <a:off x="17561819" y="31159046"/>
                <a:ext cx="5400000" cy="4172727"/>
              </a:xfrm>
              <a:prstGeom prst="rect">
                <a:avLst/>
              </a:prstGeom>
              <a:noFill/>
              <a:ln w="9525">
                <a:noFill/>
                <a:miter lim="800000"/>
                <a:headEnd/>
                <a:tailEnd/>
              </a:ln>
            </p:spPr>
          </p:pic>
          <p:pic>
            <p:nvPicPr>
              <p:cNvPr id="34" name="図 63" descr="065.jpg"/>
              <p:cNvPicPr>
                <a:picLocks noChangeAspect="1"/>
              </p:cNvPicPr>
              <p:nvPr/>
            </p:nvPicPr>
            <p:blipFill>
              <a:blip r:embed="rId10"/>
              <a:srcRect/>
              <a:stretch>
                <a:fillRect/>
              </a:stretch>
            </p:blipFill>
            <p:spPr bwMode="auto">
              <a:xfrm>
                <a:off x="22949561" y="31159046"/>
                <a:ext cx="5400000" cy="4172727"/>
              </a:xfrm>
              <a:prstGeom prst="rect">
                <a:avLst/>
              </a:prstGeom>
              <a:noFill/>
              <a:ln w="9525">
                <a:noFill/>
                <a:miter lim="800000"/>
                <a:headEnd/>
                <a:tailEnd/>
              </a:ln>
            </p:spPr>
          </p:pic>
          <p:pic>
            <p:nvPicPr>
              <p:cNvPr id="35" name="図 64" descr="069.jpg"/>
              <p:cNvPicPr>
                <a:picLocks noChangeAspect="1"/>
              </p:cNvPicPr>
              <p:nvPr/>
            </p:nvPicPr>
            <p:blipFill>
              <a:blip r:embed="rId11"/>
              <a:srcRect/>
              <a:stretch>
                <a:fillRect/>
              </a:stretch>
            </p:blipFill>
            <p:spPr bwMode="auto">
              <a:xfrm>
                <a:off x="28336420" y="31159046"/>
                <a:ext cx="5400000" cy="4172727"/>
              </a:xfrm>
              <a:prstGeom prst="rect">
                <a:avLst/>
              </a:prstGeom>
              <a:noFill/>
              <a:ln w="9525">
                <a:noFill/>
                <a:miter lim="800000"/>
                <a:headEnd/>
                <a:tailEnd/>
              </a:ln>
            </p:spPr>
          </p:pic>
          <p:pic>
            <p:nvPicPr>
              <p:cNvPr id="36" name="図 65" descr="s04.jpg"/>
              <p:cNvPicPr>
                <a:picLocks noChangeAspect="1"/>
              </p:cNvPicPr>
              <p:nvPr/>
            </p:nvPicPr>
            <p:blipFill>
              <a:blip r:embed="rId12"/>
              <a:srcRect/>
              <a:stretch>
                <a:fillRect/>
              </a:stretch>
            </p:blipFill>
            <p:spPr bwMode="auto">
              <a:xfrm>
                <a:off x="33711021" y="31159046"/>
                <a:ext cx="5400000" cy="4172727"/>
              </a:xfrm>
              <a:prstGeom prst="rect">
                <a:avLst/>
              </a:prstGeom>
              <a:noFill/>
              <a:ln w="9525">
                <a:noFill/>
                <a:miter lim="800000"/>
                <a:headEnd/>
                <a:tailEnd/>
              </a:ln>
            </p:spPr>
          </p:pic>
        </p:grpSp>
        <p:pic>
          <p:nvPicPr>
            <p:cNvPr id="12" name="図 67" descr="001B.png"/>
            <p:cNvPicPr>
              <a:picLocks/>
            </p:cNvPicPr>
            <p:nvPr/>
          </p:nvPicPr>
          <p:blipFill>
            <a:blip r:embed="rId13"/>
            <a:srcRect/>
            <a:stretch>
              <a:fillRect/>
            </a:stretch>
          </p:blipFill>
          <p:spPr bwMode="auto">
            <a:xfrm>
              <a:off x="12629830" y="25187366"/>
              <a:ext cx="4394075" cy="359997"/>
            </a:xfrm>
            <a:prstGeom prst="rect">
              <a:avLst/>
            </a:prstGeom>
            <a:noFill/>
            <a:ln w="9525">
              <a:noFill/>
              <a:miter lim="800000"/>
              <a:headEnd/>
              <a:tailEnd/>
            </a:ln>
          </p:spPr>
        </p:pic>
        <p:pic>
          <p:nvPicPr>
            <p:cNvPr id="13" name="図 68" descr="001R.png"/>
            <p:cNvPicPr>
              <a:picLocks/>
            </p:cNvPicPr>
            <p:nvPr/>
          </p:nvPicPr>
          <p:blipFill>
            <a:blip r:embed="rId14"/>
            <a:srcRect/>
            <a:stretch>
              <a:fillRect/>
            </a:stretch>
          </p:blipFill>
          <p:spPr bwMode="auto">
            <a:xfrm>
              <a:off x="12629830" y="25628014"/>
              <a:ext cx="4394075" cy="359997"/>
            </a:xfrm>
            <a:prstGeom prst="rect">
              <a:avLst/>
            </a:prstGeom>
            <a:noFill/>
            <a:ln w="9525">
              <a:noFill/>
              <a:miter lim="800000"/>
              <a:headEnd/>
              <a:tailEnd/>
            </a:ln>
          </p:spPr>
        </p:pic>
        <p:pic>
          <p:nvPicPr>
            <p:cNvPr id="14" name="図 70" descr="013B.png"/>
            <p:cNvPicPr>
              <a:picLocks/>
            </p:cNvPicPr>
            <p:nvPr/>
          </p:nvPicPr>
          <p:blipFill>
            <a:blip r:embed="rId15"/>
            <a:srcRect/>
            <a:stretch>
              <a:fillRect/>
            </a:stretch>
          </p:blipFill>
          <p:spPr bwMode="auto">
            <a:xfrm>
              <a:off x="18015713" y="25187366"/>
              <a:ext cx="4392000" cy="359997"/>
            </a:xfrm>
            <a:prstGeom prst="rect">
              <a:avLst/>
            </a:prstGeom>
            <a:noFill/>
            <a:ln w="9525">
              <a:noFill/>
              <a:miter lim="800000"/>
              <a:headEnd/>
              <a:tailEnd/>
            </a:ln>
          </p:spPr>
        </p:pic>
        <p:pic>
          <p:nvPicPr>
            <p:cNvPr id="15" name="図 71" descr="013R.png"/>
            <p:cNvPicPr>
              <a:picLocks/>
            </p:cNvPicPr>
            <p:nvPr/>
          </p:nvPicPr>
          <p:blipFill>
            <a:blip r:embed="rId16"/>
            <a:srcRect/>
            <a:stretch>
              <a:fillRect/>
            </a:stretch>
          </p:blipFill>
          <p:spPr bwMode="auto">
            <a:xfrm>
              <a:off x="18015713" y="25628011"/>
              <a:ext cx="4392000" cy="360000"/>
            </a:xfrm>
            <a:prstGeom prst="rect">
              <a:avLst/>
            </a:prstGeom>
            <a:noFill/>
            <a:ln w="9525">
              <a:noFill/>
              <a:miter lim="800000"/>
              <a:headEnd/>
              <a:tailEnd/>
            </a:ln>
          </p:spPr>
        </p:pic>
        <p:pic>
          <p:nvPicPr>
            <p:cNvPr id="16" name="図 76" descr="032B.png"/>
            <p:cNvPicPr>
              <a:picLocks/>
            </p:cNvPicPr>
            <p:nvPr/>
          </p:nvPicPr>
          <p:blipFill>
            <a:blip r:embed="rId17"/>
            <a:srcRect/>
            <a:stretch>
              <a:fillRect/>
            </a:stretch>
          </p:blipFill>
          <p:spPr bwMode="auto">
            <a:xfrm>
              <a:off x="23361533" y="25187366"/>
              <a:ext cx="4392000" cy="360000"/>
            </a:xfrm>
            <a:prstGeom prst="rect">
              <a:avLst/>
            </a:prstGeom>
            <a:noFill/>
            <a:ln w="9525">
              <a:noFill/>
              <a:miter lim="800000"/>
              <a:headEnd/>
              <a:tailEnd/>
            </a:ln>
          </p:spPr>
        </p:pic>
        <p:pic>
          <p:nvPicPr>
            <p:cNvPr id="17" name="図 77" descr="032R.png"/>
            <p:cNvPicPr>
              <a:picLocks/>
            </p:cNvPicPr>
            <p:nvPr/>
          </p:nvPicPr>
          <p:blipFill>
            <a:blip r:embed="rId18"/>
            <a:srcRect/>
            <a:stretch>
              <a:fillRect/>
            </a:stretch>
          </p:blipFill>
          <p:spPr bwMode="auto">
            <a:xfrm>
              <a:off x="23361533" y="25628011"/>
              <a:ext cx="4392000" cy="360000"/>
            </a:xfrm>
            <a:prstGeom prst="rect">
              <a:avLst/>
            </a:prstGeom>
            <a:noFill/>
            <a:ln w="9525">
              <a:noFill/>
              <a:miter lim="800000"/>
              <a:headEnd/>
              <a:tailEnd/>
            </a:ln>
          </p:spPr>
        </p:pic>
        <p:pic>
          <p:nvPicPr>
            <p:cNvPr id="18" name="図 78" descr="037B.png"/>
            <p:cNvPicPr>
              <a:picLocks/>
            </p:cNvPicPr>
            <p:nvPr/>
          </p:nvPicPr>
          <p:blipFill>
            <a:blip r:embed="rId19"/>
            <a:srcRect/>
            <a:stretch>
              <a:fillRect/>
            </a:stretch>
          </p:blipFill>
          <p:spPr bwMode="auto">
            <a:xfrm>
              <a:off x="28727683" y="25187366"/>
              <a:ext cx="4392000" cy="360000"/>
            </a:xfrm>
            <a:prstGeom prst="rect">
              <a:avLst/>
            </a:prstGeom>
            <a:noFill/>
            <a:ln w="9525">
              <a:noFill/>
              <a:miter lim="800000"/>
              <a:headEnd/>
              <a:tailEnd/>
            </a:ln>
          </p:spPr>
        </p:pic>
        <p:pic>
          <p:nvPicPr>
            <p:cNvPr id="19" name="図 79" descr="037R.png"/>
            <p:cNvPicPr>
              <a:picLocks/>
            </p:cNvPicPr>
            <p:nvPr/>
          </p:nvPicPr>
          <p:blipFill>
            <a:blip r:embed="rId20"/>
            <a:srcRect/>
            <a:stretch>
              <a:fillRect/>
            </a:stretch>
          </p:blipFill>
          <p:spPr bwMode="auto">
            <a:xfrm>
              <a:off x="28727683" y="25628011"/>
              <a:ext cx="4392000" cy="360000"/>
            </a:xfrm>
            <a:prstGeom prst="rect">
              <a:avLst/>
            </a:prstGeom>
            <a:noFill/>
            <a:ln w="9525">
              <a:noFill/>
              <a:miter lim="800000"/>
              <a:headEnd/>
              <a:tailEnd/>
            </a:ln>
          </p:spPr>
        </p:pic>
        <p:pic>
          <p:nvPicPr>
            <p:cNvPr id="20" name="図 80" descr="047B.png"/>
            <p:cNvPicPr>
              <a:picLocks/>
            </p:cNvPicPr>
            <p:nvPr/>
          </p:nvPicPr>
          <p:blipFill>
            <a:blip r:embed="rId21"/>
            <a:srcRect/>
            <a:stretch>
              <a:fillRect/>
            </a:stretch>
          </p:blipFill>
          <p:spPr bwMode="auto">
            <a:xfrm>
              <a:off x="34105297" y="25187366"/>
              <a:ext cx="4392000" cy="360000"/>
            </a:xfrm>
            <a:prstGeom prst="rect">
              <a:avLst/>
            </a:prstGeom>
            <a:noFill/>
            <a:ln w="9525">
              <a:noFill/>
              <a:miter lim="800000"/>
              <a:headEnd/>
              <a:tailEnd/>
            </a:ln>
          </p:spPr>
        </p:pic>
        <p:pic>
          <p:nvPicPr>
            <p:cNvPr id="21" name="図 81" descr="047R.png"/>
            <p:cNvPicPr>
              <a:picLocks/>
            </p:cNvPicPr>
            <p:nvPr/>
          </p:nvPicPr>
          <p:blipFill>
            <a:blip r:embed="rId22"/>
            <a:srcRect/>
            <a:stretch>
              <a:fillRect/>
            </a:stretch>
          </p:blipFill>
          <p:spPr bwMode="auto">
            <a:xfrm>
              <a:off x="34105297" y="25628011"/>
              <a:ext cx="4392000" cy="360000"/>
            </a:xfrm>
            <a:prstGeom prst="rect">
              <a:avLst/>
            </a:prstGeom>
            <a:noFill/>
            <a:ln w="9525">
              <a:noFill/>
              <a:miter lim="800000"/>
              <a:headEnd/>
              <a:tailEnd/>
            </a:ln>
          </p:spPr>
        </p:pic>
        <p:pic>
          <p:nvPicPr>
            <p:cNvPr id="22" name="図 82" descr="061B.png"/>
            <p:cNvPicPr>
              <a:picLocks/>
            </p:cNvPicPr>
            <p:nvPr/>
          </p:nvPicPr>
          <p:blipFill>
            <a:blip r:embed="rId23"/>
            <a:srcRect/>
            <a:stretch>
              <a:fillRect/>
            </a:stretch>
          </p:blipFill>
          <p:spPr bwMode="auto">
            <a:xfrm>
              <a:off x="12603256" y="29794825"/>
              <a:ext cx="4392000" cy="360000"/>
            </a:xfrm>
            <a:prstGeom prst="rect">
              <a:avLst/>
            </a:prstGeom>
            <a:noFill/>
            <a:ln w="9525">
              <a:noFill/>
              <a:miter lim="800000"/>
              <a:headEnd/>
              <a:tailEnd/>
            </a:ln>
          </p:spPr>
        </p:pic>
        <p:pic>
          <p:nvPicPr>
            <p:cNvPr id="23" name="図 83" descr="061R.png"/>
            <p:cNvPicPr>
              <a:picLocks/>
            </p:cNvPicPr>
            <p:nvPr/>
          </p:nvPicPr>
          <p:blipFill>
            <a:blip r:embed="rId24"/>
            <a:srcRect/>
            <a:stretch>
              <a:fillRect/>
            </a:stretch>
          </p:blipFill>
          <p:spPr bwMode="auto">
            <a:xfrm>
              <a:off x="12603256" y="30257799"/>
              <a:ext cx="4392000" cy="360000"/>
            </a:xfrm>
            <a:prstGeom prst="rect">
              <a:avLst/>
            </a:prstGeom>
            <a:noFill/>
            <a:ln w="9525">
              <a:noFill/>
              <a:miter lim="800000"/>
              <a:headEnd/>
              <a:tailEnd/>
            </a:ln>
          </p:spPr>
        </p:pic>
        <p:pic>
          <p:nvPicPr>
            <p:cNvPr id="24" name="図 84" descr="063B.png"/>
            <p:cNvPicPr>
              <a:picLocks/>
            </p:cNvPicPr>
            <p:nvPr/>
          </p:nvPicPr>
          <p:blipFill>
            <a:blip r:embed="rId25"/>
            <a:srcRect/>
            <a:stretch>
              <a:fillRect/>
            </a:stretch>
          </p:blipFill>
          <p:spPr bwMode="auto">
            <a:xfrm>
              <a:off x="17954421" y="29794825"/>
              <a:ext cx="4392000" cy="360000"/>
            </a:xfrm>
            <a:prstGeom prst="rect">
              <a:avLst/>
            </a:prstGeom>
            <a:noFill/>
            <a:ln w="9525">
              <a:noFill/>
              <a:miter lim="800000"/>
              <a:headEnd/>
              <a:tailEnd/>
            </a:ln>
          </p:spPr>
        </p:pic>
        <p:pic>
          <p:nvPicPr>
            <p:cNvPr id="25" name="図 85" descr="063R.png"/>
            <p:cNvPicPr>
              <a:picLocks/>
            </p:cNvPicPr>
            <p:nvPr/>
          </p:nvPicPr>
          <p:blipFill>
            <a:blip r:embed="rId26"/>
            <a:srcRect/>
            <a:stretch>
              <a:fillRect/>
            </a:stretch>
          </p:blipFill>
          <p:spPr bwMode="auto">
            <a:xfrm>
              <a:off x="17954421" y="30257799"/>
              <a:ext cx="4392000" cy="360000"/>
            </a:xfrm>
            <a:prstGeom prst="rect">
              <a:avLst/>
            </a:prstGeom>
            <a:noFill/>
            <a:ln w="9525">
              <a:noFill/>
              <a:miter lim="800000"/>
              <a:headEnd/>
              <a:tailEnd/>
            </a:ln>
          </p:spPr>
        </p:pic>
        <p:pic>
          <p:nvPicPr>
            <p:cNvPr id="26" name="図 86" descr="065B.png"/>
            <p:cNvPicPr>
              <a:picLocks/>
            </p:cNvPicPr>
            <p:nvPr/>
          </p:nvPicPr>
          <p:blipFill>
            <a:blip r:embed="rId27"/>
            <a:srcRect/>
            <a:stretch>
              <a:fillRect/>
            </a:stretch>
          </p:blipFill>
          <p:spPr bwMode="auto">
            <a:xfrm>
              <a:off x="23317520" y="29794825"/>
              <a:ext cx="4392000" cy="360000"/>
            </a:xfrm>
            <a:prstGeom prst="rect">
              <a:avLst/>
            </a:prstGeom>
            <a:noFill/>
            <a:ln w="9525">
              <a:noFill/>
              <a:miter lim="800000"/>
              <a:headEnd/>
              <a:tailEnd/>
            </a:ln>
          </p:spPr>
        </p:pic>
        <p:pic>
          <p:nvPicPr>
            <p:cNvPr id="27" name="図 87" descr="065R.png"/>
            <p:cNvPicPr>
              <a:picLocks/>
            </p:cNvPicPr>
            <p:nvPr/>
          </p:nvPicPr>
          <p:blipFill>
            <a:blip r:embed="rId28"/>
            <a:srcRect/>
            <a:stretch>
              <a:fillRect/>
            </a:stretch>
          </p:blipFill>
          <p:spPr bwMode="auto">
            <a:xfrm>
              <a:off x="23336134" y="30257799"/>
              <a:ext cx="4392000" cy="360000"/>
            </a:xfrm>
            <a:prstGeom prst="rect">
              <a:avLst/>
            </a:prstGeom>
            <a:noFill/>
            <a:ln w="9525">
              <a:noFill/>
              <a:miter lim="800000"/>
              <a:headEnd/>
              <a:tailEnd/>
            </a:ln>
          </p:spPr>
        </p:pic>
        <p:pic>
          <p:nvPicPr>
            <p:cNvPr id="28" name="図 88" descr="069B.png"/>
            <p:cNvPicPr>
              <a:picLocks/>
            </p:cNvPicPr>
            <p:nvPr/>
          </p:nvPicPr>
          <p:blipFill>
            <a:blip r:embed="rId29"/>
            <a:srcRect/>
            <a:stretch>
              <a:fillRect/>
            </a:stretch>
          </p:blipFill>
          <p:spPr bwMode="auto">
            <a:xfrm>
              <a:off x="28727683" y="29794825"/>
              <a:ext cx="4392000" cy="360000"/>
            </a:xfrm>
            <a:prstGeom prst="rect">
              <a:avLst/>
            </a:prstGeom>
            <a:noFill/>
            <a:ln w="9525">
              <a:noFill/>
              <a:miter lim="800000"/>
              <a:headEnd/>
              <a:tailEnd/>
            </a:ln>
          </p:spPr>
        </p:pic>
        <p:pic>
          <p:nvPicPr>
            <p:cNvPr id="29" name="図 89" descr="069R.png"/>
            <p:cNvPicPr>
              <a:picLocks/>
            </p:cNvPicPr>
            <p:nvPr/>
          </p:nvPicPr>
          <p:blipFill>
            <a:blip r:embed="rId30"/>
            <a:srcRect/>
            <a:stretch>
              <a:fillRect/>
            </a:stretch>
          </p:blipFill>
          <p:spPr bwMode="auto">
            <a:xfrm>
              <a:off x="28727683" y="30257799"/>
              <a:ext cx="4392000" cy="360000"/>
            </a:xfrm>
            <a:prstGeom prst="rect">
              <a:avLst/>
            </a:prstGeom>
            <a:noFill/>
            <a:ln w="9525">
              <a:noFill/>
              <a:miter lim="800000"/>
              <a:headEnd/>
              <a:tailEnd/>
            </a:ln>
          </p:spPr>
        </p:pic>
        <p:pic>
          <p:nvPicPr>
            <p:cNvPr id="30" name="図 90" descr="S04B.png"/>
            <p:cNvPicPr>
              <a:picLocks/>
            </p:cNvPicPr>
            <p:nvPr/>
          </p:nvPicPr>
          <p:blipFill>
            <a:blip r:embed="rId31"/>
            <a:srcRect/>
            <a:stretch>
              <a:fillRect/>
            </a:stretch>
          </p:blipFill>
          <p:spPr bwMode="auto">
            <a:xfrm>
              <a:off x="34105297" y="29794825"/>
              <a:ext cx="4392000" cy="360000"/>
            </a:xfrm>
            <a:prstGeom prst="rect">
              <a:avLst/>
            </a:prstGeom>
            <a:noFill/>
            <a:ln w="9525">
              <a:noFill/>
              <a:miter lim="800000"/>
              <a:headEnd/>
              <a:tailEnd/>
            </a:ln>
          </p:spPr>
        </p:pic>
        <p:pic>
          <p:nvPicPr>
            <p:cNvPr id="31" name="図 91" descr="S04R.png"/>
            <p:cNvPicPr>
              <a:picLocks/>
            </p:cNvPicPr>
            <p:nvPr/>
          </p:nvPicPr>
          <p:blipFill>
            <a:blip r:embed="rId32"/>
            <a:srcRect/>
            <a:stretch>
              <a:fillRect/>
            </a:stretch>
          </p:blipFill>
          <p:spPr bwMode="auto">
            <a:xfrm>
              <a:off x="34105297" y="30257799"/>
              <a:ext cx="4392000" cy="360000"/>
            </a:xfrm>
            <a:prstGeom prst="rect">
              <a:avLst/>
            </a:prstGeom>
            <a:noFill/>
            <a:ln w="9525">
              <a:noFill/>
              <a:miter lim="800000"/>
              <a:headEnd/>
              <a:tailEnd/>
            </a:ln>
          </p:spPr>
        </p:pic>
      </p:grpSp>
      <p:sp>
        <p:nvSpPr>
          <p:cNvPr id="42" name="テキスト ボックス 98"/>
          <p:cNvSpPr txBox="1">
            <a:spLocks noChangeArrowheads="1"/>
          </p:cNvSpPr>
          <p:nvPr/>
        </p:nvSpPr>
        <p:spPr bwMode="auto">
          <a:xfrm>
            <a:off x="10483297" y="36527034"/>
            <a:ext cx="15660000" cy="2308324"/>
          </a:xfrm>
          <a:prstGeom prst="rect">
            <a:avLst/>
          </a:prstGeom>
          <a:noFill/>
          <a:ln w="9525">
            <a:noFill/>
            <a:miter lim="800000"/>
            <a:headEnd/>
            <a:tailEnd/>
          </a:ln>
        </p:spPr>
        <p:txBody>
          <a:bodyPr wrap="square">
            <a:prstTxWarp prst="textNoShape">
              <a:avLst/>
            </a:prstTxWarp>
            <a:spAutoFit/>
          </a:bodyPr>
          <a:lstStyle/>
          <a:p>
            <a:pPr algn="just"/>
            <a:r>
              <a:rPr lang="en-US" altLang="ja-JP" sz="2400" dirty="0">
                <a:latin typeface="Constantia" charset="0"/>
                <a:ea typeface="ＭＳ Ｐ明朝" charset="-128"/>
                <a:cs typeface="ＭＳ Ｐ明朝" charset="-128"/>
              </a:rPr>
              <a:t>Fig.</a:t>
            </a:r>
            <a:r>
              <a:rPr lang="en-US" altLang="ja-JP" sz="2400" dirty="0" smtClean="0">
                <a:latin typeface="Constantia" charset="0"/>
                <a:ea typeface="ＭＳ Ｐ明朝" charset="-128"/>
                <a:cs typeface="ＭＳ Ｐ明朝" charset="-128"/>
              </a:rPr>
              <a:t> 8 </a:t>
            </a:r>
            <a:r>
              <a:rPr lang="en-US" altLang="ja-JP" sz="2400" dirty="0">
                <a:latin typeface="Constantia" charset="0"/>
                <a:ea typeface="ＭＳ Ｐ明朝" charset="-128"/>
                <a:cs typeface="ＭＳ Ｐ明朝" charset="-128"/>
              </a:rPr>
              <a:t>Examples of spectra from </a:t>
            </a:r>
            <a:r>
              <a:rPr lang="en-US" altLang="ja-JP" sz="2400" dirty="0" err="1">
                <a:latin typeface="Constantia" charset="0"/>
                <a:ea typeface="ＭＳ Ｐ明朝" charset="-128"/>
                <a:cs typeface="ＭＳ Ｐ明朝" charset="-128"/>
              </a:rPr>
              <a:t>grism</a:t>
            </a:r>
            <a:r>
              <a:rPr lang="en-US" altLang="ja-JP" sz="2400" dirty="0">
                <a:latin typeface="Constantia" charset="0"/>
                <a:ea typeface="ＭＳ Ｐ明朝" charset="-128"/>
                <a:cs typeface="ＭＳ Ｐ明朝" charset="-128"/>
              </a:rPr>
              <a:t> observations. The upper images are from the blue (top) and red (bottom) </a:t>
            </a:r>
            <a:r>
              <a:rPr lang="en-US" altLang="ja-JP" sz="2400" dirty="0" err="1">
                <a:latin typeface="Constantia" charset="0"/>
                <a:ea typeface="ＭＳ Ｐ明朝" charset="-128"/>
                <a:cs typeface="ＭＳ Ｐ明朝" charset="-128"/>
              </a:rPr>
              <a:t>grisms</a:t>
            </a:r>
            <a:r>
              <a:rPr lang="en-US" altLang="ja-JP" sz="2400" dirty="0">
                <a:latin typeface="Constantia" charset="0"/>
                <a:ea typeface="ＭＳ Ｐ明朝" charset="-128"/>
                <a:cs typeface="ＭＳ Ｐ明朝" charset="-128"/>
              </a:rPr>
              <a:t>. The clump at the left is the 0-th order light and the ticks in the images show 4000, 6000, and 8000 Å, from the left to the right. The lower graphs show the </a:t>
            </a:r>
            <a:r>
              <a:rPr lang="en-US" altLang="ja-JP" sz="2400" dirty="0" err="1">
                <a:latin typeface="Constantia" charset="0"/>
                <a:ea typeface="ＭＳ Ｐ明朝" charset="-128"/>
                <a:cs typeface="ＭＳ Ｐ明朝" charset="-128"/>
              </a:rPr>
              <a:t>bule</a:t>
            </a:r>
            <a:r>
              <a:rPr lang="en-US" altLang="ja-JP" sz="2400" dirty="0">
                <a:latin typeface="Constantia" charset="0"/>
                <a:ea typeface="ＭＳ Ｐ明朝" charset="-128"/>
                <a:cs typeface="ＭＳ Ｐ明朝" charset="-128"/>
              </a:rPr>
              <a:t> and red spectra connected by using the reflectance at 6400‐6800 A. The spectra were normalized at 5500 Å. Green dots with error bars show the photometric point with the B‐, </a:t>
            </a:r>
            <a:r>
              <a:rPr lang="en-US" altLang="ja-JP" sz="2400" dirty="0" err="1">
                <a:latin typeface="Constantia" charset="0"/>
                <a:ea typeface="ＭＳ Ｐ明朝" charset="-128"/>
                <a:cs typeface="ＭＳ Ｐ明朝" charset="-128"/>
              </a:rPr>
              <a:t>Rc</a:t>
            </a:r>
            <a:r>
              <a:rPr lang="en-US" altLang="ja-JP" sz="2400" dirty="0">
                <a:latin typeface="Constantia" charset="0"/>
                <a:ea typeface="ＭＳ Ｐ明朝" charset="-128"/>
                <a:cs typeface="ＭＳ Ｐ明朝" charset="-128"/>
              </a:rPr>
              <a:t>‐, and </a:t>
            </a:r>
            <a:r>
              <a:rPr lang="en-US" altLang="ja-JP" sz="2400" dirty="0" err="1">
                <a:latin typeface="Constantia" charset="0"/>
                <a:ea typeface="ＭＳ Ｐ明朝" charset="-128"/>
                <a:cs typeface="ＭＳ Ｐ明朝" charset="-128"/>
              </a:rPr>
              <a:t>i</a:t>
            </a:r>
            <a:r>
              <a:rPr lang="en-US" altLang="ja-JP" sz="2400" dirty="0">
                <a:latin typeface="Constantia" charset="0"/>
                <a:ea typeface="ＭＳ Ｐ明朝" charset="-128"/>
                <a:cs typeface="ＭＳ Ｐ明朝" charset="-128"/>
              </a:rPr>
              <a:t>‐bands. The small black dotted lines in the graph show appropriate asteroid spectra derived from SMASSII (Fig</a:t>
            </a:r>
            <a:r>
              <a:rPr lang="en-US" altLang="ja-JP" sz="2400" dirty="0" smtClean="0">
                <a:latin typeface="Constantia" charset="0"/>
                <a:ea typeface="ＭＳ Ｐ明朝" charset="-128"/>
                <a:cs typeface="ＭＳ Ｐ明朝" charset="-128"/>
              </a:rPr>
              <a:t>.9) </a:t>
            </a:r>
            <a:r>
              <a:rPr lang="en-US" altLang="ja-JP" sz="2400" dirty="0">
                <a:latin typeface="Constantia" charset="0"/>
                <a:ea typeface="ＭＳ Ｐ明朝" charset="-128"/>
                <a:cs typeface="ＭＳ Ｐ明朝" charset="-128"/>
              </a:rPr>
              <a:t>which give reasonable fit to our observation.</a:t>
            </a:r>
            <a:endParaRPr lang="ja-JP" altLang="en-US" sz="2400" dirty="0">
              <a:latin typeface="Constantia" charset="0"/>
              <a:ea typeface="ＭＳ Ｐ明朝" charset="-128"/>
              <a:cs typeface="ＭＳ Ｐ明朝" charset="-128"/>
            </a:endParaRPr>
          </a:p>
        </p:txBody>
      </p:sp>
      <p:grpSp>
        <p:nvGrpSpPr>
          <p:cNvPr id="45" name="図形グループ 36"/>
          <p:cNvGrpSpPr>
            <a:grpSpLocks/>
          </p:cNvGrpSpPr>
          <p:nvPr/>
        </p:nvGrpSpPr>
        <p:grpSpPr bwMode="auto">
          <a:xfrm>
            <a:off x="488500" y="15473505"/>
            <a:ext cx="12990513" cy="6761163"/>
            <a:chOff x="1130953" y="10748140"/>
            <a:chExt cx="12990881" cy="6760815"/>
          </a:xfrm>
        </p:grpSpPr>
        <p:pic>
          <p:nvPicPr>
            <p:cNvPr id="46" name="図 10" descr="SCam.jpg"/>
            <p:cNvPicPr>
              <a:picLocks noChangeAspect="1"/>
            </p:cNvPicPr>
            <p:nvPr/>
          </p:nvPicPr>
          <p:blipFill>
            <a:blip r:embed="rId33"/>
            <a:srcRect/>
            <a:stretch>
              <a:fillRect/>
            </a:stretch>
          </p:blipFill>
          <p:spPr bwMode="auto">
            <a:xfrm>
              <a:off x="5426632" y="10748141"/>
              <a:ext cx="3920899" cy="5904412"/>
            </a:xfrm>
            <a:prstGeom prst="rect">
              <a:avLst/>
            </a:prstGeom>
            <a:noFill/>
            <a:ln w="9525">
              <a:noFill/>
              <a:miter lim="800000"/>
              <a:headEnd/>
              <a:tailEnd/>
            </a:ln>
          </p:spPr>
        </p:pic>
        <p:pic>
          <p:nvPicPr>
            <p:cNvPr id="47" name="図 11" descr="telescope4.jpg"/>
            <p:cNvPicPr>
              <a:picLocks noChangeAspect="1"/>
            </p:cNvPicPr>
            <p:nvPr/>
          </p:nvPicPr>
          <p:blipFill>
            <a:blip r:embed="rId34"/>
            <a:srcRect/>
            <a:stretch>
              <a:fillRect/>
            </a:stretch>
          </p:blipFill>
          <p:spPr bwMode="auto">
            <a:xfrm>
              <a:off x="1130953" y="10748140"/>
              <a:ext cx="4143285" cy="5889285"/>
            </a:xfrm>
            <a:prstGeom prst="rect">
              <a:avLst/>
            </a:prstGeom>
            <a:noFill/>
            <a:ln w="9525">
              <a:noFill/>
              <a:miter lim="800000"/>
              <a:headEnd/>
              <a:tailEnd/>
            </a:ln>
          </p:spPr>
        </p:pic>
        <p:sp>
          <p:nvSpPr>
            <p:cNvPr id="48" name="テキスト ボックス 12"/>
            <p:cNvSpPr txBox="1">
              <a:spLocks noChangeArrowheads="1"/>
            </p:cNvSpPr>
            <p:nvPr/>
          </p:nvSpPr>
          <p:spPr bwMode="auto">
            <a:xfrm>
              <a:off x="1207151" y="16677958"/>
              <a:ext cx="4067088" cy="830997"/>
            </a:xfrm>
            <a:prstGeom prst="rect">
              <a:avLst/>
            </a:prstGeom>
            <a:noFill/>
            <a:ln w="9525">
              <a:noFill/>
              <a:miter lim="800000"/>
              <a:headEnd/>
              <a:tailEnd/>
            </a:ln>
          </p:spPr>
          <p:txBody>
            <a:bodyPr>
              <a:prstTxWarp prst="textNoShape">
                <a:avLst/>
              </a:prstTxWarp>
              <a:spAutoFit/>
            </a:bodyPr>
            <a:lstStyle/>
            <a:p>
              <a:r>
                <a:rPr lang="en-US" altLang="ja-JP" sz="2400">
                  <a:latin typeface="Constantia" charset="0"/>
                  <a:ea typeface="ＭＳ Ｐ明朝" charset="-128"/>
                  <a:cs typeface="ＭＳ Ｐ明朝" charset="-128"/>
                </a:rPr>
                <a:t>Fig.1 8.2m Subaru telescope at Mauna Kea in Hawaii </a:t>
              </a:r>
              <a:endParaRPr lang="ja-JP" altLang="en-US" sz="2400">
                <a:latin typeface="Constantia" charset="0"/>
                <a:ea typeface="ＭＳ Ｐ明朝" charset="-128"/>
                <a:cs typeface="ＭＳ Ｐ明朝" charset="-128"/>
              </a:endParaRPr>
            </a:p>
          </p:txBody>
        </p:sp>
        <p:grpSp>
          <p:nvGrpSpPr>
            <p:cNvPr id="49" name="図形グループ 32"/>
            <p:cNvGrpSpPr>
              <a:grpSpLocks/>
            </p:cNvGrpSpPr>
            <p:nvPr/>
          </p:nvGrpSpPr>
          <p:grpSpPr bwMode="auto">
            <a:xfrm>
              <a:off x="9498903" y="10748140"/>
              <a:ext cx="4622931" cy="3629931"/>
              <a:chOff x="10032282" y="10748140"/>
              <a:chExt cx="4622931" cy="3629931"/>
            </a:xfrm>
          </p:grpSpPr>
          <p:grpSp>
            <p:nvGrpSpPr>
              <p:cNvPr id="52" name="図形グループ 19"/>
              <p:cNvGrpSpPr>
                <a:grpSpLocks/>
              </p:cNvGrpSpPr>
              <p:nvPr/>
            </p:nvGrpSpPr>
            <p:grpSpPr bwMode="auto">
              <a:xfrm>
                <a:off x="10032598" y="10748141"/>
                <a:ext cx="3776726" cy="1440000"/>
                <a:chOff x="10032598" y="10748141"/>
                <a:chExt cx="3776726" cy="1440000"/>
              </a:xfrm>
            </p:grpSpPr>
            <p:sp>
              <p:nvSpPr>
                <p:cNvPr id="63" name="正方形/長方形 62"/>
                <p:cNvSpPr/>
                <p:nvPr/>
              </p:nvSpPr>
              <p:spPr>
                <a:xfrm>
                  <a:off x="10032598"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sp>
              <p:nvSpPr>
                <p:cNvPr id="64" name="正方形/長方形 63"/>
                <p:cNvSpPr/>
                <p:nvPr/>
              </p:nvSpPr>
              <p:spPr>
                <a:xfrm>
                  <a:off x="10794574"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sp>
              <p:nvSpPr>
                <p:cNvPr id="65" name="正方形/長方形 64"/>
                <p:cNvSpPr/>
                <p:nvPr/>
              </p:nvSpPr>
              <p:spPr>
                <a:xfrm>
                  <a:off x="11565372"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sp>
              <p:nvSpPr>
                <p:cNvPr id="66" name="正方形/長方形 65"/>
                <p:cNvSpPr/>
                <p:nvPr/>
              </p:nvSpPr>
              <p:spPr>
                <a:xfrm>
                  <a:off x="12327348"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sp>
              <p:nvSpPr>
                <p:cNvPr id="67" name="正方形/長方形 66"/>
                <p:cNvSpPr/>
                <p:nvPr/>
              </p:nvSpPr>
              <p:spPr>
                <a:xfrm>
                  <a:off x="13089324"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grpSp>
          <p:grpSp>
            <p:nvGrpSpPr>
              <p:cNvPr id="53" name="図形グループ 20"/>
              <p:cNvGrpSpPr>
                <a:grpSpLocks/>
              </p:cNvGrpSpPr>
              <p:nvPr/>
            </p:nvGrpSpPr>
            <p:grpSpPr bwMode="auto">
              <a:xfrm>
                <a:off x="10032598" y="12213540"/>
                <a:ext cx="3776726" cy="1440000"/>
                <a:chOff x="10032598" y="10748141"/>
                <a:chExt cx="3776726" cy="1440000"/>
              </a:xfrm>
            </p:grpSpPr>
            <p:sp>
              <p:nvSpPr>
                <p:cNvPr id="58" name="正方形/長方形 57"/>
                <p:cNvSpPr/>
                <p:nvPr/>
              </p:nvSpPr>
              <p:spPr>
                <a:xfrm>
                  <a:off x="10032598"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sp>
              <p:nvSpPr>
                <p:cNvPr id="59" name="正方形/長方形 58"/>
                <p:cNvSpPr/>
                <p:nvPr/>
              </p:nvSpPr>
              <p:spPr>
                <a:xfrm>
                  <a:off x="10794574"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sp>
              <p:nvSpPr>
                <p:cNvPr id="60" name="正方形/長方形 59"/>
                <p:cNvSpPr/>
                <p:nvPr/>
              </p:nvSpPr>
              <p:spPr>
                <a:xfrm>
                  <a:off x="11565372"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sp>
              <p:nvSpPr>
                <p:cNvPr id="61" name="正方形/長方形 60"/>
                <p:cNvSpPr/>
                <p:nvPr/>
              </p:nvSpPr>
              <p:spPr>
                <a:xfrm>
                  <a:off x="12327348"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sp>
              <p:nvSpPr>
                <p:cNvPr id="62" name="正方形/長方形 61"/>
                <p:cNvSpPr/>
                <p:nvPr/>
              </p:nvSpPr>
              <p:spPr>
                <a:xfrm>
                  <a:off x="13089324" y="10748141"/>
                  <a:ext cx="720000" cy="1440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2263049" fontAlgn="auto">
                    <a:spcBef>
                      <a:spcPts val="0"/>
                    </a:spcBef>
                    <a:spcAft>
                      <a:spcPts val="0"/>
                    </a:spcAft>
                    <a:defRPr/>
                  </a:pPr>
                  <a:endParaRPr lang="ja-JP" altLang="en-US"/>
                </a:p>
              </p:txBody>
            </p:sp>
          </p:grpSp>
          <p:cxnSp>
            <p:nvCxnSpPr>
              <p:cNvPr id="54" name="直線矢印コネクタ 53"/>
              <p:cNvCxnSpPr/>
              <p:nvPr/>
            </p:nvCxnSpPr>
            <p:spPr>
              <a:xfrm>
                <a:off x="10032282" y="13832494"/>
                <a:ext cx="3776769" cy="1587"/>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55" name="直線矢印コネクタ 54"/>
              <p:cNvCxnSpPr/>
              <p:nvPr/>
            </p:nvCxnSpPr>
            <p:spPr>
              <a:xfrm rot="5400000" flipH="1" flipV="1">
                <a:off x="12567707" y="12200628"/>
                <a:ext cx="2906563" cy="1587"/>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56" name="テキスト ボックス 30"/>
              <p:cNvSpPr txBox="1">
                <a:spLocks noChangeArrowheads="1"/>
              </p:cNvSpPr>
              <p:nvPr/>
            </p:nvSpPr>
            <p:spPr bwMode="auto">
              <a:xfrm>
                <a:off x="14021825" y="11957308"/>
                <a:ext cx="633388" cy="461665"/>
              </a:xfrm>
              <a:prstGeom prst="rect">
                <a:avLst/>
              </a:prstGeom>
              <a:noFill/>
              <a:ln w="9525">
                <a:noFill/>
                <a:miter lim="800000"/>
                <a:headEnd/>
                <a:tailEnd/>
              </a:ln>
            </p:spPr>
            <p:txBody>
              <a:bodyPr>
                <a:prstTxWarp prst="textNoShape">
                  <a:avLst/>
                </a:prstTxWarp>
                <a:spAutoFit/>
              </a:bodyPr>
              <a:lstStyle/>
              <a:p>
                <a:r>
                  <a:rPr lang="en-US" altLang="ja-JP" sz="2400">
                    <a:latin typeface="Constantia" charset="0"/>
                    <a:ea typeface="ＭＳ Ｐ明朝" charset="-128"/>
                    <a:cs typeface="ＭＳ Ｐ明朝" charset="-128"/>
                  </a:rPr>
                  <a:t>27’</a:t>
                </a:r>
                <a:endParaRPr lang="ja-JP" altLang="en-US" sz="2400">
                  <a:latin typeface="Constantia" charset="0"/>
                  <a:ea typeface="ＭＳ Ｐ明朝" charset="-128"/>
                  <a:cs typeface="ＭＳ Ｐ明朝" charset="-128"/>
                </a:endParaRPr>
              </a:p>
            </p:txBody>
          </p:sp>
          <p:sp>
            <p:nvSpPr>
              <p:cNvPr id="57" name="テキスト ボックス 31"/>
              <p:cNvSpPr txBox="1">
                <a:spLocks noChangeArrowheads="1"/>
              </p:cNvSpPr>
              <p:nvPr/>
            </p:nvSpPr>
            <p:spPr bwMode="auto">
              <a:xfrm>
                <a:off x="11565372" y="13916406"/>
                <a:ext cx="633388" cy="461665"/>
              </a:xfrm>
              <a:prstGeom prst="rect">
                <a:avLst/>
              </a:prstGeom>
              <a:noFill/>
              <a:ln w="9525">
                <a:noFill/>
                <a:miter lim="800000"/>
                <a:headEnd/>
                <a:tailEnd/>
              </a:ln>
            </p:spPr>
            <p:txBody>
              <a:bodyPr>
                <a:prstTxWarp prst="textNoShape">
                  <a:avLst/>
                </a:prstTxWarp>
                <a:spAutoFit/>
              </a:bodyPr>
              <a:lstStyle/>
              <a:p>
                <a:r>
                  <a:rPr lang="en-US" altLang="ja-JP" sz="2400">
                    <a:latin typeface="Constantia" charset="0"/>
                    <a:ea typeface="ＭＳ Ｐ明朝" charset="-128"/>
                    <a:cs typeface="ＭＳ Ｐ明朝" charset="-128"/>
                  </a:rPr>
                  <a:t>34’</a:t>
                </a:r>
                <a:endParaRPr lang="ja-JP" altLang="en-US" sz="2400">
                  <a:latin typeface="Constantia" charset="0"/>
                  <a:ea typeface="ＭＳ Ｐ明朝" charset="-128"/>
                  <a:cs typeface="ＭＳ Ｐ明朝" charset="-128"/>
                </a:endParaRPr>
              </a:p>
            </p:txBody>
          </p:sp>
        </p:grpSp>
        <p:sp>
          <p:nvSpPr>
            <p:cNvPr id="50" name="テキスト ボックス 33"/>
            <p:cNvSpPr txBox="1">
              <a:spLocks noChangeArrowheads="1"/>
            </p:cNvSpPr>
            <p:nvPr/>
          </p:nvSpPr>
          <p:spPr bwMode="auto">
            <a:xfrm>
              <a:off x="5426632" y="16677958"/>
              <a:ext cx="4067088" cy="830997"/>
            </a:xfrm>
            <a:prstGeom prst="rect">
              <a:avLst/>
            </a:prstGeom>
            <a:noFill/>
            <a:ln w="9525">
              <a:noFill/>
              <a:miter lim="800000"/>
              <a:headEnd/>
              <a:tailEnd/>
            </a:ln>
          </p:spPr>
          <p:txBody>
            <a:bodyPr>
              <a:prstTxWarp prst="textNoShape">
                <a:avLst/>
              </a:prstTxWarp>
              <a:spAutoFit/>
            </a:bodyPr>
            <a:lstStyle/>
            <a:p>
              <a:r>
                <a:rPr lang="en-US" altLang="ja-JP" sz="2400">
                  <a:latin typeface="Constantia" charset="0"/>
                  <a:ea typeface="ＭＳ Ｐ明朝" charset="-128"/>
                  <a:cs typeface="ＭＳ Ｐ明朝" charset="-128"/>
                </a:rPr>
                <a:t>Fig.2 Prime Focus Camera: Suprime-Cam</a:t>
              </a:r>
              <a:endParaRPr lang="ja-JP" altLang="en-US" sz="2400">
                <a:latin typeface="Constantia" charset="0"/>
                <a:ea typeface="ＭＳ Ｐ明朝" charset="-128"/>
                <a:cs typeface="ＭＳ Ｐ明朝" charset="-128"/>
              </a:endParaRPr>
            </a:p>
          </p:txBody>
        </p:sp>
        <p:sp>
          <p:nvSpPr>
            <p:cNvPr id="51" name="テキスト ボックス 34"/>
            <p:cNvSpPr txBox="1">
              <a:spLocks noChangeArrowheads="1"/>
            </p:cNvSpPr>
            <p:nvPr/>
          </p:nvSpPr>
          <p:spPr bwMode="auto">
            <a:xfrm>
              <a:off x="9499219" y="14378071"/>
              <a:ext cx="4622615" cy="1569579"/>
            </a:xfrm>
            <a:prstGeom prst="rect">
              <a:avLst/>
            </a:prstGeom>
            <a:noFill/>
            <a:ln w="9525">
              <a:noFill/>
              <a:miter lim="800000"/>
              <a:headEnd/>
              <a:tailEnd/>
            </a:ln>
          </p:spPr>
          <p:txBody>
            <a:bodyPr wrap="square">
              <a:prstTxWarp prst="textNoShape">
                <a:avLst/>
              </a:prstTxWarp>
              <a:spAutoFit/>
            </a:bodyPr>
            <a:lstStyle/>
            <a:p>
              <a:r>
                <a:rPr lang="en-US" altLang="ja-JP" sz="2400" dirty="0">
                  <a:latin typeface="Constantia" charset="0"/>
                  <a:ea typeface="ＭＳ Ｐ明朝" charset="-128"/>
                  <a:cs typeface="ＭＳ Ｐ明朝" charset="-128"/>
                </a:rPr>
                <a:t>Fig.3 CCD array of </a:t>
              </a:r>
              <a:r>
                <a:rPr lang="en-US" altLang="ja-JP" sz="2400" dirty="0" err="1">
                  <a:latin typeface="Constantia" charset="0"/>
                  <a:ea typeface="ＭＳ Ｐ明朝" charset="-128"/>
                  <a:cs typeface="ＭＳ Ｐ明朝" charset="-128"/>
                </a:rPr>
                <a:t>Suprim</a:t>
              </a:r>
              <a:r>
                <a:rPr lang="en-US" altLang="ja-JP" sz="2400" dirty="0">
                  <a:latin typeface="Constantia" charset="0"/>
                  <a:ea typeface="ＭＳ Ｐ明朝" charset="-128"/>
                  <a:cs typeface="ＭＳ Ｐ明朝" charset="-128"/>
                </a:rPr>
                <a:t>-Cam:</a:t>
              </a:r>
            </a:p>
            <a:p>
              <a:r>
                <a:rPr lang="en-US" altLang="ja-JP" sz="2400" dirty="0">
                  <a:latin typeface="Constantia" charset="0"/>
                  <a:ea typeface="ＭＳ Ｐ明朝" charset="-128"/>
                  <a:cs typeface="ＭＳ Ｐ明朝" charset="-128"/>
                </a:rPr>
                <a:t>10 </a:t>
              </a:r>
              <a:r>
                <a:rPr lang="en-US" altLang="ja-JP" sz="2400" dirty="0" err="1">
                  <a:latin typeface="Constantia" charset="0"/>
                  <a:ea typeface="ＭＳ Ｐ明朝" charset="-128"/>
                  <a:cs typeface="ＭＳ Ｐ明朝" charset="-128"/>
                </a:rPr>
                <a:t>CCDs</a:t>
              </a:r>
              <a:r>
                <a:rPr lang="en-US" altLang="ja-JP" sz="2400" dirty="0">
                  <a:latin typeface="Constantia" charset="0"/>
                  <a:ea typeface="ＭＳ Ｐ明朝" charset="-128"/>
                  <a:cs typeface="ＭＳ Ｐ明朝" charset="-128"/>
                </a:rPr>
                <a:t> of 2K </a:t>
              </a:r>
              <a:r>
                <a:rPr lang="en-US" altLang="ja-JP" sz="2400" dirty="0" err="1">
                  <a:latin typeface="Constantia" charset="0"/>
                  <a:ea typeface="ＭＳ Ｐ明朝" charset="-128"/>
                  <a:cs typeface="ＭＳ Ｐ明朝" charset="-128"/>
                </a:rPr>
                <a:t>x</a:t>
              </a:r>
              <a:r>
                <a:rPr lang="en-US" altLang="ja-JP" sz="2400" dirty="0">
                  <a:latin typeface="Constantia" charset="0"/>
                  <a:ea typeface="ＭＳ Ｐ明朝" charset="-128"/>
                  <a:cs typeface="ＭＳ Ｐ明朝" charset="-128"/>
                </a:rPr>
                <a:t> 4K</a:t>
              </a:r>
            </a:p>
            <a:p>
              <a:r>
                <a:rPr lang="en-US" altLang="ja-JP" sz="2400" dirty="0">
                  <a:latin typeface="Constantia" charset="0"/>
                  <a:ea typeface="ＭＳ Ｐ明朝" charset="-128"/>
                  <a:cs typeface="ＭＳ Ｐ明朝" charset="-128"/>
                </a:rPr>
                <a:t>FOV: 34’ </a:t>
              </a:r>
              <a:r>
                <a:rPr lang="en-US" altLang="ja-JP" sz="2400" dirty="0" err="1">
                  <a:latin typeface="Constantia" charset="0"/>
                  <a:ea typeface="ＭＳ Ｐ明朝" charset="-128"/>
                  <a:cs typeface="ＭＳ Ｐ明朝" charset="-128"/>
                </a:rPr>
                <a:t>x</a:t>
              </a:r>
              <a:r>
                <a:rPr lang="en-US" altLang="ja-JP" sz="2400" dirty="0">
                  <a:latin typeface="Constantia" charset="0"/>
                  <a:ea typeface="ＭＳ Ｐ明朝" charset="-128"/>
                  <a:cs typeface="ＭＳ Ｐ明朝" charset="-128"/>
                </a:rPr>
                <a:t> 27’ (equivalent to the full moon size)</a:t>
              </a:r>
              <a:endParaRPr lang="ja-JP" altLang="en-US" sz="2400" dirty="0">
                <a:latin typeface="Constantia" charset="0"/>
                <a:ea typeface="ＭＳ Ｐ明朝" charset="-128"/>
                <a:cs typeface="ＭＳ Ｐ明朝" charset="-128"/>
              </a:endParaRPr>
            </a:p>
          </p:txBody>
        </p:sp>
      </p:grpSp>
      <p:pic>
        <p:nvPicPr>
          <p:cNvPr id="68" name="図 8" descr="Suprime-Grism.jpg"/>
          <p:cNvPicPr>
            <a:picLocks noChangeAspect="1"/>
          </p:cNvPicPr>
          <p:nvPr/>
        </p:nvPicPr>
        <p:blipFill>
          <a:blip r:embed="rId35"/>
          <a:srcRect/>
          <a:stretch>
            <a:fillRect/>
          </a:stretch>
        </p:blipFill>
        <p:spPr bwMode="auto">
          <a:xfrm>
            <a:off x="513899" y="22387062"/>
            <a:ext cx="3839191" cy="2880000"/>
          </a:xfrm>
          <a:prstGeom prst="rect">
            <a:avLst/>
          </a:prstGeom>
          <a:noFill/>
          <a:ln w="9525">
            <a:noFill/>
            <a:miter lim="800000"/>
            <a:headEnd/>
            <a:tailEnd/>
          </a:ln>
        </p:spPr>
      </p:pic>
      <p:sp>
        <p:nvSpPr>
          <p:cNvPr id="69" name="テキスト ボックス 35"/>
          <p:cNvSpPr txBox="1">
            <a:spLocks noChangeArrowheads="1"/>
          </p:cNvSpPr>
          <p:nvPr/>
        </p:nvSpPr>
        <p:spPr bwMode="auto">
          <a:xfrm>
            <a:off x="393175" y="25396693"/>
            <a:ext cx="3959915" cy="2677656"/>
          </a:xfrm>
          <a:prstGeom prst="rect">
            <a:avLst/>
          </a:prstGeom>
          <a:noFill/>
          <a:ln w="9525">
            <a:noFill/>
            <a:miter lim="800000"/>
            <a:headEnd/>
            <a:tailEnd/>
          </a:ln>
        </p:spPr>
        <p:txBody>
          <a:bodyPr wrap="square">
            <a:prstTxWarp prst="textNoShape">
              <a:avLst/>
            </a:prstTxWarp>
            <a:spAutoFit/>
          </a:bodyPr>
          <a:lstStyle/>
          <a:p>
            <a:pPr algn="just"/>
            <a:r>
              <a:rPr lang="en-US" altLang="ja-JP" sz="2400" dirty="0">
                <a:latin typeface="Constantia" charset="0"/>
                <a:ea typeface="ＭＳ Ｐ明朝" charset="-128"/>
                <a:cs typeface="ＭＳ Ｐ明朝" charset="-128"/>
              </a:rPr>
              <a:t>Fig.4 Red </a:t>
            </a:r>
            <a:r>
              <a:rPr lang="en-US" altLang="ja-JP" sz="2400" dirty="0" err="1">
                <a:latin typeface="Constantia" charset="0"/>
                <a:ea typeface="ＭＳ Ｐ明朝" charset="-128"/>
                <a:cs typeface="ＭＳ Ｐ明朝" charset="-128"/>
              </a:rPr>
              <a:t>grism</a:t>
            </a:r>
            <a:r>
              <a:rPr lang="en-US" altLang="ja-JP" sz="2400" dirty="0">
                <a:latin typeface="Constantia" charset="0"/>
                <a:ea typeface="ＭＳ Ｐ明朝" charset="-128"/>
                <a:cs typeface="ＭＳ Ｐ明朝" charset="-128"/>
              </a:rPr>
              <a:t> :</a:t>
            </a:r>
            <a:r>
              <a:rPr lang="ja-JP" altLang="en-US" sz="2400" dirty="0">
                <a:latin typeface="Constantia" charset="0"/>
                <a:ea typeface="ＭＳ Ｐ明朝" charset="-128"/>
                <a:cs typeface="ＭＳ Ｐ明朝" charset="-128"/>
              </a:rPr>
              <a:t>　</a:t>
            </a:r>
            <a:r>
              <a:rPr lang="en-US" altLang="ja-JP" sz="2400" dirty="0">
                <a:latin typeface="Constantia" charset="0"/>
                <a:ea typeface="ＭＳ Ｐ明朝" charset="-128"/>
                <a:cs typeface="ＭＳ Ｐ明朝" charset="-128"/>
              </a:rPr>
              <a:t>Two unit </a:t>
            </a:r>
            <a:r>
              <a:rPr lang="en-US" altLang="ja-JP" sz="2400" dirty="0" err="1">
                <a:latin typeface="Constantia" charset="0"/>
                <a:ea typeface="ＭＳ Ｐ明朝" charset="-128"/>
                <a:cs typeface="ＭＳ Ｐ明朝" charset="-128"/>
              </a:rPr>
              <a:t>grisms</a:t>
            </a:r>
            <a:r>
              <a:rPr lang="en-US" altLang="ja-JP" sz="2400" dirty="0">
                <a:latin typeface="Constantia" charset="0"/>
                <a:ea typeface="ＭＳ Ｐ明朝" charset="-128"/>
                <a:cs typeface="ＭＳ Ｐ明朝" charset="-128"/>
              </a:rPr>
              <a:t> 17.0 cm </a:t>
            </a:r>
            <a:r>
              <a:rPr lang="en-US" altLang="ja-JP" sz="2400" dirty="0" err="1">
                <a:latin typeface="Constantia" charset="0"/>
                <a:ea typeface="ＭＳ Ｐ明朝" charset="-128"/>
                <a:cs typeface="ＭＳ Ｐ明朝" charset="-128"/>
              </a:rPr>
              <a:t>x</a:t>
            </a:r>
            <a:r>
              <a:rPr lang="en-US" altLang="ja-JP" sz="2400" dirty="0">
                <a:latin typeface="Constantia" charset="0"/>
                <a:ea typeface="ＭＳ Ｐ明朝" charset="-128"/>
                <a:cs typeface="ＭＳ Ｐ明朝" charset="-128"/>
              </a:rPr>
              <a:t> 7.4 cm </a:t>
            </a:r>
            <a:r>
              <a:rPr lang="en-US" altLang="ja-JP" sz="2400" dirty="0" err="1">
                <a:latin typeface="Constantia" charset="0"/>
                <a:ea typeface="ＭＳ Ｐ明朝" charset="-128"/>
                <a:cs typeface="ＭＳ Ｐ明朝" charset="-128"/>
              </a:rPr>
              <a:t>x</a:t>
            </a:r>
            <a:r>
              <a:rPr lang="en-US" altLang="ja-JP" sz="2400" dirty="0">
                <a:latin typeface="Constantia" charset="0"/>
                <a:ea typeface="ＭＳ Ｐ明朝" charset="-128"/>
                <a:cs typeface="ＭＳ Ｐ明朝" charset="-128"/>
              </a:rPr>
              <a:t> 1.7 </a:t>
            </a:r>
            <a:r>
              <a:rPr lang="en-US" altLang="ja-JP" sz="2400" dirty="0" err="1">
                <a:latin typeface="Constantia" charset="0"/>
                <a:ea typeface="ＭＳ Ｐ明朝" charset="-128"/>
                <a:cs typeface="ＭＳ Ｐ明朝" charset="-128"/>
              </a:rPr>
              <a:t>cmx</a:t>
            </a:r>
            <a:r>
              <a:rPr lang="en-US" altLang="ja-JP" sz="2400" dirty="0">
                <a:latin typeface="Constantia" charset="0"/>
                <a:ea typeface="ＭＳ Ｐ明朝" charset="-128"/>
                <a:cs typeface="ＭＳ Ｐ明朝" charset="-128"/>
              </a:rPr>
              <a:t> 2 (top and bottom) cover the</a:t>
            </a:r>
            <a:r>
              <a:rPr lang="ja-JP" altLang="en-US" sz="2400" dirty="0">
                <a:latin typeface="Constantia" charset="0"/>
                <a:ea typeface="ＭＳ Ｐ明朝" charset="-128"/>
                <a:cs typeface="ＭＳ Ｐ明朝" charset="-128"/>
              </a:rPr>
              <a:t>　</a:t>
            </a:r>
            <a:r>
              <a:rPr lang="en-US" altLang="ja-JP" sz="2400" dirty="0">
                <a:latin typeface="Constantia" charset="0"/>
                <a:ea typeface="ＭＳ Ｐ明朝" charset="-128"/>
                <a:cs typeface="ＭＳ Ｐ明朝" charset="-128"/>
              </a:rPr>
              <a:t>FOV of </a:t>
            </a:r>
            <a:r>
              <a:rPr lang="en-US" altLang="ja-JP" sz="2400" dirty="0" err="1">
                <a:latin typeface="Constantia" charset="0"/>
                <a:ea typeface="ＭＳ Ｐ明朝" charset="-128"/>
                <a:cs typeface="ＭＳ Ｐ明朝" charset="-128"/>
              </a:rPr>
              <a:t>Suprime</a:t>
            </a:r>
            <a:r>
              <a:rPr lang="en-US" altLang="ja-JP" sz="2400" dirty="0">
                <a:latin typeface="Constantia" charset="0"/>
                <a:ea typeface="ＭＳ Ｐ明朝" charset="-128"/>
                <a:cs typeface="ＭＳ Ｐ明朝" charset="-128"/>
              </a:rPr>
              <a:t>‐Cam. This </a:t>
            </a:r>
            <a:r>
              <a:rPr lang="en-US" altLang="ja-JP" sz="2400" dirty="0" err="1">
                <a:latin typeface="Constantia" charset="0"/>
                <a:ea typeface="ＭＳ Ｐ明朝" charset="-128"/>
                <a:cs typeface="ＭＳ Ｐ明朝" charset="-128"/>
              </a:rPr>
              <a:t>grism</a:t>
            </a:r>
            <a:r>
              <a:rPr lang="en-US" altLang="ja-JP" sz="2400" dirty="0">
                <a:latin typeface="Constantia" charset="0"/>
                <a:ea typeface="ＭＳ Ｐ明朝" charset="-128"/>
                <a:cs typeface="ＭＳ Ｐ明朝" charset="-128"/>
              </a:rPr>
              <a:t> frame is inserted in</a:t>
            </a:r>
            <a:r>
              <a:rPr lang="ja-JP" altLang="en-US" sz="2400" dirty="0">
                <a:latin typeface="Constantia" charset="0"/>
                <a:ea typeface="ＭＳ Ｐ明朝" charset="-128"/>
                <a:cs typeface="ＭＳ Ｐ明朝" charset="-128"/>
              </a:rPr>
              <a:t>　</a:t>
            </a:r>
            <a:r>
              <a:rPr lang="en-US" altLang="ja-JP" sz="2400" dirty="0">
                <a:latin typeface="Constantia" charset="0"/>
                <a:ea typeface="ＭＳ Ｐ明朝" charset="-128"/>
                <a:cs typeface="ＭＳ Ｐ明朝" charset="-128"/>
              </a:rPr>
              <a:t>the optical path like a band‐pass filter.</a:t>
            </a:r>
          </a:p>
        </p:txBody>
      </p:sp>
      <p:pic>
        <p:nvPicPr>
          <p:cNvPr id="70" name="図 37" descr="Fig1.jpg"/>
          <p:cNvPicPr>
            <a:picLocks noChangeAspect="1"/>
          </p:cNvPicPr>
          <p:nvPr/>
        </p:nvPicPr>
        <p:blipFill>
          <a:blip r:embed="rId36"/>
          <a:srcRect/>
          <a:stretch>
            <a:fillRect/>
          </a:stretch>
        </p:blipFill>
        <p:spPr bwMode="auto">
          <a:xfrm>
            <a:off x="26467436" y="30490650"/>
            <a:ext cx="3385430" cy="3600000"/>
          </a:xfrm>
          <a:prstGeom prst="rect">
            <a:avLst/>
          </a:prstGeom>
          <a:noFill/>
          <a:ln w="9525">
            <a:noFill/>
            <a:miter lim="800000"/>
            <a:headEnd/>
            <a:tailEnd/>
          </a:ln>
        </p:spPr>
      </p:pic>
      <p:sp>
        <p:nvSpPr>
          <p:cNvPr id="71" name="テキスト ボックス 38"/>
          <p:cNvSpPr txBox="1">
            <a:spLocks noChangeAspect="1"/>
          </p:cNvSpPr>
          <p:nvPr/>
        </p:nvSpPr>
        <p:spPr bwMode="auto">
          <a:xfrm>
            <a:off x="26467437" y="33863272"/>
            <a:ext cx="3385430" cy="4708981"/>
          </a:xfrm>
          <a:prstGeom prst="rect">
            <a:avLst/>
          </a:prstGeom>
          <a:noFill/>
          <a:ln w="9525">
            <a:noFill/>
            <a:miter lim="800000"/>
            <a:headEnd/>
            <a:tailEnd/>
          </a:ln>
        </p:spPr>
        <p:txBody>
          <a:bodyPr wrap="square">
            <a:prstTxWarp prst="textNoShape">
              <a:avLst/>
            </a:prstTxWarp>
            <a:spAutoFit/>
          </a:bodyPr>
          <a:lstStyle/>
          <a:p>
            <a:pPr algn="just"/>
            <a:endParaRPr lang="en-US" altLang="ja-JP" sz="1200" dirty="0" smtClean="0">
              <a:latin typeface="Constantia" charset="0"/>
              <a:ea typeface="ＭＳ Ｐ明朝" charset="-128"/>
              <a:cs typeface="ＭＳ Ｐ明朝" charset="-128"/>
            </a:endParaRPr>
          </a:p>
          <a:p>
            <a:pPr algn="just"/>
            <a:r>
              <a:rPr lang="en-US" altLang="ja-JP" sz="2400" dirty="0">
                <a:latin typeface="Constantia" charset="0"/>
                <a:ea typeface="ＭＳ Ｐ明朝" charset="-128"/>
                <a:cs typeface="ＭＳ Ｐ明朝" charset="-128"/>
              </a:rPr>
              <a:t>Fig</a:t>
            </a:r>
            <a:r>
              <a:rPr lang="en-US" altLang="ja-JP" sz="2400" dirty="0" smtClean="0">
                <a:latin typeface="Constantia" charset="0"/>
                <a:ea typeface="ＭＳ Ｐ明朝" charset="-128"/>
                <a:cs typeface="ＭＳ Ｐ明朝" charset="-128"/>
              </a:rPr>
              <a:t>.7 </a:t>
            </a:r>
            <a:r>
              <a:rPr lang="en-US" altLang="ja-JP" sz="2400" dirty="0">
                <a:latin typeface="Constantia" charset="0"/>
                <a:ea typeface="ＭＳ Ｐ明朝" charset="-128"/>
                <a:cs typeface="ＭＳ Ｐ明朝" charset="-128"/>
              </a:rPr>
              <a:t>A part of image of the </a:t>
            </a:r>
            <a:r>
              <a:rPr lang="en-US" altLang="ja-JP" sz="2400" dirty="0" err="1">
                <a:latin typeface="Constantia" charset="0"/>
                <a:ea typeface="ＭＳ Ｐ明朝" charset="-128"/>
                <a:cs typeface="ＭＳ Ｐ明朝" charset="-128"/>
              </a:rPr>
              <a:t>slitless</a:t>
            </a:r>
            <a:r>
              <a:rPr lang="en-US" altLang="ja-JP" sz="2400" dirty="0">
                <a:latin typeface="Constantia" charset="0"/>
                <a:ea typeface="ＭＳ Ｐ明朝" charset="-128"/>
                <a:cs typeface="ＭＳ Ｐ明朝" charset="-128"/>
              </a:rPr>
              <a:t> spectroscopy with the </a:t>
            </a:r>
            <a:r>
              <a:rPr lang="en-US" altLang="ja-JP" sz="2400" dirty="0" err="1">
                <a:latin typeface="Constantia" charset="0"/>
                <a:ea typeface="ＭＳ Ｐ明朝" charset="-128"/>
                <a:cs typeface="ＭＳ Ｐ明朝" charset="-128"/>
              </a:rPr>
              <a:t>Suprime</a:t>
            </a:r>
            <a:r>
              <a:rPr lang="en-US" altLang="ja-JP" sz="2400" dirty="0">
                <a:latin typeface="Constantia" charset="0"/>
                <a:ea typeface="ＭＳ Ｐ明朝" charset="-128"/>
                <a:cs typeface="ＭＳ Ｐ明朝" charset="-128"/>
              </a:rPr>
              <a:t>-Cam.</a:t>
            </a:r>
          </a:p>
          <a:p>
            <a:pPr algn="just"/>
            <a:r>
              <a:rPr lang="en-US" altLang="ja-JP" sz="2400" dirty="0">
                <a:latin typeface="Constantia" charset="0"/>
                <a:ea typeface="ＭＳ Ｐ明朝" charset="-128"/>
                <a:cs typeface="ＭＳ Ｐ明朝" charset="-128"/>
              </a:rPr>
              <a:t>One can see the images of stars, MBAs and a TNO and their spectra</a:t>
            </a:r>
            <a:r>
              <a:rPr lang="en-US" altLang="ja-JP" sz="2400" dirty="0" smtClean="0">
                <a:latin typeface="Constantia" charset="0"/>
                <a:ea typeface="ＭＳ Ｐ明朝" charset="-128"/>
                <a:cs typeface="ＭＳ Ｐ明朝" charset="-128"/>
              </a:rPr>
              <a:t>. Most of the spectra are free from overlapping. </a:t>
            </a:r>
          </a:p>
          <a:p>
            <a:pPr algn="just"/>
            <a:r>
              <a:rPr lang="en-US" altLang="ja-JP" sz="2400" dirty="0">
                <a:latin typeface="Constantia" charset="0"/>
                <a:ea typeface="ＭＳ Ｐ明朝" charset="-128"/>
                <a:cs typeface="ＭＳ Ｐ明朝" charset="-128"/>
              </a:rPr>
              <a:t>The image and spectra of MBAs are elongated along their motion during exposure.</a:t>
            </a:r>
          </a:p>
        </p:txBody>
      </p:sp>
      <p:sp>
        <p:nvSpPr>
          <p:cNvPr id="72" name="テキスト ボックス 7"/>
          <p:cNvSpPr txBox="1">
            <a:spLocks noChangeArrowheads="1"/>
          </p:cNvSpPr>
          <p:nvPr/>
        </p:nvSpPr>
        <p:spPr bwMode="auto">
          <a:xfrm>
            <a:off x="24317" y="41788100"/>
            <a:ext cx="30275213" cy="1015663"/>
          </a:xfrm>
          <a:prstGeom prst="rect">
            <a:avLst/>
          </a:prstGeom>
          <a:noFill/>
          <a:ln w="9525">
            <a:noFill/>
            <a:miter lim="800000"/>
            <a:headEnd/>
            <a:tailEnd/>
          </a:ln>
        </p:spPr>
        <p:txBody>
          <a:bodyPr wrap="square">
            <a:prstTxWarp prst="textNoShape">
              <a:avLst/>
            </a:prstTxWarp>
            <a:spAutoFit/>
          </a:bodyPr>
          <a:lstStyle/>
          <a:p>
            <a:r>
              <a:rPr lang="en-US" altLang="ja-JP" sz="2000" b="1" dirty="0">
                <a:latin typeface="Constantia" charset="0"/>
              </a:rPr>
              <a:t>References:</a:t>
            </a:r>
            <a:r>
              <a:rPr lang="en-US" altLang="ja-JP" sz="2000" dirty="0">
                <a:latin typeface="Constantia" charset="0"/>
              </a:rPr>
              <a:t> [1] Yoshida et al. 2001, </a:t>
            </a:r>
            <a:r>
              <a:rPr lang="en-US" altLang="ja-JP" sz="2000" i="1" dirty="0">
                <a:latin typeface="Constantia" charset="0"/>
              </a:rPr>
              <a:t>PASJ</a:t>
            </a:r>
            <a:r>
              <a:rPr lang="en-US" altLang="ja-JP" sz="2000" dirty="0">
                <a:latin typeface="Constantia" charset="0"/>
              </a:rPr>
              <a:t>, 53, L13. [2] Yoshida et al. 2003, </a:t>
            </a:r>
            <a:r>
              <a:rPr lang="en-US" altLang="ja-JP" sz="2000" i="1" dirty="0">
                <a:latin typeface="Constantia" charset="0"/>
              </a:rPr>
              <a:t>PASJ</a:t>
            </a:r>
            <a:r>
              <a:rPr lang="en-US" altLang="ja-JP" sz="2000" dirty="0">
                <a:latin typeface="Constantia" charset="0"/>
              </a:rPr>
              <a:t>, 55, 701. [3] Yoshida and Nakamura 2004, </a:t>
            </a:r>
            <a:r>
              <a:rPr lang="en-US" altLang="ja-JP" sz="2000" i="1" dirty="0" err="1">
                <a:latin typeface="Constantia" charset="0"/>
              </a:rPr>
              <a:t>AdSpR</a:t>
            </a:r>
            <a:r>
              <a:rPr lang="en-US" altLang="ja-JP" sz="2000" dirty="0">
                <a:latin typeface="Constantia" charset="0"/>
              </a:rPr>
              <a:t>, 33, 1543. [4] Yoshida and Nakamura 2005, </a:t>
            </a:r>
            <a:r>
              <a:rPr lang="en-US" altLang="ja-JP" sz="2000" i="1" dirty="0">
                <a:latin typeface="Constantia" charset="0"/>
              </a:rPr>
              <a:t>AJ</a:t>
            </a:r>
            <a:r>
              <a:rPr lang="en-US" altLang="ja-JP" sz="2000" dirty="0">
                <a:latin typeface="Constantia" charset="0"/>
              </a:rPr>
              <a:t>, 130, 2900. [5] Yoshida and Nakamura 2007, </a:t>
            </a:r>
            <a:r>
              <a:rPr lang="en-US" altLang="ja-JP" sz="2000" i="1" dirty="0">
                <a:latin typeface="Constantia" charset="0"/>
              </a:rPr>
              <a:t>P&amp;SS</a:t>
            </a:r>
            <a:r>
              <a:rPr lang="en-US" altLang="ja-JP" sz="2000" dirty="0">
                <a:latin typeface="Constantia" charset="0"/>
              </a:rPr>
              <a:t>, 55, 1113. [6] Yoshida and Nakamura 2008, </a:t>
            </a:r>
            <a:r>
              <a:rPr lang="en-US" altLang="ja-JP" sz="2000" i="1" dirty="0">
                <a:latin typeface="Constantia" charset="0"/>
              </a:rPr>
              <a:t>PASJ</a:t>
            </a:r>
            <a:r>
              <a:rPr lang="en-US" altLang="ja-JP" sz="2000" dirty="0">
                <a:latin typeface="Constantia" charset="0"/>
              </a:rPr>
              <a:t>, 60, 297. [7] Nakamura and Yoshida (2008) </a:t>
            </a:r>
            <a:r>
              <a:rPr lang="en-US" altLang="ja-JP" sz="2000" i="1" dirty="0">
                <a:latin typeface="Constantia" charset="0"/>
              </a:rPr>
              <a:t>PASJ</a:t>
            </a:r>
            <a:r>
              <a:rPr lang="en-US" altLang="ja-JP" sz="2000" dirty="0">
                <a:latin typeface="Constantia" charset="0"/>
              </a:rPr>
              <a:t>, 60, 293. [8] Strom et al., </a:t>
            </a:r>
            <a:r>
              <a:rPr lang="en-US" altLang="ja-JP" sz="2000" i="1" dirty="0">
                <a:latin typeface="Constantia" charset="0"/>
              </a:rPr>
              <a:t>Science</a:t>
            </a:r>
            <a:r>
              <a:rPr lang="en-US" altLang="ja-JP" sz="2000" dirty="0">
                <a:latin typeface="Constantia" charset="0"/>
              </a:rPr>
              <a:t>, 2005, 309, 1847. [9] </a:t>
            </a:r>
            <a:r>
              <a:rPr lang="en-US" altLang="ja-JP" sz="2000" dirty="0" err="1">
                <a:latin typeface="Constantia" charset="0"/>
              </a:rPr>
              <a:t>Dobashi</a:t>
            </a:r>
            <a:r>
              <a:rPr lang="en-US" altLang="ja-JP" sz="2000" dirty="0">
                <a:latin typeface="Constantia" charset="0"/>
              </a:rPr>
              <a:t> et al. (2005) </a:t>
            </a:r>
            <a:r>
              <a:rPr lang="en-US" altLang="ja-JP" sz="2000" i="1" dirty="0">
                <a:latin typeface="Constantia" charset="0"/>
              </a:rPr>
              <a:t>PASJ</a:t>
            </a:r>
            <a:r>
              <a:rPr lang="en-US" altLang="ja-JP" sz="2000" dirty="0">
                <a:latin typeface="Constantia" charset="0"/>
              </a:rPr>
              <a:t>, 57, S1. [10] Sasaki et al. (2001), </a:t>
            </a:r>
            <a:r>
              <a:rPr lang="en-US" altLang="ja-JP" sz="2000" i="1" dirty="0">
                <a:latin typeface="Constantia" charset="0"/>
              </a:rPr>
              <a:t>Nature</a:t>
            </a:r>
            <a:r>
              <a:rPr lang="en-US" altLang="ja-JP" sz="2000" dirty="0">
                <a:latin typeface="Constantia" charset="0"/>
              </a:rPr>
              <a:t>, 410, 555. [11] </a:t>
            </a:r>
            <a:r>
              <a:rPr lang="en-US" altLang="ja-JP" sz="2000" dirty="0" err="1">
                <a:latin typeface="Constantia" charset="0"/>
              </a:rPr>
              <a:t>Mothe-Diniz</a:t>
            </a:r>
            <a:r>
              <a:rPr lang="en-US" altLang="ja-JP" sz="2000" dirty="0">
                <a:latin typeface="Constantia" charset="0"/>
              </a:rPr>
              <a:t> and </a:t>
            </a:r>
            <a:r>
              <a:rPr lang="en-US" altLang="ja-JP" sz="2000" dirty="0" err="1">
                <a:latin typeface="Constantia" charset="0"/>
              </a:rPr>
              <a:t>Nesvorny</a:t>
            </a:r>
            <a:r>
              <a:rPr lang="en-US" altLang="ja-JP" sz="2000" dirty="0">
                <a:latin typeface="Constantia" charset="0"/>
              </a:rPr>
              <a:t>, 2008, </a:t>
            </a:r>
            <a:r>
              <a:rPr lang="en-US" altLang="ja-JP" sz="2000" i="1" dirty="0">
                <a:latin typeface="Constantia" charset="0"/>
              </a:rPr>
              <a:t>A&amp;A</a:t>
            </a:r>
            <a:r>
              <a:rPr lang="en-US" altLang="ja-JP" sz="2000" dirty="0">
                <a:latin typeface="Constantia" charset="0"/>
              </a:rPr>
              <a:t>, 486, L9. [12] </a:t>
            </a:r>
            <a:r>
              <a:rPr lang="en-US" altLang="ja-JP" sz="2000" dirty="0" err="1">
                <a:latin typeface="Constantia" charset="0"/>
              </a:rPr>
              <a:t>Nesvorny</a:t>
            </a:r>
            <a:r>
              <a:rPr lang="en-US" altLang="ja-JP" sz="2000" dirty="0">
                <a:latin typeface="Constantia" charset="0"/>
              </a:rPr>
              <a:t>, et al. 2006, </a:t>
            </a:r>
            <a:r>
              <a:rPr lang="en-US" altLang="ja-JP" sz="2000" i="1" dirty="0">
                <a:latin typeface="Constantia" charset="0"/>
              </a:rPr>
              <a:t>Science</a:t>
            </a:r>
            <a:r>
              <a:rPr lang="en-US" altLang="ja-JP" sz="2000" dirty="0">
                <a:latin typeface="Constantia" charset="0"/>
              </a:rPr>
              <a:t>, 312, 1490. [13] </a:t>
            </a:r>
            <a:r>
              <a:rPr lang="en-US" altLang="ja-JP" sz="2000" dirty="0" err="1">
                <a:latin typeface="Constantia" charset="0"/>
              </a:rPr>
              <a:t>Binzel</a:t>
            </a:r>
            <a:r>
              <a:rPr lang="en-US" altLang="ja-JP" sz="2000" dirty="0">
                <a:latin typeface="Constantia" charset="0"/>
              </a:rPr>
              <a:t> et al. (2004) </a:t>
            </a:r>
            <a:r>
              <a:rPr lang="en-US" altLang="ja-JP" sz="2000" i="1" dirty="0" err="1">
                <a:latin typeface="Constantia" charset="0"/>
              </a:rPr>
              <a:t>Icarus</a:t>
            </a:r>
            <a:r>
              <a:rPr lang="en-US" altLang="ja-JP" sz="2000" dirty="0">
                <a:latin typeface="Constantia" charset="0"/>
              </a:rPr>
              <a:t>, 170, 259 (B04). [14] Fernandez et al. 2009, </a:t>
            </a:r>
            <a:r>
              <a:rPr lang="en-US" altLang="ja-JP" sz="2000" i="1" dirty="0">
                <a:latin typeface="Constantia" charset="0"/>
              </a:rPr>
              <a:t>AJ</a:t>
            </a:r>
            <a:r>
              <a:rPr lang="en-US" altLang="ja-JP" sz="2000" dirty="0">
                <a:latin typeface="Constantia" charset="0"/>
              </a:rPr>
              <a:t>, 138, 240. [15] Bus, S.J. and </a:t>
            </a:r>
            <a:r>
              <a:rPr lang="en-US" altLang="ja-JP" sz="2000" dirty="0" err="1">
                <a:latin typeface="Constantia" charset="0"/>
              </a:rPr>
              <a:t>Binzel</a:t>
            </a:r>
            <a:r>
              <a:rPr lang="en-US" altLang="ja-JP" sz="2000" dirty="0">
                <a:latin typeface="Constantia" charset="0"/>
              </a:rPr>
              <a:t>, R.P. (2002) </a:t>
            </a:r>
            <a:r>
              <a:rPr lang="en-US" altLang="ja-JP" sz="2000" i="1" dirty="0" err="1">
                <a:latin typeface="Constantia" charset="0"/>
              </a:rPr>
              <a:t>Icarus</a:t>
            </a:r>
            <a:r>
              <a:rPr lang="en-US" altLang="ja-JP" sz="2000" dirty="0">
                <a:latin typeface="Constantia" charset="0"/>
              </a:rPr>
              <a:t>, 158, 146 (BB02)</a:t>
            </a:r>
            <a:r>
              <a:rPr lang="ja-JP" sz="2000" dirty="0">
                <a:latin typeface="Constantia" charset="0"/>
                <a:ea typeface="ＭＳ Ｐ明朝" charset="-128"/>
                <a:cs typeface="ＭＳ Ｐ明朝" charset="-128"/>
              </a:rPr>
              <a:t> </a:t>
            </a:r>
            <a:endParaRPr lang="ja-JP" altLang="en-US" sz="2000" dirty="0">
              <a:latin typeface="Constantia" charset="0"/>
              <a:ea typeface="ＭＳ Ｐ明朝" charset="-128"/>
              <a:cs typeface="ＭＳ Ｐ明朝" charset="-128"/>
            </a:endParaRPr>
          </a:p>
        </p:txBody>
      </p:sp>
      <p:sp>
        <p:nvSpPr>
          <p:cNvPr id="74" name="テキスト ボックス 73"/>
          <p:cNvSpPr txBox="1"/>
          <p:nvPr/>
        </p:nvSpPr>
        <p:spPr>
          <a:xfrm>
            <a:off x="319019" y="5938430"/>
            <a:ext cx="12960529" cy="9941181"/>
          </a:xfrm>
          <a:prstGeom prst="rect">
            <a:avLst/>
          </a:prstGeom>
          <a:noFill/>
        </p:spPr>
        <p:txBody>
          <a:bodyPr wrap="square" rtlCol="0">
            <a:spAutoFit/>
          </a:bodyPr>
          <a:lstStyle/>
          <a:p>
            <a:pPr algn="just"/>
            <a:r>
              <a:rPr lang="en-US" altLang="ja-JP" sz="4000" b="1" dirty="0" smtClean="0"/>
              <a:t>Introduction :  </a:t>
            </a:r>
            <a:r>
              <a:rPr lang="en-US" altLang="ja-JP" sz="2800" dirty="0" smtClean="0"/>
              <a:t>Investigating taxonomic type of small solar system bodies (</a:t>
            </a:r>
            <a:r>
              <a:rPr lang="en-US" altLang="ja-JP" sz="2800" dirty="0" err="1" smtClean="0"/>
              <a:t>SSSBs</a:t>
            </a:r>
            <a:r>
              <a:rPr lang="en-US" altLang="ja-JP" sz="2800" dirty="0" smtClean="0"/>
              <a:t>) by spectroscopic observation is really important to estimate material of </a:t>
            </a:r>
            <a:r>
              <a:rPr lang="en-US" altLang="ja-JP" sz="2800" dirty="0" err="1" smtClean="0"/>
              <a:t>SSSBs</a:t>
            </a:r>
            <a:r>
              <a:rPr lang="en-US" altLang="ja-JP" sz="2800" dirty="0" smtClean="0"/>
              <a:t>. Moreover, surveying the spatial distribution of each taxonomic type objects would be important to know origin of </a:t>
            </a:r>
            <a:r>
              <a:rPr lang="en-US" altLang="ja-JP" sz="2800" dirty="0" err="1" smtClean="0"/>
              <a:t>SSSBs</a:t>
            </a:r>
            <a:r>
              <a:rPr lang="en-US" altLang="ja-JP" sz="2800" dirty="0" smtClean="0"/>
              <a:t> which currently distributed into different groups. </a:t>
            </a:r>
          </a:p>
          <a:p>
            <a:pPr algn="just"/>
            <a:r>
              <a:rPr lang="en-US" altLang="ja-JP" sz="2800" dirty="0" smtClean="0"/>
              <a:t>Based on the above reasons, the spectroscopic observations of </a:t>
            </a:r>
            <a:r>
              <a:rPr lang="en-US" altLang="ja-JP" sz="2800" dirty="0" err="1" smtClean="0"/>
              <a:t>SSSBs</a:t>
            </a:r>
            <a:r>
              <a:rPr lang="en-US" altLang="ja-JP" sz="2800" dirty="0" smtClean="0"/>
              <a:t> have been energetically performed for relatively large </a:t>
            </a:r>
            <a:r>
              <a:rPr lang="en-US" altLang="ja-JP" sz="2800" dirty="0" err="1" smtClean="0"/>
              <a:t>SSSBs</a:t>
            </a:r>
            <a:r>
              <a:rPr lang="en-US" altLang="ja-JP" sz="2800" dirty="0" smtClean="0"/>
              <a:t>. Meanwhile, for relatively small </a:t>
            </a:r>
            <a:r>
              <a:rPr lang="en-US" altLang="ja-JP" sz="2800" dirty="0" err="1" smtClean="0"/>
              <a:t>SSSBs</a:t>
            </a:r>
            <a:r>
              <a:rPr lang="en-US" altLang="ja-JP" sz="2800" dirty="0" smtClean="0"/>
              <a:t> regarded as </a:t>
            </a:r>
            <a:r>
              <a:rPr lang="en-US" altLang="ja-JP" sz="2800" dirty="0" err="1" smtClean="0"/>
              <a:t>collisional</a:t>
            </a:r>
            <a:r>
              <a:rPr lang="en-US" altLang="ja-JP" sz="2800" dirty="0" smtClean="0"/>
              <a:t> fragments, almost no systematic spectroscopic observations have been done, because of their faintness and inaccurate orbits. However, recently the </a:t>
            </a:r>
            <a:r>
              <a:rPr lang="en-US" altLang="ja-JP" sz="2800" dirty="0" err="1" smtClean="0"/>
              <a:t>Suprime</a:t>
            </a:r>
            <a:r>
              <a:rPr lang="en-US" altLang="ja-JP" sz="2800" dirty="0" smtClean="0"/>
              <a:t>-Cam brought in new </a:t>
            </a:r>
            <a:r>
              <a:rPr lang="en-US" altLang="ja-JP" sz="2800" dirty="0" err="1" smtClean="0"/>
              <a:t>grism</a:t>
            </a:r>
            <a:r>
              <a:rPr lang="en-US" altLang="ja-JP" sz="2800" dirty="0" smtClean="0"/>
              <a:t> filters, then it enabled us to obtain spectra of moving objects up to R~23 </a:t>
            </a:r>
            <a:r>
              <a:rPr lang="en-US" altLang="ja-JP" sz="2800" dirty="0" err="1" smtClean="0"/>
              <a:t>mag</a:t>
            </a:r>
            <a:r>
              <a:rPr lang="en-US" altLang="ja-JP" sz="2800" dirty="0" smtClean="0"/>
              <a:t> with 80 min exposures, with low dispersion of 50, with the wavelength coverage of 4500-8600 </a:t>
            </a:r>
            <a:r>
              <a:rPr lang="en-US" altLang="ja-JP" sz="2800" dirty="0" smtClean="0">
                <a:latin typeface="Constantia" charset="0"/>
              </a:rPr>
              <a:t>Å</a:t>
            </a:r>
            <a:r>
              <a:rPr lang="en-US" altLang="ja-JP" sz="2800" dirty="0" smtClean="0"/>
              <a:t>. Since the </a:t>
            </a:r>
            <a:r>
              <a:rPr lang="en-US" altLang="ja-JP" sz="2800" dirty="0" err="1" smtClean="0"/>
              <a:t>Suprime</a:t>
            </a:r>
            <a:r>
              <a:rPr lang="en-US" altLang="ja-JP" sz="2800" dirty="0" smtClean="0"/>
              <a:t>-Cam can detect about 100 moving objects (R&lt;~25 </a:t>
            </a:r>
            <a:r>
              <a:rPr lang="en-US" altLang="ja-JP" sz="2800" dirty="0" err="1" smtClean="0"/>
              <a:t>mag</a:t>
            </a:r>
            <a:r>
              <a:rPr lang="en-US" altLang="ja-JP" sz="2800" dirty="0" smtClean="0"/>
              <a:t>) in the one FOV (34' </a:t>
            </a:r>
            <a:r>
              <a:rPr lang="en-US" altLang="ja-JP" sz="2800" dirty="0" err="1" smtClean="0"/>
              <a:t>x</a:t>
            </a:r>
            <a:r>
              <a:rPr lang="en-US" altLang="ja-JP" sz="2800" dirty="0" smtClean="0"/>
              <a:t> 27'), we obtained the spectra of 40 objects simultaneously. It is unprecedentedly efficient spectroscopic observations for moving objects so far.</a:t>
            </a:r>
          </a:p>
          <a:p>
            <a:pPr algn="just"/>
            <a:r>
              <a:rPr lang="en-US" altLang="ja-JP" sz="2800" dirty="0" smtClean="0"/>
              <a:t>One of difficulties of </a:t>
            </a:r>
            <a:r>
              <a:rPr lang="en-US" altLang="ja-JP" sz="2800" dirty="0" err="1" smtClean="0"/>
              <a:t>slitless</a:t>
            </a:r>
            <a:r>
              <a:rPr lang="en-US" altLang="ja-JP" sz="2800" dirty="0" smtClean="0"/>
              <a:t> spectroscopy (using </a:t>
            </a:r>
            <a:r>
              <a:rPr lang="en-US" altLang="ja-JP" sz="2800" dirty="0" err="1" smtClean="0"/>
              <a:t>grisms</a:t>
            </a:r>
            <a:r>
              <a:rPr lang="en-US" altLang="ja-JP" sz="2800" dirty="0" smtClean="0"/>
              <a:t>) is contamination with background objects (faint galaxies of stars). In order to overcome this difficulty, we have had a nice idea that we use a dark cloud of our galaxy as a curtain to avoid contamination from background stars. The curtain worked very well.</a:t>
            </a:r>
          </a:p>
          <a:p>
            <a:pPr algn="just"/>
            <a:r>
              <a:rPr lang="en-US" altLang="ja-JP" sz="2800" dirty="0" smtClean="0"/>
              <a:t>This poster mentions on our first trial of </a:t>
            </a:r>
            <a:r>
              <a:rPr lang="en-US" altLang="ja-JP" sz="2800" dirty="0" err="1" smtClean="0"/>
              <a:t>slitless</a:t>
            </a:r>
            <a:r>
              <a:rPr lang="en-US" altLang="ja-JP" sz="2800" dirty="0" smtClean="0"/>
              <a:t> spectroscopy by using the Subaru telescope and </a:t>
            </a:r>
            <a:r>
              <a:rPr lang="en-US" altLang="ja-JP" sz="2800" dirty="0" err="1" smtClean="0"/>
              <a:t>Suprime</a:t>
            </a:r>
            <a:r>
              <a:rPr lang="en-US" altLang="ja-JP" sz="2800" dirty="0" smtClean="0"/>
              <a:t>-Cam </a:t>
            </a:r>
            <a:r>
              <a:rPr lang="en-US" altLang="ja-JP" sz="2800" dirty="0" err="1" smtClean="0"/>
              <a:t>grisms</a:t>
            </a:r>
            <a:r>
              <a:rPr lang="en-US" altLang="ja-JP" sz="2800" dirty="0" smtClean="0"/>
              <a:t>.</a:t>
            </a:r>
          </a:p>
          <a:p>
            <a:endParaRPr lang="en-US" altLang="ja-JP" sz="4000" b="1" dirty="0"/>
          </a:p>
        </p:txBody>
      </p:sp>
      <p:sp>
        <p:nvSpPr>
          <p:cNvPr id="75" name="角丸四角形 74"/>
          <p:cNvSpPr/>
          <p:nvPr/>
        </p:nvSpPr>
        <p:spPr>
          <a:xfrm>
            <a:off x="13479013" y="5923149"/>
            <a:ext cx="16460572" cy="14449327"/>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defTabSz="2263049" fontAlgn="auto">
              <a:spcBef>
                <a:spcPts val="0"/>
              </a:spcBef>
              <a:spcAft>
                <a:spcPts val="0"/>
              </a:spcAft>
              <a:defRPr/>
            </a:pPr>
            <a:endParaRPr lang="ja-JP" altLang="en-US"/>
          </a:p>
        </p:txBody>
      </p:sp>
      <p:sp>
        <p:nvSpPr>
          <p:cNvPr id="76" name="テキスト ボックス 39"/>
          <p:cNvSpPr txBox="1">
            <a:spLocks noChangeArrowheads="1"/>
          </p:cNvSpPr>
          <p:nvPr/>
        </p:nvSpPr>
        <p:spPr bwMode="auto">
          <a:xfrm>
            <a:off x="13909207" y="5998274"/>
            <a:ext cx="15598829" cy="9510295"/>
          </a:xfrm>
          <a:prstGeom prst="rect">
            <a:avLst/>
          </a:prstGeom>
          <a:noFill/>
          <a:ln w="9525">
            <a:noFill/>
            <a:miter lim="800000"/>
            <a:headEnd/>
            <a:tailEnd/>
          </a:ln>
        </p:spPr>
        <p:txBody>
          <a:bodyPr wrap="square">
            <a:prstTxWarp prst="textNoShape">
              <a:avLst/>
            </a:prstTxWarp>
            <a:spAutoFit/>
          </a:bodyPr>
          <a:lstStyle/>
          <a:p>
            <a:pPr algn="ctr"/>
            <a:r>
              <a:rPr lang="en-US" altLang="ja-JP" sz="4000" b="1" dirty="0">
                <a:solidFill>
                  <a:schemeClr val="bg1"/>
                </a:solidFill>
                <a:latin typeface="Constantia" charset="0"/>
              </a:rPr>
              <a:t>Aim of </a:t>
            </a:r>
            <a:r>
              <a:rPr lang="en-US" altLang="ja-JP" sz="4000" b="1" dirty="0" smtClean="0">
                <a:solidFill>
                  <a:schemeClr val="bg1"/>
                </a:solidFill>
                <a:latin typeface="Constantia" charset="0"/>
              </a:rPr>
              <a:t>Science</a:t>
            </a:r>
          </a:p>
          <a:p>
            <a:pPr algn="ctr"/>
            <a:r>
              <a:rPr lang="en-US" altLang="ja-JP" sz="2800" b="1" dirty="0" smtClean="0">
                <a:solidFill>
                  <a:schemeClr val="bg1"/>
                </a:solidFill>
                <a:latin typeface="Constantia" charset="0"/>
              </a:rPr>
              <a:t>There are two main scientific topics achieved by obtaining the spectra of very small </a:t>
            </a:r>
            <a:r>
              <a:rPr lang="en-US" altLang="ja-JP" sz="2800" b="1" dirty="0" err="1" smtClean="0">
                <a:solidFill>
                  <a:schemeClr val="bg1"/>
                </a:solidFill>
                <a:latin typeface="Constantia" charset="0"/>
              </a:rPr>
              <a:t>SSSBs</a:t>
            </a:r>
            <a:r>
              <a:rPr lang="en-US" altLang="ja-JP" sz="2800" b="1" dirty="0" smtClean="0">
                <a:solidFill>
                  <a:schemeClr val="bg1"/>
                </a:solidFill>
                <a:latin typeface="Constantia" charset="0"/>
              </a:rPr>
              <a:t>.</a:t>
            </a:r>
          </a:p>
          <a:p>
            <a:pPr algn="just"/>
            <a:endParaRPr lang="en-US" altLang="ja-JP" sz="1200" b="1" dirty="0">
              <a:solidFill>
                <a:srgbClr val="000000"/>
              </a:solidFill>
              <a:latin typeface="Constantia" charset="0"/>
            </a:endParaRPr>
          </a:p>
          <a:p>
            <a:pPr algn="just"/>
            <a:r>
              <a:rPr lang="en-US" altLang="ja-JP" sz="2800" b="1" dirty="0">
                <a:solidFill>
                  <a:srgbClr val="000000"/>
                </a:solidFill>
                <a:latin typeface="Constantia" charset="0"/>
              </a:rPr>
              <a:t>(1) Investigating the origin of meteorites: </a:t>
            </a:r>
            <a:r>
              <a:rPr lang="en-US" altLang="ja-JP" sz="2800" dirty="0">
                <a:solidFill>
                  <a:schemeClr val="bg1"/>
                </a:solidFill>
                <a:latin typeface="Constantia" charset="0"/>
                <a:ea typeface="ＭＳ Ｐ明朝" charset="-128"/>
                <a:cs typeface="ＭＳ Ｐ明朝" charset="-128"/>
              </a:rPr>
              <a:t>Fig</a:t>
            </a:r>
            <a:r>
              <a:rPr lang="en-US" altLang="ja-JP" sz="2800" dirty="0" smtClean="0">
                <a:solidFill>
                  <a:schemeClr val="bg1"/>
                </a:solidFill>
                <a:latin typeface="Constantia" charset="0"/>
                <a:ea typeface="ＭＳ Ｐ明朝" charset="-128"/>
                <a:cs typeface="ＭＳ Ｐ明朝" charset="-128"/>
              </a:rPr>
              <a:t>.9 </a:t>
            </a:r>
            <a:r>
              <a:rPr lang="en-US" altLang="ja-JP" sz="2800" dirty="0">
                <a:solidFill>
                  <a:schemeClr val="bg1"/>
                </a:solidFill>
                <a:latin typeface="Constantia" charset="0"/>
                <a:ea typeface="ＭＳ Ｐ明朝" charset="-128"/>
                <a:cs typeface="ＭＳ Ｐ明朝" charset="-128"/>
              </a:rPr>
              <a:t>shows the spectra of different asteroids types which were taken from SMASSII and smoothed to our </a:t>
            </a:r>
            <a:r>
              <a:rPr lang="en-US" altLang="ja-JP" sz="2800" dirty="0" err="1">
                <a:solidFill>
                  <a:schemeClr val="bg1"/>
                </a:solidFill>
                <a:latin typeface="Constantia" charset="0"/>
                <a:ea typeface="ＭＳ Ｐ明朝" charset="-128"/>
                <a:cs typeface="ＭＳ Ｐ明朝" charset="-128"/>
              </a:rPr>
              <a:t>grism</a:t>
            </a:r>
            <a:r>
              <a:rPr lang="en-US" altLang="ja-JP" sz="2800" dirty="0">
                <a:solidFill>
                  <a:schemeClr val="bg1"/>
                </a:solidFill>
                <a:latin typeface="Constantia" charset="0"/>
                <a:ea typeface="ＭＳ Ｐ明朝" charset="-128"/>
                <a:cs typeface="ＭＳ Ｐ明朝" charset="-128"/>
              </a:rPr>
              <a:t> resolution of </a:t>
            </a:r>
            <a:r>
              <a:rPr lang="en-US" altLang="ja-JP" sz="2800" dirty="0" smtClean="0">
                <a:solidFill>
                  <a:schemeClr val="bg1"/>
                </a:solidFill>
                <a:latin typeface="Constantia" charset="0"/>
                <a:ea typeface="ＭＳ Ｐ明朝" charset="-128"/>
                <a:cs typeface="ＭＳ Ｐ明朝" charset="-128"/>
              </a:rPr>
              <a:t>50</a:t>
            </a:r>
            <a:r>
              <a:rPr lang="en-US" altLang="ja-JP" sz="2800" dirty="0" smtClean="0">
                <a:solidFill>
                  <a:schemeClr val="bg1"/>
                </a:solidFill>
                <a:latin typeface="Constantia" charset="0"/>
              </a:rPr>
              <a:t>Å</a:t>
            </a:r>
            <a:r>
              <a:rPr lang="en-US" altLang="ja-JP" sz="2800" dirty="0" smtClean="0">
                <a:solidFill>
                  <a:schemeClr val="bg1"/>
                </a:solidFill>
                <a:latin typeface="Constantia" charset="0"/>
                <a:ea typeface="ＭＳ Ｐ明朝" charset="-128"/>
                <a:cs typeface="ＭＳ Ｐ明朝" charset="-128"/>
              </a:rPr>
              <a:t> </a:t>
            </a:r>
            <a:r>
              <a:rPr lang="en-US" altLang="ja-JP" sz="2800" dirty="0">
                <a:solidFill>
                  <a:schemeClr val="bg1"/>
                </a:solidFill>
                <a:latin typeface="Constantia" charset="0"/>
                <a:ea typeface="ＭＳ Ｐ明朝" charset="-128"/>
                <a:cs typeface="ＭＳ Ｐ明朝" charset="-128"/>
              </a:rPr>
              <a:t>in the same range of wavelength coverage</a:t>
            </a:r>
            <a:r>
              <a:rPr lang="en-US" altLang="ja-JP" sz="2800" dirty="0">
                <a:solidFill>
                  <a:srgbClr val="000000"/>
                </a:solidFill>
                <a:latin typeface="Constantia" charset="0"/>
                <a:ea typeface="ＭＳ Ｐ明朝" charset="-128"/>
                <a:cs typeface="ＭＳ Ｐ明朝" charset="-128"/>
              </a:rPr>
              <a:t>. Comparing with those spectra, we are convinced that we are able to determine several asteroid types (S, Q, C, D) with the </a:t>
            </a:r>
            <a:r>
              <a:rPr lang="en-US" altLang="ja-JP" sz="2800" dirty="0" err="1">
                <a:solidFill>
                  <a:srgbClr val="000000"/>
                </a:solidFill>
                <a:latin typeface="Constantia" charset="0"/>
                <a:ea typeface="ＭＳ Ｐ明朝" charset="-128"/>
                <a:cs typeface="ＭＳ Ｐ明朝" charset="-128"/>
              </a:rPr>
              <a:t>slitless</a:t>
            </a:r>
            <a:r>
              <a:rPr lang="en-US" altLang="ja-JP" sz="2800" dirty="0">
                <a:solidFill>
                  <a:srgbClr val="000000"/>
                </a:solidFill>
                <a:latin typeface="Constantia" charset="0"/>
                <a:ea typeface="ＭＳ Ｐ明朝" charset="-128"/>
                <a:cs typeface="ＭＳ Ｐ明朝" charset="-128"/>
              </a:rPr>
              <a:t> spectroscopy. </a:t>
            </a:r>
            <a:r>
              <a:rPr lang="en-US" altLang="ja-JP" sz="2800" dirty="0">
                <a:solidFill>
                  <a:srgbClr val="000000"/>
                </a:solidFill>
                <a:latin typeface="Constantia" charset="0"/>
              </a:rPr>
              <a:t>Using this classification, we can search for meteorite reservoirs in the main belt. </a:t>
            </a:r>
          </a:p>
          <a:p>
            <a:pPr algn="just"/>
            <a:r>
              <a:rPr lang="en-US" altLang="ja-JP" sz="2800" dirty="0">
                <a:solidFill>
                  <a:srgbClr val="000000"/>
                </a:solidFill>
                <a:latin typeface="Constantia" charset="0"/>
              </a:rPr>
              <a:t>Most of meteorites are classified as ordinary </a:t>
            </a:r>
            <a:r>
              <a:rPr lang="en-US" altLang="ja-JP" sz="2800" dirty="0" err="1">
                <a:solidFill>
                  <a:srgbClr val="000000"/>
                </a:solidFill>
                <a:latin typeface="Constantia" charset="0"/>
              </a:rPr>
              <a:t>chondrites</a:t>
            </a:r>
            <a:r>
              <a:rPr lang="en-US" altLang="ja-JP" sz="2800" dirty="0">
                <a:solidFill>
                  <a:srgbClr val="000000"/>
                </a:solidFill>
                <a:latin typeface="Constantia" charset="0"/>
              </a:rPr>
              <a:t> which have similar spectra with Q-type asteroids. Q-type asteroids are regarded as </a:t>
            </a:r>
            <a:r>
              <a:rPr lang="en-US" altLang="ja-JP" sz="2800" dirty="0" err="1">
                <a:solidFill>
                  <a:srgbClr val="000000"/>
                </a:solidFill>
                <a:latin typeface="Constantia" charset="0"/>
              </a:rPr>
              <a:t>collisional</a:t>
            </a:r>
            <a:r>
              <a:rPr lang="en-US" altLang="ja-JP" sz="2800" dirty="0">
                <a:solidFill>
                  <a:srgbClr val="000000"/>
                </a:solidFill>
                <a:latin typeface="Constantia" charset="0"/>
              </a:rPr>
              <a:t> fragments of S-type, because (1) intermediate spectra between S-type and Q-type have been found in the Near Earth Asteroids (</a:t>
            </a:r>
            <a:r>
              <a:rPr lang="en-US" altLang="ja-JP" sz="2800" dirty="0" err="1">
                <a:solidFill>
                  <a:srgbClr val="000000"/>
                </a:solidFill>
                <a:latin typeface="Constantia" charset="0"/>
              </a:rPr>
              <a:t>NEAs</a:t>
            </a:r>
            <a:r>
              <a:rPr lang="en-US" altLang="ja-JP" sz="2800" dirty="0">
                <a:solidFill>
                  <a:srgbClr val="000000"/>
                </a:solidFill>
                <a:latin typeface="Constantia" charset="0"/>
              </a:rPr>
              <a:t>) group and (2) it has been confirmed by laboratory experiments that space-weathering process varies Q-type spectra to S-type spectra [10]. </a:t>
            </a:r>
            <a:r>
              <a:rPr lang="en-US" altLang="ja-JP" sz="2800" dirty="0">
                <a:solidFill>
                  <a:srgbClr val="000000"/>
                </a:solidFill>
                <a:latin typeface="Constantia" charset="0"/>
                <a:ea typeface="ＭＳ Ｐ明朝" charset="-128"/>
                <a:cs typeface="ＭＳ Ｐ明朝" charset="-128"/>
              </a:rPr>
              <a:t>It is reasonable to assume that Q-type asteroids which are fragments of S-type asteroids and fall on the earth become meteorites</a:t>
            </a:r>
            <a:r>
              <a:rPr lang="en-US" altLang="ja-JP" sz="2800" dirty="0">
                <a:solidFill>
                  <a:srgbClr val="000000"/>
                </a:solidFill>
                <a:latin typeface="Constantia" charset="0"/>
              </a:rPr>
              <a:t>. Our question is "where were Q-type asteroids created?" Since </a:t>
            </a:r>
            <a:r>
              <a:rPr lang="en-US" altLang="ja-JP" sz="2800" dirty="0" err="1">
                <a:solidFill>
                  <a:srgbClr val="000000"/>
                </a:solidFill>
                <a:latin typeface="Constantia" charset="0"/>
              </a:rPr>
              <a:t>collisional</a:t>
            </a:r>
            <a:r>
              <a:rPr lang="en-US" altLang="ja-JP" sz="2800" dirty="0">
                <a:solidFill>
                  <a:srgbClr val="000000"/>
                </a:solidFill>
                <a:latin typeface="Constantia" charset="0"/>
              </a:rPr>
              <a:t> probability at the near-Earth region looks not high enough, it is natural to assume that the Q-type came from the main belt through a usual supply route of </a:t>
            </a:r>
            <a:r>
              <a:rPr lang="en-US" altLang="ja-JP" sz="2800" dirty="0" err="1">
                <a:solidFill>
                  <a:srgbClr val="000000"/>
                </a:solidFill>
                <a:latin typeface="Constantia" charset="0"/>
              </a:rPr>
              <a:t>NEAs</a:t>
            </a:r>
            <a:r>
              <a:rPr lang="en-US" altLang="ja-JP" sz="2800" dirty="0">
                <a:solidFill>
                  <a:srgbClr val="000000"/>
                </a:solidFill>
                <a:latin typeface="Constantia" charset="0"/>
              </a:rPr>
              <a:t>. However Q-type is very rare in the main belt. Only two Q-type asteroids were discovered so far [11] in the extremely young asteroid family, </a:t>
            </a:r>
            <a:r>
              <a:rPr lang="en-US" altLang="ja-JP" sz="2800" dirty="0" err="1">
                <a:solidFill>
                  <a:srgbClr val="000000"/>
                </a:solidFill>
                <a:latin typeface="Constantia" charset="0"/>
              </a:rPr>
              <a:t>Datura</a:t>
            </a:r>
            <a:r>
              <a:rPr lang="en-US" altLang="ja-JP" sz="2800" dirty="0">
                <a:solidFill>
                  <a:srgbClr val="000000"/>
                </a:solidFill>
                <a:latin typeface="Constantia" charset="0"/>
              </a:rPr>
              <a:t> family, which was created 450 </a:t>
            </a:r>
            <a:r>
              <a:rPr lang="en-US" altLang="ja-JP" sz="2800" dirty="0" err="1">
                <a:solidFill>
                  <a:srgbClr val="000000"/>
                </a:solidFill>
                <a:latin typeface="Constantia" charset="0"/>
              </a:rPr>
              <a:t>kyr</a:t>
            </a:r>
            <a:r>
              <a:rPr lang="en-US" altLang="ja-JP" sz="2800" dirty="0">
                <a:solidFill>
                  <a:srgbClr val="000000"/>
                </a:solidFill>
                <a:latin typeface="Constantia" charset="0"/>
              </a:rPr>
              <a:t> ago [12]. Regarding the </a:t>
            </a:r>
            <a:r>
              <a:rPr lang="en-US" altLang="ja-JP" sz="2800" dirty="0" err="1">
                <a:solidFill>
                  <a:srgbClr val="000000"/>
                </a:solidFill>
                <a:latin typeface="Constantia" charset="0"/>
              </a:rPr>
              <a:t>NEAs</a:t>
            </a:r>
            <a:r>
              <a:rPr lang="en-US" altLang="ja-JP" sz="2800" dirty="0">
                <a:solidFill>
                  <a:srgbClr val="000000"/>
                </a:solidFill>
                <a:latin typeface="Constantia" charset="0"/>
              </a:rPr>
              <a:t>, </a:t>
            </a:r>
            <a:r>
              <a:rPr lang="en-US" altLang="ja-JP" sz="2800" dirty="0" err="1">
                <a:solidFill>
                  <a:srgbClr val="000000"/>
                </a:solidFill>
                <a:latin typeface="Constantia" charset="0"/>
              </a:rPr>
              <a:t>Binzel</a:t>
            </a:r>
            <a:r>
              <a:rPr lang="en-US" altLang="ja-JP" sz="2800" dirty="0">
                <a:solidFill>
                  <a:srgbClr val="000000"/>
                </a:solidFill>
                <a:latin typeface="Constantia" charset="0"/>
              </a:rPr>
              <a:t> et al. (2004) [13] suggested that Q-type begins to dominate at D&lt;5km. If we can determine asteroid type for smaller asteroids (D&lt;5km) in the main belt, we may find more Q-types there. If there is a Q-type cluster in the main belt, it must be a meteorite reservoir. </a:t>
            </a:r>
            <a:endParaRPr lang="en-US" altLang="ja-JP" sz="2800" dirty="0" smtClean="0">
              <a:solidFill>
                <a:srgbClr val="000000"/>
              </a:solidFill>
              <a:latin typeface="Constantia" charset="0"/>
            </a:endParaRPr>
          </a:p>
          <a:p>
            <a:endParaRPr lang="ja-JP" altLang="en-US" sz="2800" dirty="0">
              <a:solidFill>
                <a:srgbClr val="000000"/>
              </a:solidFill>
              <a:latin typeface="Constantia" charset="0"/>
              <a:ea typeface="ＭＳ Ｐ明朝" charset="-128"/>
              <a:cs typeface="ＭＳ Ｐ明朝" charset="-128"/>
            </a:endParaRPr>
          </a:p>
        </p:txBody>
      </p:sp>
      <p:pic>
        <p:nvPicPr>
          <p:cNvPr id="78" name="図 47" descr="S.rev2.eps"/>
          <p:cNvPicPr>
            <a:picLocks noChangeAspect="1"/>
          </p:cNvPicPr>
          <p:nvPr/>
        </p:nvPicPr>
        <p:blipFill>
          <a:blip r:embed="rId37"/>
          <a:srcRect/>
          <a:stretch>
            <a:fillRect/>
          </a:stretch>
        </p:blipFill>
        <p:spPr bwMode="auto">
          <a:xfrm rot="5400000">
            <a:off x="14070600" y="14883082"/>
            <a:ext cx="2152729" cy="2880000"/>
          </a:xfrm>
          <a:prstGeom prst="rect">
            <a:avLst/>
          </a:prstGeom>
          <a:noFill/>
          <a:ln w="9525">
            <a:noFill/>
            <a:miter lim="800000"/>
            <a:headEnd/>
            <a:tailEnd/>
          </a:ln>
        </p:spPr>
      </p:pic>
      <p:pic>
        <p:nvPicPr>
          <p:cNvPr id="79" name="図 49" descr="D.rev2.eps"/>
          <p:cNvPicPr>
            <a:picLocks noChangeAspect="1"/>
          </p:cNvPicPr>
          <p:nvPr/>
        </p:nvPicPr>
        <p:blipFill>
          <a:blip r:embed="rId38"/>
          <a:srcRect/>
          <a:stretch>
            <a:fillRect/>
          </a:stretch>
        </p:blipFill>
        <p:spPr bwMode="auto">
          <a:xfrm rot="5400000">
            <a:off x="14112769" y="16944727"/>
            <a:ext cx="2152729" cy="2880000"/>
          </a:xfrm>
          <a:prstGeom prst="rect">
            <a:avLst/>
          </a:prstGeom>
          <a:noFill/>
          <a:ln w="9525">
            <a:noFill/>
            <a:miter lim="800000"/>
            <a:headEnd/>
            <a:tailEnd/>
          </a:ln>
        </p:spPr>
      </p:pic>
      <p:pic>
        <p:nvPicPr>
          <p:cNvPr id="80" name="図 50" descr="C.rev2.eps"/>
          <p:cNvPicPr>
            <a:picLocks noChangeAspect="1"/>
          </p:cNvPicPr>
          <p:nvPr/>
        </p:nvPicPr>
        <p:blipFill>
          <a:blip r:embed="rId39"/>
          <a:srcRect/>
          <a:stretch>
            <a:fillRect/>
          </a:stretch>
        </p:blipFill>
        <p:spPr bwMode="auto">
          <a:xfrm rot="5400000">
            <a:off x="16798206" y="16950597"/>
            <a:ext cx="2152729" cy="2880000"/>
          </a:xfrm>
          <a:prstGeom prst="rect">
            <a:avLst/>
          </a:prstGeom>
          <a:noFill/>
          <a:ln w="9525">
            <a:noFill/>
            <a:miter lim="800000"/>
            <a:headEnd/>
            <a:tailEnd/>
          </a:ln>
        </p:spPr>
      </p:pic>
      <p:pic>
        <p:nvPicPr>
          <p:cNvPr id="81" name="図 51" descr="Q.rev2.eps"/>
          <p:cNvPicPr>
            <a:picLocks noChangeAspect="1"/>
          </p:cNvPicPr>
          <p:nvPr/>
        </p:nvPicPr>
        <p:blipFill>
          <a:blip r:embed="rId40"/>
          <a:srcRect/>
          <a:stretch>
            <a:fillRect/>
          </a:stretch>
        </p:blipFill>
        <p:spPr bwMode="auto">
          <a:xfrm rot="5400000">
            <a:off x="16798206" y="14908481"/>
            <a:ext cx="2152729" cy="2880000"/>
          </a:xfrm>
          <a:prstGeom prst="rect">
            <a:avLst/>
          </a:prstGeom>
          <a:noFill/>
          <a:ln w="9525">
            <a:noFill/>
            <a:miter lim="800000"/>
            <a:headEnd/>
            <a:tailEnd/>
          </a:ln>
        </p:spPr>
      </p:pic>
      <p:sp>
        <p:nvSpPr>
          <p:cNvPr id="82" name="テキスト ボックス 75"/>
          <p:cNvSpPr txBox="1">
            <a:spLocks noChangeArrowheads="1"/>
          </p:cNvSpPr>
          <p:nvPr/>
        </p:nvSpPr>
        <p:spPr bwMode="auto">
          <a:xfrm>
            <a:off x="19212976" y="15246717"/>
            <a:ext cx="3335330" cy="6093975"/>
          </a:xfrm>
          <a:prstGeom prst="rect">
            <a:avLst/>
          </a:prstGeom>
          <a:noFill/>
          <a:ln w="9525">
            <a:noFill/>
            <a:miter lim="800000"/>
            <a:headEnd/>
            <a:tailEnd/>
          </a:ln>
        </p:spPr>
        <p:txBody>
          <a:bodyPr wrap="square">
            <a:prstTxWarp prst="textNoShape">
              <a:avLst/>
            </a:prstTxWarp>
            <a:spAutoFit/>
          </a:bodyPr>
          <a:lstStyle/>
          <a:p>
            <a:r>
              <a:rPr lang="en-US" altLang="ja-JP" sz="2200" dirty="0">
                <a:solidFill>
                  <a:schemeClr val="bg1"/>
                </a:solidFill>
                <a:latin typeface="Constantia" charset="0"/>
              </a:rPr>
              <a:t>Fig</a:t>
            </a:r>
            <a:r>
              <a:rPr lang="en-US" altLang="ja-JP" sz="2200" dirty="0" smtClean="0">
                <a:solidFill>
                  <a:schemeClr val="bg1"/>
                </a:solidFill>
                <a:latin typeface="Constantia" charset="0"/>
              </a:rPr>
              <a:t>.9 </a:t>
            </a:r>
            <a:r>
              <a:rPr lang="en-US" altLang="ja-JP" sz="2200" dirty="0">
                <a:solidFill>
                  <a:schemeClr val="bg1"/>
                </a:solidFill>
                <a:latin typeface="Constantia" charset="0"/>
              </a:rPr>
              <a:t>Spectra of known asteroids in SMASSII [15]</a:t>
            </a:r>
            <a:r>
              <a:rPr lang="en-US" altLang="ja-JP" sz="2200" dirty="0" smtClean="0">
                <a:solidFill>
                  <a:schemeClr val="bg1"/>
                </a:solidFill>
                <a:latin typeface="Constantia" charset="0"/>
              </a:rPr>
              <a:t>.</a:t>
            </a:r>
            <a:r>
              <a:rPr lang="en-US" altLang="ja-JP" sz="2200" dirty="0" smtClean="0">
                <a:solidFill>
                  <a:schemeClr val="bg1"/>
                </a:solidFill>
                <a:latin typeface="Constantia" charset="0"/>
                <a:ea typeface="ＭＳ Ｐ明朝" charset="-128"/>
                <a:cs typeface="ＭＳ Ｐ明朝" charset="-128"/>
              </a:rPr>
              <a:t> </a:t>
            </a:r>
            <a:r>
              <a:rPr lang="en-US" altLang="ja-JP" sz="2200" dirty="0" smtClean="0">
                <a:solidFill>
                  <a:schemeClr val="bg1"/>
                </a:solidFill>
                <a:latin typeface="Constantia" charset="0"/>
              </a:rPr>
              <a:t>S</a:t>
            </a:r>
            <a:r>
              <a:rPr lang="en-US" altLang="ja-JP" sz="2200" dirty="0">
                <a:solidFill>
                  <a:schemeClr val="bg1"/>
                </a:solidFill>
                <a:latin typeface="Constantia" charset="0"/>
              </a:rPr>
              <a:t>, Q, D, and C types are plotted from left to the right normalized at 5500Å. Spectra are taken from BB02 and B04, smoothed with the </a:t>
            </a:r>
            <a:r>
              <a:rPr lang="en-US" altLang="ja-JP" sz="2200" dirty="0" err="1">
                <a:solidFill>
                  <a:schemeClr val="bg1"/>
                </a:solidFill>
                <a:latin typeface="Constantia" charset="0"/>
              </a:rPr>
              <a:t>grism</a:t>
            </a:r>
            <a:r>
              <a:rPr lang="en-US" altLang="ja-JP" sz="2200" dirty="0">
                <a:solidFill>
                  <a:schemeClr val="bg1"/>
                </a:solidFill>
                <a:latin typeface="Constantia" charset="0"/>
              </a:rPr>
              <a:t> resolution, and </a:t>
            </a:r>
            <a:r>
              <a:rPr lang="en-US" altLang="ja-JP" sz="2200" dirty="0" err="1">
                <a:solidFill>
                  <a:schemeClr val="bg1"/>
                </a:solidFill>
                <a:latin typeface="Constantia" charset="0"/>
              </a:rPr>
              <a:t>resampled</a:t>
            </a:r>
            <a:r>
              <a:rPr lang="en-US" altLang="ja-JP" sz="2200" dirty="0">
                <a:solidFill>
                  <a:schemeClr val="bg1"/>
                </a:solidFill>
                <a:latin typeface="Constantia" charset="0"/>
              </a:rPr>
              <a:t> by 50Å in 4500Å-8600Å. The difference of S and Q is seen</a:t>
            </a:r>
            <a:r>
              <a:rPr lang="en-US" altLang="ja-JP" sz="2200" dirty="0" smtClean="0">
                <a:solidFill>
                  <a:schemeClr val="bg1"/>
                </a:solidFill>
                <a:latin typeface="Constantia" charset="0"/>
              </a:rPr>
              <a:t> in </a:t>
            </a:r>
            <a:r>
              <a:rPr lang="en-US" altLang="ja-JP" sz="2200" dirty="0">
                <a:solidFill>
                  <a:schemeClr val="bg1"/>
                </a:solidFill>
                <a:latin typeface="Constantia" charset="0"/>
              </a:rPr>
              <a:t>the slope at &gt;</a:t>
            </a:r>
            <a:r>
              <a:rPr lang="en-US" altLang="ja-JP" sz="2200" dirty="0" smtClean="0">
                <a:solidFill>
                  <a:schemeClr val="bg1"/>
                </a:solidFill>
                <a:latin typeface="Constantia" charset="0"/>
              </a:rPr>
              <a:t>7500Å</a:t>
            </a:r>
            <a:endParaRPr lang="ja-JP" altLang="en-US" sz="2200" dirty="0" smtClean="0">
              <a:solidFill>
                <a:schemeClr val="bg1"/>
              </a:solidFill>
              <a:latin typeface="Constantia" charset="0"/>
              <a:ea typeface="ＭＳ Ｐ明朝" charset="-128"/>
              <a:cs typeface="ＭＳ Ｐ明朝" charset="-128"/>
            </a:endParaRPr>
          </a:p>
          <a:p>
            <a:endParaRPr lang="ja-JP" altLang="en-US" dirty="0">
              <a:solidFill>
                <a:schemeClr val="bg1"/>
              </a:solidFill>
              <a:latin typeface="Constantia" charset="0"/>
              <a:ea typeface="ＭＳ Ｐ明朝" charset="-128"/>
              <a:cs typeface="ＭＳ Ｐ明朝" charset="-128"/>
            </a:endParaRPr>
          </a:p>
        </p:txBody>
      </p:sp>
      <p:sp>
        <p:nvSpPr>
          <p:cNvPr id="83" name="テキスト ボックス 13"/>
          <p:cNvSpPr txBox="1">
            <a:spLocks noChangeArrowheads="1"/>
          </p:cNvSpPr>
          <p:nvPr/>
        </p:nvSpPr>
        <p:spPr bwMode="auto">
          <a:xfrm>
            <a:off x="10389259" y="20749480"/>
            <a:ext cx="13399901" cy="11356952"/>
          </a:xfrm>
          <a:prstGeom prst="rect">
            <a:avLst/>
          </a:prstGeom>
          <a:noFill/>
          <a:ln w="9525">
            <a:noFill/>
            <a:miter lim="800000"/>
            <a:headEnd/>
            <a:tailEnd/>
          </a:ln>
        </p:spPr>
        <p:txBody>
          <a:bodyPr wrap="square">
            <a:prstTxWarp prst="textNoShape">
              <a:avLst/>
            </a:prstTxWarp>
            <a:spAutoFit/>
          </a:bodyPr>
          <a:lstStyle/>
          <a:p>
            <a:pPr algn="just"/>
            <a:r>
              <a:rPr lang="en-US" altLang="ja-JP" sz="4000" b="1" dirty="0">
                <a:latin typeface="Constantia" charset="0"/>
              </a:rPr>
              <a:t>Observations :</a:t>
            </a:r>
            <a:r>
              <a:rPr lang="en-US" altLang="ja-JP" sz="2800" b="1" dirty="0">
                <a:latin typeface="Constantia" charset="0"/>
              </a:rPr>
              <a:t> </a:t>
            </a:r>
            <a:r>
              <a:rPr lang="en-US" altLang="ja-JP" sz="2800" dirty="0">
                <a:latin typeface="Constantia" charset="0"/>
                <a:ea typeface="ＭＳ Ｐ明朝" charset="-128"/>
                <a:cs typeface="ＭＳ Ｐ明朝" charset="-128"/>
              </a:rPr>
              <a:t>We observed the </a:t>
            </a:r>
            <a:r>
              <a:rPr lang="en-US" altLang="ja-JP" sz="2800" dirty="0" err="1">
                <a:latin typeface="Constantia" charset="0"/>
                <a:ea typeface="ＭＳ Ｐ明朝" charset="-128"/>
                <a:cs typeface="ＭＳ Ｐ明朝" charset="-128"/>
              </a:rPr>
              <a:t>ρ</a:t>
            </a:r>
            <a:r>
              <a:rPr lang="en-US" altLang="ja-JP" sz="2800" dirty="0">
                <a:latin typeface="Constantia" charset="0"/>
                <a:ea typeface="ＭＳ Ｐ明朝" charset="-128"/>
                <a:cs typeface="ＭＳ Ｐ明朝" charset="-128"/>
              </a:rPr>
              <a:t> </a:t>
            </a:r>
            <a:r>
              <a:rPr lang="en-US" altLang="ja-JP" sz="2800" dirty="0" err="1">
                <a:latin typeface="Constantia" charset="0"/>
                <a:ea typeface="ＭＳ Ｐ明朝" charset="-128"/>
                <a:cs typeface="ＭＳ Ｐ明朝" charset="-128"/>
              </a:rPr>
              <a:t>Oph</a:t>
            </a:r>
            <a:r>
              <a:rPr lang="en-US" altLang="ja-JP" sz="2800" dirty="0">
                <a:latin typeface="Constantia" charset="0"/>
                <a:ea typeface="ＭＳ Ｐ明朝" charset="-128"/>
                <a:cs typeface="ＭＳ Ｐ明朝" charset="-128"/>
              </a:rPr>
              <a:t> region (centered at RA.16:27:24.2, Dec. -24:25:06 J2000</a:t>
            </a:r>
            <a:r>
              <a:rPr lang="en-US" altLang="ja-JP" sz="2800" dirty="0" smtClean="0">
                <a:latin typeface="Constantia" charset="0"/>
                <a:ea typeface="ＭＳ Ｐ明朝" charset="-128"/>
                <a:cs typeface="ＭＳ Ｐ明朝" charset="-128"/>
              </a:rPr>
              <a:t>) </a:t>
            </a:r>
            <a:r>
              <a:rPr lang="en-US" altLang="ja-JP" sz="2800" dirty="0" smtClean="0">
                <a:latin typeface="Constantia" charset="0"/>
              </a:rPr>
              <a:t>[9]</a:t>
            </a:r>
            <a:r>
              <a:rPr lang="en-US" altLang="ja-JP" sz="2800" dirty="0" smtClean="0">
                <a:latin typeface="Constantia" charset="0"/>
                <a:ea typeface="ＭＳ Ｐ明朝" charset="-128"/>
                <a:cs typeface="ＭＳ Ｐ明朝" charset="-128"/>
              </a:rPr>
              <a:t> </a:t>
            </a:r>
            <a:r>
              <a:rPr lang="en-US" altLang="ja-JP" sz="2800" dirty="0">
                <a:latin typeface="Constantia" charset="0"/>
                <a:ea typeface="ＭＳ Ｐ明朝" charset="-128"/>
                <a:cs typeface="ＭＳ Ｐ明朝" charset="-128"/>
              </a:rPr>
              <a:t>with the</a:t>
            </a:r>
            <a:r>
              <a:rPr lang="en-US" altLang="ja-JP" sz="2800" dirty="0" smtClean="0">
                <a:latin typeface="Constantia" charset="0"/>
                <a:ea typeface="ＭＳ Ｐ明朝" charset="-128"/>
                <a:cs typeface="ＭＳ Ｐ明朝" charset="-128"/>
              </a:rPr>
              <a:t> </a:t>
            </a:r>
            <a:r>
              <a:rPr lang="en-US" altLang="ja-JP" sz="2800" dirty="0" smtClean="0">
                <a:latin typeface="Constantia" charset="0"/>
              </a:rPr>
              <a:t>Blue </a:t>
            </a:r>
            <a:r>
              <a:rPr lang="en-US" altLang="ja-JP" sz="2800" dirty="0" err="1" smtClean="0">
                <a:latin typeface="Constantia" charset="0"/>
              </a:rPr>
              <a:t>grism</a:t>
            </a:r>
            <a:r>
              <a:rPr lang="en-US" altLang="ja-JP" sz="2800" dirty="0" smtClean="0">
                <a:latin typeface="Constantia" charset="0"/>
              </a:rPr>
              <a:t> (4500-7000Å) and Red </a:t>
            </a:r>
            <a:r>
              <a:rPr lang="en-US" altLang="ja-JP" sz="2800" dirty="0" err="1" smtClean="0">
                <a:latin typeface="Constantia" charset="0"/>
              </a:rPr>
              <a:t>grism</a:t>
            </a:r>
            <a:r>
              <a:rPr lang="en-US" altLang="ja-JP" sz="2800" dirty="0" smtClean="0">
                <a:latin typeface="Constantia" charset="0"/>
              </a:rPr>
              <a:t> (6250-8600Å)</a:t>
            </a:r>
            <a:r>
              <a:rPr lang="en-US" altLang="ja-JP" sz="2800" dirty="0" smtClean="0">
                <a:latin typeface="Constantia" charset="0"/>
                <a:ea typeface="ＭＳ Ｐ明朝" charset="-128"/>
                <a:cs typeface="ＭＳ Ｐ明朝" charset="-128"/>
              </a:rPr>
              <a:t> </a:t>
            </a:r>
            <a:r>
              <a:rPr lang="en-US" altLang="ja-JP" sz="2800" dirty="0">
                <a:latin typeface="Constantia" charset="0"/>
                <a:ea typeface="ＭＳ Ｐ明朝" charset="-128"/>
                <a:cs typeface="ＭＳ Ｐ明朝" charset="-128"/>
              </a:rPr>
              <a:t>in a single night on May 26, 2009. For calibrations, we also took B, R, </a:t>
            </a:r>
            <a:r>
              <a:rPr lang="en-US" altLang="ja-JP" sz="2800" dirty="0" err="1">
                <a:latin typeface="Constantia" charset="0"/>
                <a:ea typeface="ＭＳ Ｐ明朝" charset="-128"/>
                <a:cs typeface="ＭＳ Ｐ明朝" charset="-128"/>
              </a:rPr>
              <a:t>i</a:t>
            </a:r>
            <a:r>
              <a:rPr lang="en-US" altLang="ja-JP" sz="2800" dirty="0">
                <a:latin typeface="Constantia" charset="0"/>
                <a:ea typeface="ＭＳ Ｐ明朝" charset="-128"/>
                <a:cs typeface="ＭＳ Ｐ明朝" charset="-128"/>
              </a:rPr>
              <a:t>-bands images at the same night. We observed LDS749B for flux calibration and </a:t>
            </a:r>
            <a:r>
              <a:rPr lang="en-US" altLang="ja-JP" sz="2800" dirty="0" err="1">
                <a:latin typeface="Constantia" charset="0"/>
                <a:ea typeface="ＭＳ Ｐ明朝" charset="-128"/>
                <a:cs typeface="ＭＳ Ｐ明朝" charset="-128"/>
              </a:rPr>
              <a:t>Landolt</a:t>
            </a:r>
            <a:r>
              <a:rPr lang="en-US" altLang="ja-JP" sz="2800" dirty="0">
                <a:latin typeface="Constantia" charset="0"/>
                <a:ea typeface="ＭＳ Ｐ明朝" charset="-128"/>
                <a:cs typeface="ＭＳ Ｐ明朝" charset="-128"/>
              </a:rPr>
              <a:t> stars of SA107 for photometric calibration. For wavelength calibrations, we used </a:t>
            </a:r>
            <a:r>
              <a:rPr lang="en-US" altLang="ja-JP" sz="2800" dirty="0" err="1">
                <a:latin typeface="Constantia" charset="0"/>
                <a:ea typeface="ＭＳ Ｐ明朝" charset="-128"/>
                <a:cs typeface="ＭＳ Ｐ明朝" charset="-128"/>
              </a:rPr>
              <a:t>QSOs</a:t>
            </a:r>
            <a:r>
              <a:rPr lang="en-US" altLang="ja-JP" sz="2800" dirty="0">
                <a:latin typeface="Constantia" charset="0"/>
                <a:ea typeface="ＭＳ Ｐ明朝" charset="-128"/>
                <a:cs typeface="ＭＳ Ｐ明朝" charset="-128"/>
              </a:rPr>
              <a:t> and the absorption line of A-band of stars (7619 Å) for Red </a:t>
            </a:r>
            <a:r>
              <a:rPr lang="en-US" altLang="ja-JP" sz="2800" dirty="0" err="1">
                <a:latin typeface="Constantia" charset="0"/>
                <a:ea typeface="ＭＳ Ｐ明朝" charset="-128"/>
                <a:cs typeface="ＭＳ Ｐ明朝" charset="-128"/>
              </a:rPr>
              <a:t>grism</a:t>
            </a:r>
            <a:r>
              <a:rPr lang="en-US" altLang="ja-JP" sz="2800" dirty="0">
                <a:latin typeface="Constantia" charset="0"/>
                <a:ea typeface="ＭＳ Ｐ明朝" charset="-128"/>
                <a:cs typeface="ＭＳ Ｐ明朝" charset="-128"/>
              </a:rPr>
              <a:t> and the Hel line of LDS749B for Blue </a:t>
            </a:r>
            <a:r>
              <a:rPr lang="en-US" altLang="ja-JP" sz="2800" dirty="0" err="1">
                <a:latin typeface="Constantia" charset="0"/>
                <a:ea typeface="ＭＳ Ｐ明朝" charset="-128"/>
                <a:cs typeface="ＭＳ Ｐ明朝" charset="-128"/>
              </a:rPr>
              <a:t>grism</a:t>
            </a:r>
            <a:r>
              <a:rPr lang="en-US" altLang="ja-JP" sz="2800" dirty="0">
                <a:latin typeface="Constantia" charset="0"/>
                <a:ea typeface="ＭＳ Ｐ明朝" charset="-128"/>
                <a:cs typeface="ＭＳ Ｐ明朝" charset="-128"/>
              </a:rPr>
              <a:t>. We used Dome flat.</a:t>
            </a:r>
          </a:p>
          <a:p>
            <a:pPr algn="just"/>
            <a:r>
              <a:rPr lang="en-US" altLang="ja-JP" sz="2800" dirty="0">
                <a:latin typeface="Constantia" charset="0"/>
                <a:ea typeface="ＭＳ Ｐ明朝" charset="-128"/>
                <a:cs typeface="ＭＳ Ｐ明朝" charset="-128"/>
              </a:rPr>
              <a:t>For orbit determination, we observed the </a:t>
            </a:r>
            <a:r>
              <a:rPr lang="en-US" altLang="ja-JP" sz="2800" dirty="0" err="1">
                <a:latin typeface="Constantia" charset="0"/>
                <a:ea typeface="ＭＳ Ｐ明朝" charset="-128"/>
                <a:cs typeface="ＭＳ Ｐ明朝" charset="-128"/>
              </a:rPr>
              <a:t>ρ</a:t>
            </a:r>
            <a:r>
              <a:rPr lang="en-US" altLang="ja-JP" sz="2800" dirty="0">
                <a:latin typeface="Constantia" charset="0"/>
                <a:ea typeface="ＭＳ Ｐ明朝" charset="-128"/>
                <a:cs typeface="ＭＳ Ｐ明朝" charset="-128"/>
              </a:rPr>
              <a:t> </a:t>
            </a:r>
            <a:r>
              <a:rPr lang="en-US" altLang="ja-JP" sz="2800" dirty="0" err="1">
                <a:latin typeface="Constantia" charset="0"/>
                <a:ea typeface="ＭＳ Ｐ明朝" charset="-128"/>
                <a:cs typeface="ＭＳ Ｐ明朝" charset="-128"/>
              </a:rPr>
              <a:t>Oph</a:t>
            </a:r>
            <a:r>
              <a:rPr lang="en-US" altLang="ja-JP" sz="2800" dirty="0">
                <a:latin typeface="Constantia" charset="0"/>
                <a:ea typeface="ＭＳ Ｐ明朝" charset="-128"/>
                <a:cs typeface="ＭＳ Ｐ明朝" charset="-128"/>
              </a:rPr>
              <a:t> region in additional two nights, but only for 12 minutes in R band in each night.</a:t>
            </a:r>
          </a:p>
          <a:p>
            <a:pPr algn="just"/>
            <a:endParaRPr lang="en-US" altLang="ja-JP" sz="1200" dirty="0">
              <a:latin typeface="Constantia" charset="0"/>
              <a:ea typeface="ＭＳ Ｐ明朝" charset="-128"/>
              <a:cs typeface="ＭＳ Ｐ明朝" charset="-128"/>
            </a:endParaRPr>
          </a:p>
          <a:p>
            <a:pPr algn="just"/>
            <a:r>
              <a:rPr lang="en-US" altLang="ja-JP" sz="4000" b="1" dirty="0">
                <a:latin typeface="Constantia" charset="0"/>
              </a:rPr>
              <a:t>Detected Moving objects : </a:t>
            </a:r>
            <a:r>
              <a:rPr lang="en-US" altLang="ja-JP" sz="2800" dirty="0">
                <a:latin typeface="Constantia" charset="0"/>
              </a:rPr>
              <a:t>The idea of using the </a:t>
            </a:r>
            <a:r>
              <a:rPr lang="en-US" altLang="ja-JP" sz="2800" dirty="0" err="1">
                <a:latin typeface="Constantia" charset="0"/>
              </a:rPr>
              <a:t>ρ</a:t>
            </a:r>
            <a:r>
              <a:rPr lang="en-US" altLang="ja-JP" sz="2800" dirty="0">
                <a:latin typeface="Constantia" charset="0"/>
              </a:rPr>
              <a:t> </a:t>
            </a:r>
            <a:r>
              <a:rPr lang="en-US" altLang="ja-JP" sz="2800" dirty="0" err="1">
                <a:latin typeface="Constantia" charset="0"/>
              </a:rPr>
              <a:t>Oph</a:t>
            </a:r>
            <a:r>
              <a:rPr lang="en-US" altLang="ja-JP" sz="2800" dirty="0">
                <a:latin typeface="Constantia" charset="0"/>
              </a:rPr>
              <a:t> as a curtain was proved to work quite well. The faintest objects detected </a:t>
            </a:r>
            <a:r>
              <a:rPr lang="en-US" altLang="ja-JP" sz="2800" dirty="0" smtClean="0">
                <a:latin typeface="Constantia" charset="0"/>
              </a:rPr>
              <a:t>in each exposure have ~ 23 </a:t>
            </a:r>
            <a:r>
              <a:rPr lang="en-US" altLang="ja-JP" sz="2800" dirty="0" err="1" smtClean="0">
                <a:latin typeface="Constantia" charset="0"/>
              </a:rPr>
              <a:t>Rmag</a:t>
            </a:r>
            <a:r>
              <a:rPr lang="en-US" altLang="ja-JP" sz="2800" dirty="0" smtClean="0">
                <a:latin typeface="Constantia" charset="0"/>
              </a:rPr>
              <a:t> (AB). The S/N of spectra of such faint objects are ~1.5 in 6-min exp. image of blue </a:t>
            </a:r>
            <a:r>
              <a:rPr lang="en-US" altLang="ja-JP" sz="2800" dirty="0" err="1" smtClean="0">
                <a:latin typeface="Constantia" charset="0"/>
              </a:rPr>
              <a:t>grism</a:t>
            </a:r>
            <a:r>
              <a:rPr lang="en-US" altLang="ja-JP" sz="2800" dirty="0" smtClean="0">
                <a:latin typeface="Constantia" charset="0"/>
              </a:rPr>
              <a:t> data, and ~1 in 3-min exp. image of red </a:t>
            </a:r>
            <a:r>
              <a:rPr lang="en-US" altLang="ja-JP" sz="2800" dirty="0" err="1" smtClean="0">
                <a:latin typeface="Constantia" charset="0"/>
              </a:rPr>
              <a:t>grism</a:t>
            </a:r>
            <a:r>
              <a:rPr lang="en-US" altLang="ja-JP" sz="2800" dirty="0" smtClean="0">
                <a:latin typeface="Constantia" charset="0"/>
              </a:rPr>
              <a:t> data. A total of 289 </a:t>
            </a:r>
            <a:r>
              <a:rPr lang="en-US" altLang="ja-JP" sz="2800" dirty="0" err="1" smtClean="0">
                <a:latin typeface="Constantia" charset="0"/>
              </a:rPr>
              <a:t>SSSBs</a:t>
            </a:r>
            <a:r>
              <a:rPr lang="en-US" altLang="ja-JP" sz="2800" dirty="0" smtClean="0">
                <a:latin typeface="Constantia" charset="0"/>
              </a:rPr>
              <a:t> with R&lt;25 </a:t>
            </a:r>
            <a:r>
              <a:rPr lang="en-US" altLang="ja-JP" sz="2800" dirty="0" err="1" smtClean="0">
                <a:latin typeface="Constantia" charset="0"/>
              </a:rPr>
              <a:t>mag</a:t>
            </a:r>
            <a:r>
              <a:rPr lang="en-US" altLang="ja-JP" sz="2800" dirty="0" smtClean="0">
                <a:latin typeface="Constantia" charset="0"/>
              </a:rPr>
              <a:t> were detected in R-band images </a:t>
            </a:r>
            <a:r>
              <a:rPr lang="en-US" altLang="ja-JP" sz="2800" dirty="0" smtClean="0">
                <a:latin typeface="Constantia" charset="0"/>
                <a:ea typeface="ＭＳ Ｐ明朝" charset="-128"/>
                <a:cs typeface="ＭＳ Ｐ明朝" charset="-128"/>
              </a:rPr>
              <a:t>in this three-night observing run</a:t>
            </a:r>
            <a:r>
              <a:rPr lang="en-US" altLang="ja-JP" sz="2800" dirty="0" smtClean="0">
                <a:latin typeface="Constantia" charset="0"/>
              </a:rPr>
              <a:t>. </a:t>
            </a:r>
            <a:r>
              <a:rPr lang="en-US" altLang="ja-JP" sz="2800" dirty="0" smtClean="0">
                <a:latin typeface="Constantia" charset="0"/>
                <a:ea typeface="ＭＳ Ｐ明朝" charset="-128"/>
                <a:cs typeface="ＭＳ Ｐ明朝" charset="-128"/>
              </a:rPr>
              <a:t>99 </a:t>
            </a:r>
            <a:r>
              <a:rPr lang="en-US" altLang="ja-JP" sz="2800" dirty="0" err="1" smtClean="0">
                <a:latin typeface="Constantia" charset="0"/>
                <a:ea typeface="ＭＳ Ｐ明朝" charset="-128"/>
                <a:cs typeface="ＭＳ Ｐ明朝" charset="-128"/>
              </a:rPr>
              <a:t>SSSBs</a:t>
            </a:r>
            <a:r>
              <a:rPr lang="en-US" altLang="ja-JP" sz="2800" dirty="0" smtClean="0">
                <a:latin typeface="Constantia" charset="0"/>
                <a:ea typeface="ＭＳ Ｐ明朝" charset="-128"/>
                <a:cs typeface="ＭＳ Ｐ明朝" charset="-128"/>
              </a:rPr>
              <a:t> were detected 3 days consecutively. Then, the Minor Planet Center gave the designation number of 85 </a:t>
            </a:r>
            <a:r>
              <a:rPr lang="en-US" altLang="ja-JP" sz="2800" dirty="0" err="1" smtClean="0">
                <a:latin typeface="Constantia" charset="0"/>
                <a:ea typeface="ＭＳ Ｐ明朝" charset="-128"/>
                <a:cs typeface="ＭＳ Ｐ明朝" charset="-128"/>
              </a:rPr>
              <a:t>SSSBs</a:t>
            </a:r>
            <a:r>
              <a:rPr lang="en-US" altLang="ja-JP" sz="2800" dirty="0" smtClean="0">
                <a:latin typeface="Constantia" charset="0"/>
                <a:ea typeface="ＭＳ Ｐ明朝" charset="-128"/>
                <a:cs typeface="ＭＳ Ｐ明朝" charset="-128"/>
              </a:rPr>
              <a:t>. 16 of them were known asteroids. In addition, we estimated orbits of 198 </a:t>
            </a:r>
            <a:r>
              <a:rPr lang="en-US" altLang="ja-JP" sz="2800" dirty="0" err="1" smtClean="0">
                <a:latin typeface="Constantia" charset="0"/>
                <a:ea typeface="ＭＳ Ｐ明朝" charset="-128"/>
                <a:cs typeface="ＭＳ Ｐ明朝" charset="-128"/>
              </a:rPr>
              <a:t>SSSBs</a:t>
            </a:r>
            <a:r>
              <a:rPr lang="en-US" altLang="ja-JP" sz="2800" dirty="0" smtClean="0">
                <a:latin typeface="Constantia" charset="0"/>
                <a:ea typeface="ＭＳ Ｐ明朝" charset="-128"/>
                <a:cs typeface="ＭＳ Ｐ明朝" charset="-128"/>
              </a:rPr>
              <a:t> from only their motion because of their short observation arc (one or two nights). 6 moving objects beside the edge of images were lost. The total numbers of detected </a:t>
            </a:r>
            <a:r>
              <a:rPr lang="en-US" altLang="ja-JP" sz="2800" dirty="0" err="1" smtClean="0">
                <a:latin typeface="Constantia" charset="0"/>
                <a:ea typeface="ＭＳ Ｐ明朝" charset="-128"/>
                <a:cs typeface="ＭＳ Ｐ明朝" charset="-128"/>
              </a:rPr>
              <a:t>SSSBs</a:t>
            </a:r>
            <a:r>
              <a:rPr lang="en-US" altLang="ja-JP" sz="2800" dirty="0" smtClean="0">
                <a:latin typeface="Constantia" charset="0"/>
                <a:ea typeface="ＭＳ Ｐ明朝" charset="-128"/>
                <a:cs typeface="ＭＳ Ｐ明朝" charset="-128"/>
              </a:rPr>
              <a:t> of each of the asteroid groups are as follows. The figures in parentheses are the numbers of objects which we estimated their orbits from just their motions.</a:t>
            </a:r>
            <a:r>
              <a:rPr lang="en-US" altLang="ja-JP" sz="2400" dirty="0" smtClean="0">
                <a:latin typeface="Constantia" charset="0"/>
              </a:rPr>
              <a:t> </a:t>
            </a:r>
          </a:p>
          <a:p>
            <a:pPr algn="just"/>
            <a:r>
              <a:rPr lang="en-US" altLang="ja-JP" sz="2800" dirty="0" smtClean="0">
                <a:latin typeface="Constantia" charset="0"/>
              </a:rPr>
              <a:t>The spectra of 37 objects with R&lt;23 </a:t>
            </a:r>
            <a:r>
              <a:rPr lang="en-US" altLang="ja-JP" sz="2800" dirty="0" err="1" smtClean="0">
                <a:latin typeface="Constantia" charset="0"/>
              </a:rPr>
              <a:t>mag</a:t>
            </a:r>
            <a:r>
              <a:rPr lang="en-US" altLang="ja-JP" sz="2800" dirty="0" smtClean="0">
                <a:latin typeface="Constantia" charset="0"/>
              </a:rPr>
              <a:t> were obtained. We  classified the spectra in the table below. </a:t>
            </a:r>
            <a:endParaRPr lang="en-US" altLang="ja-JP" sz="2400" dirty="0" smtClean="0">
              <a:latin typeface="Constantia" charset="0"/>
            </a:endParaRPr>
          </a:p>
          <a:p>
            <a:pPr algn="just"/>
            <a:endParaRPr lang="en-US" altLang="ja-JP" sz="2800" dirty="0">
              <a:latin typeface="Constantia" charset="0"/>
              <a:ea typeface="ＭＳ Ｐ明朝" charset="-128"/>
              <a:cs typeface="ＭＳ Ｐ明朝" charset="-128"/>
            </a:endParaRPr>
          </a:p>
        </p:txBody>
      </p:sp>
      <p:graphicFrame>
        <p:nvGraphicFramePr>
          <p:cNvPr id="84" name="表 83"/>
          <p:cNvGraphicFramePr>
            <a:graphicFrameLocks noGrp="1"/>
          </p:cNvGraphicFramePr>
          <p:nvPr/>
        </p:nvGraphicFramePr>
        <p:xfrm>
          <a:off x="23978917" y="20927273"/>
          <a:ext cx="5873949" cy="9315703"/>
        </p:xfrm>
        <a:graphic>
          <a:graphicData uri="http://schemas.openxmlformats.org/drawingml/2006/table">
            <a:tbl>
              <a:tblPr firstRow="1" bandRow="1">
                <a:tableStyleId>{5C22544A-7EE6-4342-B048-85BDC9FD1C3A}</a:tableStyleId>
              </a:tblPr>
              <a:tblGrid>
                <a:gridCol w="1104734"/>
                <a:gridCol w="2640582"/>
                <a:gridCol w="2128633"/>
              </a:tblGrid>
              <a:tr h="506983">
                <a:tc>
                  <a:txBody>
                    <a:bodyPr/>
                    <a:lstStyle/>
                    <a:p>
                      <a:r>
                        <a:rPr kumimoji="1" lang="en-US" altLang="ja-JP" sz="2000" dirty="0" smtClean="0">
                          <a:latin typeface="Arial"/>
                          <a:cs typeface="Arial"/>
                        </a:rPr>
                        <a:t>Date</a:t>
                      </a:r>
                      <a:endParaRPr kumimoji="1" lang="ja-JP" altLang="en-US" sz="2000" dirty="0">
                        <a:latin typeface="Arial"/>
                        <a:cs typeface="Arial"/>
                      </a:endParaRPr>
                    </a:p>
                  </a:txBody>
                  <a:tcPr/>
                </a:tc>
                <a:tc>
                  <a:txBody>
                    <a:bodyPr/>
                    <a:lstStyle/>
                    <a:p>
                      <a:r>
                        <a:rPr kumimoji="1" lang="en-US" altLang="ja-JP" sz="2000" dirty="0" smtClean="0">
                          <a:latin typeface="Arial"/>
                          <a:cs typeface="Arial"/>
                        </a:rPr>
                        <a:t>Exp., Frames, filter</a:t>
                      </a:r>
                      <a:endParaRPr kumimoji="1" lang="ja-JP" altLang="en-US" sz="2000" dirty="0">
                        <a:latin typeface="Arial"/>
                        <a:cs typeface="Arial"/>
                      </a:endParaRPr>
                    </a:p>
                  </a:txBody>
                  <a:tcPr/>
                </a:tc>
                <a:tc>
                  <a:txBody>
                    <a:bodyPr/>
                    <a:lstStyle/>
                    <a:p>
                      <a:r>
                        <a:rPr kumimoji="1" lang="en-US" altLang="ja-JP" sz="2000" dirty="0" smtClean="0">
                          <a:latin typeface="Arial"/>
                          <a:cs typeface="Arial"/>
                        </a:rPr>
                        <a:t>Objects</a:t>
                      </a:r>
                      <a:endParaRPr kumimoji="1" lang="ja-JP" altLang="en-US" sz="2000" dirty="0">
                        <a:latin typeface="Arial"/>
                        <a:cs typeface="Arial"/>
                      </a:endParaRPr>
                    </a:p>
                  </a:txBody>
                  <a:tcPr/>
                </a:tc>
              </a:tr>
              <a:tr h="528393">
                <a:tc>
                  <a:txBody>
                    <a:bodyPr/>
                    <a:lstStyle/>
                    <a:p>
                      <a:r>
                        <a:rPr kumimoji="1" lang="en-US" altLang="ja-JP" sz="2000" dirty="0" smtClean="0">
                          <a:latin typeface="Arial"/>
                          <a:cs typeface="Arial"/>
                        </a:rPr>
                        <a:t>May</a:t>
                      </a:r>
                      <a:r>
                        <a:rPr kumimoji="1" lang="en-US" altLang="ja-JP" sz="2000" baseline="0" dirty="0" smtClean="0">
                          <a:latin typeface="Arial"/>
                          <a:cs typeface="Arial"/>
                        </a:rPr>
                        <a:t> 24</a:t>
                      </a:r>
                      <a:endParaRPr kumimoji="1" lang="ja-JP" altLang="en-US" sz="2000" dirty="0">
                        <a:latin typeface="Arial"/>
                        <a:cs typeface="Arial"/>
                      </a:endParaRPr>
                    </a:p>
                  </a:txBody>
                  <a:tcPr/>
                </a:tc>
                <a:tc>
                  <a:txBody>
                    <a:bodyPr/>
                    <a:lstStyle/>
                    <a:p>
                      <a:r>
                        <a:rPr kumimoji="1" lang="en-US" altLang="ja-JP" sz="2000" dirty="0" smtClean="0">
                          <a:latin typeface="Arial"/>
                          <a:cs typeface="Arial"/>
                        </a:rPr>
                        <a:t>3.0 min </a:t>
                      </a:r>
                      <a:r>
                        <a:rPr kumimoji="1" lang="en-US" altLang="ja-JP" sz="2000" dirty="0" err="1" smtClean="0">
                          <a:latin typeface="Arial"/>
                          <a:cs typeface="Arial"/>
                        </a:rPr>
                        <a:t>x</a:t>
                      </a:r>
                      <a:r>
                        <a:rPr kumimoji="1" lang="en-US" altLang="ja-JP" sz="2000" dirty="0" smtClean="0">
                          <a:latin typeface="Arial"/>
                          <a:cs typeface="Arial"/>
                        </a:rPr>
                        <a:t> 4    </a:t>
                      </a:r>
                      <a:r>
                        <a:rPr kumimoji="1" lang="en-US" altLang="ja-JP" sz="2000" dirty="0" err="1" smtClean="0">
                          <a:latin typeface="Arial"/>
                          <a:cs typeface="Arial"/>
                        </a:rPr>
                        <a:t>Rc</a:t>
                      </a:r>
                      <a:endParaRPr kumimoji="1" lang="ja-JP" altLang="en-US" sz="2000" dirty="0">
                        <a:latin typeface="Arial"/>
                        <a:cs typeface="Arial"/>
                      </a:endParaRPr>
                    </a:p>
                  </a:txBody>
                  <a:tcPr/>
                </a:tc>
                <a:tc>
                  <a:txBody>
                    <a:bodyPr/>
                    <a:lstStyle/>
                    <a:p>
                      <a:r>
                        <a:rPr kumimoji="1" lang="en-US" altLang="ja-JP" sz="2000" dirty="0" err="1" smtClean="0">
                          <a:latin typeface="Arial"/>
                          <a:cs typeface="Arial"/>
                        </a:rPr>
                        <a:t>ρOph</a:t>
                      </a:r>
                      <a:r>
                        <a:rPr kumimoji="1" lang="en-US" altLang="ja-JP" sz="2000" baseline="0" dirty="0" smtClean="0">
                          <a:latin typeface="Arial"/>
                          <a:cs typeface="Arial"/>
                        </a:rPr>
                        <a:t> (</a:t>
                      </a:r>
                      <a:r>
                        <a:rPr kumimoji="1" lang="en-US" altLang="ja-JP" sz="2000" dirty="0" smtClean="0">
                          <a:latin typeface="Arial"/>
                          <a:cs typeface="Arial"/>
                        </a:rPr>
                        <a:t>For orbit determination)</a:t>
                      </a:r>
                      <a:endParaRPr kumimoji="1" lang="ja-JP" altLang="en-US" sz="2000" dirty="0">
                        <a:latin typeface="Arial"/>
                        <a:cs typeface="Arial"/>
                      </a:endParaRPr>
                    </a:p>
                  </a:txBody>
                  <a:tcPr/>
                </a:tc>
              </a:tr>
              <a:tr h="573108">
                <a:tc>
                  <a:txBody>
                    <a:bodyPr/>
                    <a:lstStyle/>
                    <a:p>
                      <a:r>
                        <a:rPr kumimoji="1" lang="en-US" altLang="ja-JP" sz="2000" dirty="0" smtClean="0">
                          <a:latin typeface="Arial"/>
                          <a:cs typeface="Arial"/>
                        </a:rPr>
                        <a:t>May </a:t>
                      </a:r>
                      <a:r>
                        <a:rPr kumimoji="1" lang="en-US" altLang="ja-JP" sz="2000" baseline="0" dirty="0" smtClean="0">
                          <a:latin typeface="Arial"/>
                          <a:cs typeface="Arial"/>
                        </a:rPr>
                        <a:t>25</a:t>
                      </a:r>
                      <a:endParaRPr kumimoji="1" lang="en-US" altLang="ja-JP" sz="2000" dirty="0" smtClean="0">
                        <a:latin typeface="Arial"/>
                        <a:cs typeface="Arial"/>
                      </a:endParaRPr>
                    </a:p>
                  </a:txBody>
                  <a:tcPr/>
                </a:tc>
                <a:tc>
                  <a:txBody>
                    <a:bodyPr/>
                    <a:lstStyle/>
                    <a:p>
                      <a:r>
                        <a:rPr kumimoji="1" lang="en-US" altLang="ja-JP" sz="2000" dirty="0" smtClean="0">
                          <a:latin typeface="Arial"/>
                          <a:cs typeface="Arial"/>
                        </a:rPr>
                        <a:t>3.0 min </a:t>
                      </a:r>
                      <a:r>
                        <a:rPr kumimoji="1" lang="en-US" altLang="ja-JP" sz="2000" dirty="0" err="1" smtClean="0">
                          <a:latin typeface="Arial"/>
                          <a:cs typeface="Arial"/>
                        </a:rPr>
                        <a:t>x</a:t>
                      </a:r>
                      <a:r>
                        <a:rPr kumimoji="1" lang="en-US" altLang="ja-JP" sz="2000" dirty="0" smtClean="0">
                          <a:latin typeface="Arial"/>
                          <a:cs typeface="Arial"/>
                        </a:rPr>
                        <a:t> 4    </a:t>
                      </a:r>
                      <a:r>
                        <a:rPr kumimoji="1" lang="en-US" altLang="ja-JP" sz="2000" dirty="0" err="1" smtClean="0">
                          <a:latin typeface="Arial"/>
                          <a:cs typeface="Arial"/>
                        </a:rPr>
                        <a:t>Rc</a:t>
                      </a:r>
                      <a:endParaRPr kumimoji="1" lang="ja-JP" altLang="en-US" sz="2000" dirty="0">
                        <a:latin typeface="Arial"/>
                        <a:cs typeface="Arial"/>
                      </a:endParaRPr>
                    </a:p>
                  </a:txBody>
                  <a:tcPr/>
                </a:tc>
                <a:tc>
                  <a:txBody>
                    <a:bodyPr/>
                    <a:lstStyle/>
                    <a:p>
                      <a:r>
                        <a:rPr kumimoji="1" lang="en-US" altLang="ja-JP" sz="2000" dirty="0" err="1" smtClean="0">
                          <a:latin typeface="Arial"/>
                          <a:cs typeface="Arial"/>
                        </a:rPr>
                        <a:t>ρOph</a:t>
                      </a:r>
                      <a:r>
                        <a:rPr kumimoji="1" lang="en-US" altLang="ja-JP" sz="2000" baseline="0" dirty="0" smtClean="0">
                          <a:latin typeface="Arial"/>
                          <a:cs typeface="Arial"/>
                        </a:rPr>
                        <a:t> (</a:t>
                      </a:r>
                      <a:r>
                        <a:rPr kumimoji="1" lang="en-US" altLang="ja-JP" sz="2000" dirty="0" smtClean="0">
                          <a:latin typeface="Arial"/>
                          <a:cs typeface="Arial"/>
                        </a:rPr>
                        <a:t>For orbit determination)</a:t>
                      </a:r>
                      <a:endParaRPr kumimoji="1" lang="ja-JP" altLang="en-US" sz="2000" dirty="0">
                        <a:latin typeface="Arial"/>
                        <a:cs typeface="Arial"/>
                      </a:endParaRPr>
                    </a:p>
                  </a:txBody>
                  <a:tcPr/>
                </a:tc>
              </a:tr>
              <a:tr h="4893658">
                <a:tc>
                  <a:txBody>
                    <a:bodyPr/>
                    <a:lstStyle/>
                    <a:p>
                      <a:r>
                        <a:rPr kumimoji="1" lang="en-US" altLang="ja-JP" sz="2000" dirty="0" smtClean="0">
                          <a:latin typeface="Arial"/>
                          <a:cs typeface="Arial"/>
                        </a:rPr>
                        <a:t>May 26</a:t>
                      </a:r>
                      <a:endParaRPr kumimoji="1" lang="ja-JP" altLang="en-US" sz="2000" dirty="0">
                        <a:latin typeface="Arial"/>
                        <a:cs typeface="Arial"/>
                      </a:endParaRPr>
                    </a:p>
                  </a:txBody>
                  <a:tcPr/>
                </a:tc>
                <a:tc>
                  <a:txBody>
                    <a:bodyPr/>
                    <a:lstStyle/>
                    <a:p>
                      <a:r>
                        <a:rPr kumimoji="1" lang="en-US" altLang="ja-JP" sz="2000" kern="1200" dirty="0" smtClean="0">
                          <a:solidFill>
                            <a:schemeClr val="dk1"/>
                          </a:solidFill>
                          <a:latin typeface="Arial"/>
                          <a:ea typeface="+mn-ea"/>
                          <a:cs typeface="Arial"/>
                        </a:rPr>
                        <a:t>5.0 sec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a:t>
                      </a:r>
                      <a:r>
                        <a:rPr kumimoji="1" lang="en-US" altLang="ja-JP" sz="2000" kern="1200" dirty="0" err="1" smtClean="0">
                          <a:solidFill>
                            <a:schemeClr val="dk1"/>
                          </a:solidFill>
                          <a:latin typeface="Arial"/>
                          <a:ea typeface="+mn-ea"/>
                          <a:cs typeface="Arial"/>
                        </a:rPr>
                        <a:t>Rc</a:t>
                      </a:r>
                      <a:r>
                        <a:rPr kumimoji="1" lang="en-US" altLang="ja-JP" sz="2000" kern="1200" dirty="0" smtClean="0">
                          <a:solidFill>
                            <a:schemeClr val="dk1"/>
                          </a:solidFill>
                          <a:latin typeface="Arial"/>
                          <a:ea typeface="+mn-ea"/>
                          <a:cs typeface="Arial"/>
                        </a:rPr>
                        <a:t>   </a:t>
                      </a:r>
                    </a:p>
                    <a:p>
                      <a:r>
                        <a:rPr kumimoji="1" lang="en-US" altLang="ja-JP" sz="2000" kern="1200" dirty="0" smtClean="0">
                          <a:solidFill>
                            <a:schemeClr val="dk1"/>
                          </a:solidFill>
                          <a:latin typeface="Arial"/>
                          <a:ea typeface="+mn-ea"/>
                          <a:cs typeface="Arial"/>
                        </a:rPr>
                        <a:t>1.0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2 R </a:t>
                      </a:r>
                      <a:r>
                        <a:rPr kumimoji="1" lang="en-US" altLang="ja-JP" sz="2000" kern="1200" dirty="0" err="1" smtClean="0">
                          <a:solidFill>
                            <a:schemeClr val="dk1"/>
                          </a:solidFill>
                          <a:latin typeface="Arial"/>
                          <a:ea typeface="+mn-ea"/>
                          <a:cs typeface="Arial"/>
                        </a:rPr>
                        <a:t>Grism</a:t>
                      </a:r>
                      <a:r>
                        <a:rPr kumimoji="1" lang="en-US" altLang="ja-JP" sz="2000" kern="1200" dirty="0" smtClean="0">
                          <a:solidFill>
                            <a:schemeClr val="dk1"/>
                          </a:solidFill>
                          <a:latin typeface="Arial"/>
                          <a:ea typeface="+mn-ea"/>
                          <a:cs typeface="Arial"/>
                        </a:rPr>
                        <a:t> </a:t>
                      </a:r>
                    </a:p>
                    <a:p>
                      <a:r>
                        <a:rPr kumimoji="1" lang="en-US" altLang="ja-JP" sz="2000" kern="1200" dirty="0" smtClean="0">
                          <a:solidFill>
                            <a:schemeClr val="dk1"/>
                          </a:solidFill>
                          <a:latin typeface="Arial"/>
                          <a:ea typeface="+mn-ea"/>
                          <a:cs typeface="Arial"/>
                        </a:rPr>
                        <a:t>3.0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14 R </a:t>
                      </a:r>
                      <a:r>
                        <a:rPr kumimoji="1" lang="en-US" altLang="ja-JP" sz="2000" kern="1200" dirty="0" err="1" smtClean="0">
                          <a:solidFill>
                            <a:schemeClr val="dk1"/>
                          </a:solidFill>
                          <a:latin typeface="Arial"/>
                          <a:ea typeface="+mn-ea"/>
                          <a:cs typeface="Arial"/>
                        </a:rPr>
                        <a:t>Grism</a:t>
                      </a:r>
                      <a:r>
                        <a:rPr kumimoji="1" lang="en-US" altLang="ja-JP" sz="2000" kern="1200" dirty="0" smtClean="0">
                          <a:solidFill>
                            <a:schemeClr val="dk1"/>
                          </a:solidFill>
                          <a:latin typeface="Arial"/>
                          <a:ea typeface="+mn-ea"/>
                          <a:cs typeface="Arial"/>
                        </a:rPr>
                        <a:t> </a:t>
                      </a:r>
                    </a:p>
                    <a:p>
                      <a:r>
                        <a:rPr kumimoji="1" lang="en-US" altLang="ja-JP" sz="2000" kern="1200" dirty="0" smtClean="0">
                          <a:solidFill>
                            <a:schemeClr val="dk1"/>
                          </a:solidFill>
                          <a:latin typeface="Arial"/>
                          <a:ea typeface="+mn-ea"/>
                          <a:cs typeface="Arial"/>
                        </a:rPr>
                        <a:t>5.0 sec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a:t>
                      </a:r>
                      <a:r>
                        <a:rPr kumimoji="1" lang="en-US" altLang="ja-JP" sz="2000" kern="1200" dirty="0" err="1" smtClean="0">
                          <a:solidFill>
                            <a:schemeClr val="dk1"/>
                          </a:solidFill>
                          <a:latin typeface="Arial"/>
                          <a:ea typeface="+mn-ea"/>
                          <a:cs typeface="Arial"/>
                        </a:rPr>
                        <a:t>Rc</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6.0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a:t>
                      </a:r>
                      <a:r>
                        <a:rPr kumimoji="1" lang="en-US" altLang="ja-JP" sz="2000" kern="1200" dirty="0" err="1" smtClean="0">
                          <a:solidFill>
                            <a:schemeClr val="dk1"/>
                          </a:solidFill>
                          <a:latin typeface="Arial"/>
                          <a:ea typeface="+mn-ea"/>
                          <a:cs typeface="Arial"/>
                        </a:rPr>
                        <a:t>Rc</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10. sec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B</a:t>
                      </a:r>
                    </a:p>
                    <a:p>
                      <a:r>
                        <a:rPr kumimoji="1" lang="en-US" altLang="ja-JP" sz="2000" kern="1200" dirty="0" smtClean="0">
                          <a:solidFill>
                            <a:schemeClr val="dk1"/>
                          </a:solidFill>
                          <a:latin typeface="Arial"/>
                          <a:ea typeface="+mn-ea"/>
                          <a:cs typeface="Arial"/>
                        </a:rPr>
                        <a:t>12.5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B</a:t>
                      </a:r>
                    </a:p>
                    <a:p>
                      <a:r>
                        <a:rPr kumimoji="1" lang="en-US" altLang="ja-JP" sz="2000" kern="1200" dirty="0" smtClean="0">
                          <a:solidFill>
                            <a:schemeClr val="dk1"/>
                          </a:solidFill>
                          <a:latin typeface="Arial"/>
                          <a:ea typeface="+mn-ea"/>
                          <a:cs typeface="Arial"/>
                        </a:rPr>
                        <a:t>5.0 sec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a:t>
                      </a:r>
                      <a:r>
                        <a:rPr kumimoji="1" lang="en-US" altLang="ja-JP" sz="2000" kern="1200" dirty="0" err="1" smtClean="0">
                          <a:solidFill>
                            <a:schemeClr val="dk1"/>
                          </a:solidFill>
                          <a:latin typeface="Arial"/>
                          <a:ea typeface="+mn-ea"/>
                          <a:cs typeface="Arial"/>
                        </a:rPr>
                        <a:t>i</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5.0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a:t>
                      </a:r>
                      <a:r>
                        <a:rPr kumimoji="1" lang="en-US" altLang="ja-JP" sz="2000" kern="1200" dirty="0" err="1" smtClean="0">
                          <a:solidFill>
                            <a:schemeClr val="dk1"/>
                          </a:solidFill>
                          <a:latin typeface="Arial"/>
                          <a:ea typeface="+mn-ea"/>
                          <a:cs typeface="Arial"/>
                        </a:rPr>
                        <a:t>i</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3.0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B </a:t>
                      </a:r>
                      <a:r>
                        <a:rPr kumimoji="1" lang="en-US" altLang="ja-JP" sz="2000" kern="1200" dirty="0" err="1" smtClean="0">
                          <a:solidFill>
                            <a:schemeClr val="dk1"/>
                          </a:solidFill>
                          <a:latin typeface="Arial"/>
                          <a:ea typeface="+mn-ea"/>
                          <a:cs typeface="Arial"/>
                        </a:rPr>
                        <a:t>Grism</a:t>
                      </a:r>
                      <a:r>
                        <a:rPr kumimoji="1" lang="en-US" altLang="ja-JP" sz="2000" kern="1200" dirty="0" smtClean="0">
                          <a:solidFill>
                            <a:schemeClr val="dk1"/>
                          </a:solidFill>
                          <a:latin typeface="Arial"/>
                          <a:ea typeface="+mn-ea"/>
                          <a:cs typeface="Arial"/>
                        </a:rPr>
                        <a:t> </a:t>
                      </a:r>
                    </a:p>
                    <a:p>
                      <a:r>
                        <a:rPr kumimoji="1" lang="en-US" altLang="ja-JP" sz="2000" kern="1200" dirty="0" smtClean="0">
                          <a:solidFill>
                            <a:schemeClr val="dk1"/>
                          </a:solidFill>
                          <a:latin typeface="Arial"/>
                          <a:ea typeface="+mn-ea"/>
                          <a:cs typeface="Arial"/>
                        </a:rPr>
                        <a:t>6.0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10 B </a:t>
                      </a:r>
                      <a:r>
                        <a:rPr kumimoji="1" lang="en-US" altLang="ja-JP" sz="2000" kern="1200" dirty="0" err="1" smtClean="0">
                          <a:solidFill>
                            <a:schemeClr val="dk1"/>
                          </a:solidFill>
                          <a:latin typeface="Arial"/>
                          <a:ea typeface="+mn-ea"/>
                          <a:cs typeface="Arial"/>
                        </a:rPr>
                        <a:t>Grism</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5.0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4 B </a:t>
                      </a:r>
                      <a:r>
                        <a:rPr kumimoji="1" lang="en-US" altLang="ja-JP" sz="2000" kern="1200" dirty="0" err="1" smtClean="0">
                          <a:solidFill>
                            <a:schemeClr val="dk1"/>
                          </a:solidFill>
                          <a:latin typeface="Arial"/>
                          <a:ea typeface="+mn-ea"/>
                          <a:cs typeface="Arial"/>
                        </a:rPr>
                        <a:t>Grism</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5.0 sec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a:t>
                      </a:r>
                      <a:r>
                        <a:rPr kumimoji="1" lang="en-US" altLang="ja-JP" sz="2000" kern="1200" dirty="0" err="1" smtClean="0">
                          <a:solidFill>
                            <a:schemeClr val="dk1"/>
                          </a:solidFill>
                          <a:latin typeface="Arial"/>
                          <a:ea typeface="+mn-ea"/>
                          <a:cs typeface="Arial"/>
                        </a:rPr>
                        <a:t>Rc</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3.0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4 </a:t>
                      </a:r>
                      <a:r>
                        <a:rPr kumimoji="1" lang="en-US" altLang="ja-JP" sz="2000" kern="1200" dirty="0" err="1" smtClean="0">
                          <a:solidFill>
                            <a:schemeClr val="dk1"/>
                          </a:solidFill>
                          <a:latin typeface="Arial"/>
                          <a:ea typeface="+mn-ea"/>
                          <a:cs typeface="Arial"/>
                        </a:rPr>
                        <a:t>Rc</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6.0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 R </a:t>
                      </a:r>
                      <a:r>
                        <a:rPr kumimoji="1" lang="en-US" altLang="ja-JP" sz="2000" kern="1200" dirty="0" err="1" smtClean="0">
                          <a:solidFill>
                            <a:schemeClr val="dk1"/>
                          </a:solidFill>
                          <a:latin typeface="Arial"/>
                          <a:ea typeface="+mn-ea"/>
                          <a:cs typeface="Arial"/>
                        </a:rPr>
                        <a:t>Grism</a:t>
                      </a:r>
                      <a:r>
                        <a:rPr kumimoji="1" lang="en-US" altLang="ja-JP" sz="2000" kern="1200" dirty="0" smtClean="0">
                          <a:solidFill>
                            <a:schemeClr val="dk1"/>
                          </a:solidFill>
                          <a:latin typeface="Arial"/>
                          <a:ea typeface="+mn-ea"/>
                          <a:cs typeface="Arial"/>
                        </a:rPr>
                        <a:t> </a:t>
                      </a:r>
                    </a:p>
                    <a:p>
                      <a:r>
                        <a:rPr kumimoji="1" lang="en-US" altLang="ja-JP" sz="2000" kern="1200" dirty="0" smtClean="0">
                          <a:solidFill>
                            <a:schemeClr val="dk1"/>
                          </a:solidFill>
                          <a:latin typeface="Arial"/>
                          <a:ea typeface="+mn-ea"/>
                          <a:cs typeface="Arial"/>
                        </a:rPr>
                        <a:t>3.0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4 R </a:t>
                      </a:r>
                      <a:r>
                        <a:rPr kumimoji="1" lang="en-US" altLang="ja-JP" sz="2000" kern="1200" dirty="0" err="1" smtClean="0">
                          <a:solidFill>
                            <a:schemeClr val="dk1"/>
                          </a:solidFill>
                          <a:latin typeface="Arial"/>
                          <a:ea typeface="+mn-ea"/>
                          <a:cs typeface="Arial"/>
                        </a:rPr>
                        <a:t>Grism</a:t>
                      </a:r>
                      <a:r>
                        <a:rPr kumimoji="1" lang="en-US" altLang="ja-JP" sz="2000" kern="1200" dirty="0" smtClean="0">
                          <a:solidFill>
                            <a:schemeClr val="dk1"/>
                          </a:solidFill>
                          <a:latin typeface="Arial"/>
                          <a:ea typeface="+mn-ea"/>
                          <a:cs typeface="Arial"/>
                        </a:rPr>
                        <a:t> </a:t>
                      </a:r>
                    </a:p>
                    <a:p>
                      <a:r>
                        <a:rPr kumimoji="1" lang="en-US" altLang="ja-JP" sz="2000" kern="1200" dirty="0" smtClean="0">
                          <a:solidFill>
                            <a:schemeClr val="dk1"/>
                          </a:solidFill>
                          <a:latin typeface="Arial"/>
                          <a:ea typeface="+mn-ea"/>
                          <a:cs typeface="Arial"/>
                        </a:rPr>
                        <a:t>4.0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5 R </a:t>
                      </a:r>
                      <a:r>
                        <a:rPr kumimoji="1" lang="en-US" altLang="ja-JP" sz="2000" kern="1200" dirty="0" err="1" smtClean="0">
                          <a:solidFill>
                            <a:schemeClr val="dk1"/>
                          </a:solidFill>
                          <a:latin typeface="Arial"/>
                          <a:ea typeface="+mn-ea"/>
                          <a:cs typeface="Arial"/>
                        </a:rPr>
                        <a:t>Grism</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3.0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4 </a:t>
                      </a:r>
                      <a:r>
                        <a:rPr kumimoji="1" lang="en-US" altLang="ja-JP" sz="2000" kern="1200" dirty="0" err="1" smtClean="0">
                          <a:solidFill>
                            <a:schemeClr val="dk1"/>
                          </a:solidFill>
                          <a:latin typeface="Arial"/>
                          <a:ea typeface="+mn-ea"/>
                          <a:cs typeface="Arial"/>
                        </a:rPr>
                        <a:t>Rc</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20. sec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10 R </a:t>
                      </a:r>
                      <a:r>
                        <a:rPr kumimoji="1" lang="en-US" altLang="ja-JP" sz="2000" kern="1200" dirty="0" err="1" smtClean="0">
                          <a:solidFill>
                            <a:schemeClr val="dk1"/>
                          </a:solidFill>
                          <a:latin typeface="Arial"/>
                          <a:ea typeface="+mn-ea"/>
                          <a:cs typeface="Arial"/>
                        </a:rPr>
                        <a:t>Grism</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1.0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2 B </a:t>
                      </a:r>
                      <a:r>
                        <a:rPr kumimoji="1" lang="en-US" altLang="ja-JP" sz="2000" kern="1200" dirty="0" err="1" smtClean="0">
                          <a:solidFill>
                            <a:schemeClr val="dk1"/>
                          </a:solidFill>
                          <a:latin typeface="Arial"/>
                          <a:ea typeface="+mn-ea"/>
                          <a:cs typeface="Arial"/>
                        </a:rPr>
                        <a:t>Grism</a:t>
                      </a:r>
                      <a:r>
                        <a:rPr kumimoji="1" lang="en-US" altLang="ja-JP" sz="2000" kern="1200" dirty="0" smtClean="0">
                          <a:solidFill>
                            <a:schemeClr val="dk1"/>
                          </a:solidFill>
                          <a:latin typeface="Arial"/>
                          <a:ea typeface="+mn-ea"/>
                          <a:cs typeface="Arial"/>
                        </a:rPr>
                        <a:t> </a:t>
                      </a:r>
                    </a:p>
                    <a:p>
                      <a:r>
                        <a:rPr kumimoji="1" lang="en-US" altLang="ja-JP" sz="2000" kern="1200" dirty="0" smtClean="0">
                          <a:solidFill>
                            <a:schemeClr val="dk1"/>
                          </a:solidFill>
                          <a:latin typeface="Arial"/>
                          <a:ea typeface="+mn-ea"/>
                          <a:cs typeface="Arial"/>
                        </a:rPr>
                        <a:t>20. sec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10 B </a:t>
                      </a:r>
                      <a:r>
                        <a:rPr kumimoji="1" lang="en-US" altLang="ja-JP" sz="2000" kern="1200" dirty="0" err="1" smtClean="0">
                          <a:solidFill>
                            <a:schemeClr val="dk1"/>
                          </a:solidFill>
                          <a:latin typeface="Arial"/>
                          <a:ea typeface="+mn-ea"/>
                          <a:cs typeface="Arial"/>
                        </a:rPr>
                        <a:t>Grism</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1.0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2 B </a:t>
                      </a:r>
                      <a:r>
                        <a:rPr kumimoji="1" lang="en-US" altLang="ja-JP" sz="2000" kern="1200" dirty="0" err="1" smtClean="0">
                          <a:solidFill>
                            <a:schemeClr val="dk1"/>
                          </a:solidFill>
                          <a:latin typeface="Arial"/>
                          <a:ea typeface="+mn-ea"/>
                          <a:cs typeface="Arial"/>
                        </a:rPr>
                        <a:t>Grism</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1.0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4 B </a:t>
                      </a:r>
                      <a:r>
                        <a:rPr kumimoji="1" lang="en-US" altLang="ja-JP" sz="2000" kern="1200" dirty="0" err="1" smtClean="0">
                          <a:solidFill>
                            <a:schemeClr val="dk1"/>
                          </a:solidFill>
                          <a:latin typeface="Arial"/>
                          <a:ea typeface="+mn-ea"/>
                          <a:cs typeface="Arial"/>
                        </a:rPr>
                        <a:t>Grism</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0.2 min </a:t>
                      </a:r>
                      <a:r>
                        <a:rPr kumimoji="1" lang="en-US" altLang="ja-JP" sz="2000" kern="1200" dirty="0" err="1" smtClean="0">
                          <a:solidFill>
                            <a:schemeClr val="dk1"/>
                          </a:solidFill>
                          <a:latin typeface="Arial"/>
                          <a:ea typeface="+mn-ea"/>
                          <a:cs typeface="Arial"/>
                        </a:rPr>
                        <a:t>x</a:t>
                      </a:r>
                      <a:r>
                        <a:rPr kumimoji="1" lang="en-US" altLang="ja-JP" sz="2000" kern="1200" dirty="0" smtClean="0">
                          <a:solidFill>
                            <a:schemeClr val="dk1"/>
                          </a:solidFill>
                          <a:latin typeface="Arial"/>
                          <a:ea typeface="+mn-ea"/>
                          <a:cs typeface="Arial"/>
                        </a:rPr>
                        <a:t> 10 B </a:t>
                      </a:r>
                      <a:r>
                        <a:rPr kumimoji="1" lang="en-US" altLang="ja-JP" sz="2000" kern="1200" dirty="0" err="1" smtClean="0">
                          <a:solidFill>
                            <a:schemeClr val="dk1"/>
                          </a:solidFill>
                          <a:latin typeface="Arial"/>
                          <a:ea typeface="+mn-ea"/>
                          <a:cs typeface="Arial"/>
                        </a:rPr>
                        <a:t>Grism</a:t>
                      </a:r>
                      <a:endParaRPr kumimoji="1" lang="en-US" altLang="ja-JP" sz="2000" baseline="0" dirty="0" smtClean="0">
                        <a:latin typeface="Arial"/>
                        <a:cs typeface="Arial"/>
                      </a:endParaRPr>
                    </a:p>
                  </a:txBody>
                  <a:tcPr/>
                </a:tc>
                <a:tc>
                  <a:txBody>
                    <a:bodyPr/>
                    <a:lstStyle/>
                    <a:p>
                      <a:r>
                        <a:rPr kumimoji="1" lang="en-US" altLang="ja-JP" sz="2000" dirty="0" smtClean="0">
                          <a:latin typeface="Arial"/>
                          <a:cs typeface="Arial"/>
                        </a:rPr>
                        <a:t>SA107</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err="1" smtClean="0">
                          <a:latin typeface="Arial"/>
                          <a:cs typeface="Arial"/>
                        </a:rPr>
                        <a:t>QSOs</a:t>
                      </a:r>
                      <a:endParaRPr kumimoji="1" lang="ja-JP" altLang="en-US" sz="200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err="1" smtClean="0">
                          <a:latin typeface="Arial"/>
                          <a:cs typeface="Arial"/>
                        </a:rPr>
                        <a:t>ρOph</a:t>
                      </a:r>
                      <a:endParaRPr kumimoji="1" lang="en-US" altLang="ja-JP" sz="2000" dirty="0" smtClean="0">
                        <a:latin typeface="Arial"/>
                        <a:cs typeface="Arial"/>
                      </a:endParaRPr>
                    </a:p>
                    <a:p>
                      <a:r>
                        <a:rPr kumimoji="1" lang="en-US" altLang="ja-JP" sz="2000" dirty="0" smtClean="0">
                          <a:latin typeface="Arial"/>
                          <a:cs typeface="Arial"/>
                        </a:rPr>
                        <a:t>SA107 </a:t>
                      </a:r>
                    </a:p>
                    <a:p>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SA107</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r>
                        <a:rPr kumimoji="1" lang="en-US" altLang="ja-JP" sz="2000" kern="1200" dirty="0" smtClean="0">
                          <a:solidFill>
                            <a:schemeClr val="dk1"/>
                          </a:solidFill>
                          <a:latin typeface="Arial"/>
                          <a:ea typeface="+mn-ea"/>
                          <a:cs typeface="Arial"/>
                        </a:rPr>
                        <a:t>SA107</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smtClean="0">
                          <a:solidFill>
                            <a:schemeClr val="dk1"/>
                          </a:solidFill>
                          <a:latin typeface="Arial"/>
                          <a:ea typeface="+mn-ea"/>
                          <a:cs typeface="Arial"/>
                        </a:rPr>
                        <a:t>SA107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ρOph</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smtClean="0">
                          <a:solidFill>
                            <a:schemeClr val="dk1"/>
                          </a:solidFill>
                          <a:latin typeface="Arial"/>
                          <a:ea typeface="+mn-ea"/>
                          <a:cs typeface="Arial"/>
                        </a:rPr>
                        <a:t>LDS749B</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err="1" smtClean="0">
                          <a:solidFill>
                            <a:schemeClr val="dk1"/>
                          </a:solidFill>
                          <a:latin typeface="Arial"/>
                          <a:ea typeface="+mn-ea"/>
                          <a:cs typeface="Arial"/>
                        </a:rPr>
                        <a:t>QSOs</a:t>
                      </a:r>
                      <a:endParaRPr kumimoji="1" lang="en-US" altLang="ja-JP" sz="2000" kern="1200" dirty="0" smtClean="0">
                        <a:solidFill>
                          <a:schemeClr val="dk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kern="1200" dirty="0" smtClean="0">
                          <a:solidFill>
                            <a:schemeClr val="dk1"/>
                          </a:solidFill>
                          <a:latin typeface="Arial"/>
                          <a:ea typeface="+mn-ea"/>
                          <a:cs typeface="Arial"/>
                        </a:rPr>
                        <a:t>LDS749B</a:t>
                      </a:r>
                    </a:p>
                    <a:p>
                      <a:r>
                        <a:rPr kumimoji="1" lang="en-US" altLang="ja-JP" sz="2000" dirty="0" err="1" smtClean="0">
                          <a:latin typeface="Arial"/>
                          <a:cs typeface="Arial"/>
                        </a:rPr>
                        <a:t>QSOs</a:t>
                      </a:r>
                      <a:endParaRPr kumimoji="1" lang="en-US" altLang="ja-JP" sz="2000" dirty="0" smtClean="0">
                        <a:latin typeface="Arial"/>
                        <a:cs typeface="Arial"/>
                      </a:endParaRPr>
                    </a:p>
                    <a:p>
                      <a:r>
                        <a:rPr kumimoji="1" lang="en-US" altLang="ja-JP" sz="2000" dirty="0" err="1" smtClean="0">
                          <a:latin typeface="Arial"/>
                          <a:cs typeface="Arial"/>
                        </a:rPr>
                        <a:t>QSOs</a:t>
                      </a:r>
                      <a:endParaRPr kumimoji="1" lang="en-US" altLang="ja-JP" sz="2000" dirty="0" smtClean="0">
                        <a:latin typeface="Arial"/>
                        <a:cs typeface="Arial"/>
                      </a:endParaRPr>
                    </a:p>
                    <a:p>
                      <a:r>
                        <a:rPr kumimoji="1" lang="en-US" altLang="ja-JP" sz="2000" kern="1200" dirty="0" smtClean="0">
                          <a:solidFill>
                            <a:schemeClr val="dk1"/>
                          </a:solidFill>
                          <a:latin typeface="Arial"/>
                          <a:ea typeface="+mn-ea"/>
                          <a:cs typeface="Arial"/>
                        </a:rPr>
                        <a:t>DOMEFLAT</a:t>
                      </a:r>
                      <a:endParaRPr kumimoji="1" lang="en-US" altLang="ja-JP" sz="2000" dirty="0" smtClean="0">
                        <a:latin typeface="Arial"/>
                        <a:cs typeface="Arial"/>
                      </a:endParaRPr>
                    </a:p>
                  </a:txBody>
                  <a:tcPr/>
                </a:tc>
              </a:tr>
            </a:tbl>
          </a:graphicData>
        </a:graphic>
      </p:graphicFrame>
      <p:graphicFrame>
        <p:nvGraphicFramePr>
          <p:cNvPr id="85" name="表 84"/>
          <p:cNvGraphicFramePr>
            <a:graphicFrameLocks noGrp="1"/>
          </p:cNvGraphicFramePr>
          <p:nvPr/>
        </p:nvGraphicFramePr>
        <p:xfrm>
          <a:off x="590097" y="35084912"/>
          <a:ext cx="9449407" cy="3496308"/>
        </p:xfrm>
        <a:graphic>
          <a:graphicData uri="http://schemas.openxmlformats.org/drawingml/2006/table">
            <a:tbl>
              <a:tblPr firstRow="1" bandRow="1">
                <a:tableStyleId>{5C22544A-7EE6-4342-B048-85BDC9FD1C3A}</a:tableStyleId>
              </a:tblPr>
              <a:tblGrid>
                <a:gridCol w="5198423"/>
                <a:gridCol w="1754885"/>
                <a:gridCol w="660366"/>
                <a:gridCol w="609568"/>
                <a:gridCol w="660365"/>
                <a:gridCol w="565800"/>
              </a:tblGrid>
              <a:tr h="0">
                <a:tc>
                  <a:txBody>
                    <a:bodyPr/>
                    <a:lstStyle/>
                    <a:p>
                      <a:pPr algn="ctr"/>
                      <a:r>
                        <a:rPr kumimoji="1" lang="en-US" altLang="ja-JP" sz="2400" dirty="0" smtClean="0">
                          <a:latin typeface="Arial"/>
                          <a:cs typeface="Arial"/>
                        </a:rPr>
                        <a:t>Group</a:t>
                      </a:r>
                      <a:endParaRPr kumimoji="1" lang="ja-JP" altLang="en-US" sz="2400" dirty="0">
                        <a:latin typeface="Arial"/>
                        <a:cs typeface="Arial"/>
                      </a:endParaRPr>
                    </a:p>
                  </a:txBody>
                  <a:tcPr/>
                </a:tc>
                <a:tc>
                  <a:txBody>
                    <a:bodyPr/>
                    <a:lstStyle/>
                    <a:p>
                      <a:r>
                        <a:rPr kumimoji="1" lang="en-US" altLang="ja-JP" sz="2400" dirty="0" smtClean="0">
                          <a:latin typeface="Arial"/>
                          <a:cs typeface="Arial"/>
                        </a:rPr>
                        <a:t>Number of detection</a:t>
                      </a:r>
                      <a:endParaRPr kumimoji="1" lang="ja-JP" altLang="en-US" sz="2400" dirty="0">
                        <a:latin typeface="Arial"/>
                        <a:cs typeface="Arial"/>
                      </a:endParaRPr>
                    </a:p>
                  </a:txBody>
                  <a:tcPr/>
                </a:tc>
                <a:tc>
                  <a:txBody>
                    <a:bodyPr/>
                    <a:lstStyle/>
                    <a:p>
                      <a:r>
                        <a:rPr kumimoji="1" lang="en-US" altLang="ja-JP" sz="2400" dirty="0" smtClean="0">
                          <a:latin typeface="Arial"/>
                          <a:cs typeface="Arial"/>
                        </a:rPr>
                        <a:t>S</a:t>
                      </a:r>
                      <a:endParaRPr kumimoji="1" lang="ja-JP" altLang="en-US" sz="2400" dirty="0">
                        <a:latin typeface="Arial"/>
                        <a:cs typeface="Arial"/>
                      </a:endParaRPr>
                    </a:p>
                  </a:txBody>
                  <a:tcPr/>
                </a:tc>
                <a:tc>
                  <a:txBody>
                    <a:bodyPr/>
                    <a:lstStyle/>
                    <a:p>
                      <a:r>
                        <a:rPr kumimoji="1" lang="en-US" altLang="ja-JP" sz="2400" dirty="0" smtClean="0">
                          <a:latin typeface="Arial"/>
                          <a:cs typeface="Arial"/>
                        </a:rPr>
                        <a:t>Q</a:t>
                      </a:r>
                      <a:endParaRPr kumimoji="1" lang="ja-JP" altLang="en-US" sz="2400" dirty="0">
                        <a:latin typeface="Arial"/>
                        <a:cs typeface="Arial"/>
                      </a:endParaRPr>
                    </a:p>
                  </a:txBody>
                  <a:tcPr/>
                </a:tc>
                <a:tc>
                  <a:txBody>
                    <a:bodyPr/>
                    <a:lstStyle/>
                    <a:p>
                      <a:r>
                        <a:rPr kumimoji="1" lang="en-US" altLang="ja-JP" sz="2400" dirty="0" smtClean="0">
                          <a:latin typeface="Arial"/>
                          <a:cs typeface="Arial"/>
                        </a:rPr>
                        <a:t>C</a:t>
                      </a:r>
                      <a:endParaRPr kumimoji="1" lang="ja-JP" altLang="en-US" sz="2400" dirty="0">
                        <a:latin typeface="Arial"/>
                        <a:cs typeface="Arial"/>
                      </a:endParaRPr>
                    </a:p>
                  </a:txBody>
                  <a:tcPr/>
                </a:tc>
                <a:tc>
                  <a:txBody>
                    <a:bodyPr/>
                    <a:lstStyle/>
                    <a:p>
                      <a:r>
                        <a:rPr kumimoji="1" lang="en-US" altLang="ja-JP" sz="2400" dirty="0" smtClean="0">
                          <a:latin typeface="Arial"/>
                          <a:cs typeface="Arial"/>
                        </a:rPr>
                        <a:t>D</a:t>
                      </a:r>
                      <a:endParaRPr kumimoji="1" lang="ja-JP" altLang="en-US" sz="2400" dirty="0">
                        <a:latin typeface="Arial"/>
                        <a:cs typeface="Arial"/>
                      </a:endParaRPr>
                    </a:p>
                  </a:txBody>
                  <a:tcPr/>
                </a:tc>
              </a:tr>
              <a:tr h="1301748">
                <a:tc>
                  <a:txBody>
                    <a:bodyPr/>
                    <a:lstStyle/>
                    <a:p>
                      <a:r>
                        <a:rPr kumimoji="1" lang="en-US" altLang="ja-JP" sz="2400" dirty="0" smtClean="0">
                          <a:latin typeface="Arial"/>
                          <a:cs typeface="Arial"/>
                        </a:rPr>
                        <a:t>MBAs Inner belt    (2.0&lt; a (AU)&lt; 2.6)</a:t>
                      </a:r>
                    </a:p>
                    <a:p>
                      <a:r>
                        <a:rPr kumimoji="1" lang="en-US" altLang="ja-JP" sz="2400" dirty="0" smtClean="0">
                          <a:latin typeface="Arial"/>
                          <a:cs typeface="Arial"/>
                        </a:rPr>
                        <a:t>           Middle belt (2.6&lt; a (AU)&lt; 3.0)</a:t>
                      </a:r>
                    </a:p>
                    <a:p>
                      <a:r>
                        <a:rPr kumimoji="1" lang="en-US" altLang="ja-JP" sz="2400" dirty="0" smtClean="0">
                          <a:latin typeface="Arial"/>
                          <a:cs typeface="Arial"/>
                        </a:rPr>
                        <a:t>           Outer belt   (3.0&lt; a (AU)&lt; 3.5)</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18 (67)</a:t>
                      </a:r>
                    </a:p>
                    <a:p>
                      <a:pPr algn="ctr"/>
                      <a:r>
                        <a:rPr kumimoji="1" lang="en-US" altLang="ja-JP" sz="2400" dirty="0" smtClean="0">
                          <a:latin typeface="Arial"/>
                          <a:cs typeface="Arial"/>
                        </a:rPr>
                        <a:t>39 (73)</a:t>
                      </a:r>
                    </a:p>
                    <a:p>
                      <a:pPr algn="ctr"/>
                      <a:r>
                        <a:rPr kumimoji="1" lang="en-US" altLang="ja-JP" sz="2400" dirty="0" smtClean="0">
                          <a:latin typeface="Arial"/>
                          <a:cs typeface="Arial"/>
                        </a:rPr>
                        <a:t>15 (38)</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5</a:t>
                      </a:r>
                    </a:p>
                    <a:p>
                      <a:pPr algn="ctr"/>
                      <a:r>
                        <a:rPr kumimoji="1" lang="en-US" altLang="ja-JP" sz="2400" dirty="0" smtClean="0">
                          <a:latin typeface="Arial"/>
                          <a:cs typeface="Arial"/>
                        </a:rPr>
                        <a:t>9</a:t>
                      </a:r>
                    </a:p>
                    <a:p>
                      <a:pPr algn="ctr"/>
                      <a:r>
                        <a:rPr kumimoji="1" lang="en-US" altLang="ja-JP" sz="2400" dirty="0" smtClean="0">
                          <a:latin typeface="Arial"/>
                          <a:cs typeface="Arial"/>
                        </a:rPr>
                        <a:t>2</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p>
                    <a:p>
                      <a:pPr algn="ctr"/>
                      <a:r>
                        <a:rPr kumimoji="1" lang="en-US" altLang="ja-JP" sz="2400" dirty="0" smtClean="0">
                          <a:latin typeface="Arial"/>
                          <a:cs typeface="Arial"/>
                        </a:rPr>
                        <a:t>7</a:t>
                      </a:r>
                    </a:p>
                    <a:p>
                      <a:pPr algn="ctr"/>
                      <a:r>
                        <a:rPr kumimoji="1" lang="en-US" altLang="ja-JP" sz="2400" dirty="0" smtClean="0">
                          <a:latin typeface="Arial"/>
                          <a:cs typeface="Arial"/>
                        </a:rPr>
                        <a:t>-</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3</a:t>
                      </a:r>
                    </a:p>
                    <a:p>
                      <a:pPr algn="ctr"/>
                      <a:r>
                        <a:rPr kumimoji="1" lang="en-US" altLang="ja-JP" sz="2400" dirty="0" smtClean="0">
                          <a:latin typeface="Arial"/>
                          <a:cs typeface="Arial"/>
                        </a:rPr>
                        <a:t>3</a:t>
                      </a:r>
                    </a:p>
                    <a:p>
                      <a:pPr algn="ctr"/>
                      <a:r>
                        <a:rPr kumimoji="1" lang="en-US" altLang="ja-JP" sz="2400" dirty="0" smtClean="0">
                          <a:latin typeface="Arial"/>
                          <a:cs typeface="Arial"/>
                        </a:rPr>
                        <a:t>1</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1</a:t>
                      </a:r>
                    </a:p>
                    <a:p>
                      <a:pPr algn="ctr"/>
                      <a:r>
                        <a:rPr kumimoji="1" lang="en-US" altLang="ja-JP" sz="2400" dirty="0" smtClean="0">
                          <a:latin typeface="Arial"/>
                          <a:cs typeface="Arial"/>
                        </a:rPr>
                        <a:t>2</a:t>
                      </a:r>
                    </a:p>
                    <a:p>
                      <a:pPr algn="ctr"/>
                      <a:r>
                        <a:rPr kumimoji="1" lang="en-US" altLang="ja-JP" sz="2400" dirty="0" smtClean="0">
                          <a:latin typeface="Arial"/>
                          <a:cs typeface="Arial"/>
                        </a:rPr>
                        <a:t>2</a:t>
                      </a:r>
                      <a:endParaRPr kumimoji="1" lang="ja-JP" altLang="en-US" sz="2400" dirty="0">
                        <a:latin typeface="Arial"/>
                        <a:cs typeface="Arial"/>
                      </a:endParaRPr>
                    </a:p>
                  </a:txBody>
                  <a:tcPr/>
                </a:tc>
              </a:tr>
              <a:tr h="317825">
                <a:tc>
                  <a:txBody>
                    <a:bodyPr/>
                    <a:lstStyle/>
                    <a:p>
                      <a:pPr algn="ctr"/>
                      <a:r>
                        <a:rPr kumimoji="1" lang="en-US" altLang="ja-JP" sz="2400" dirty="0" smtClean="0">
                          <a:latin typeface="Arial"/>
                          <a:cs typeface="Arial"/>
                        </a:rPr>
                        <a:t>Hilda (3.7 &lt; a (AU) &lt; 4.6)</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4 (8)</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r>
              <a:tr h="317825">
                <a:tc>
                  <a:txBody>
                    <a:bodyPr/>
                    <a:lstStyle/>
                    <a:p>
                      <a:pPr algn="ctr"/>
                      <a:r>
                        <a:rPr kumimoji="1" lang="en-US" altLang="ja-JP" sz="2400" dirty="0" smtClean="0">
                          <a:latin typeface="Arial"/>
                          <a:cs typeface="Arial"/>
                        </a:rPr>
                        <a:t>Jupiter Trojan (4.9 &lt; a (AU) &lt; 5.5)</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3 (11)</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1</a:t>
                      </a:r>
                      <a:endParaRPr kumimoji="1" lang="ja-JP" altLang="en-US" sz="2400" dirty="0">
                        <a:latin typeface="Arial"/>
                        <a:cs typeface="Arial"/>
                      </a:endParaRPr>
                    </a:p>
                  </a:txBody>
                  <a:tcPr/>
                </a:tc>
              </a:tr>
              <a:tr h="317825">
                <a:tc>
                  <a:txBody>
                    <a:bodyPr/>
                    <a:lstStyle/>
                    <a:p>
                      <a:pPr algn="ctr"/>
                      <a:r>
                        <a:rPr kumimoji="1" lang="en-US" altLang="ja-JP" sz="2400" dirty="0" err="1" smtClean="0">
                          <a:latin typeface="Arial"/>
                          <a:cs typeface="Arial"/>
                        </a:rPr>
                        <a:t>TNOs</a:t>
                      </a:r>
                      <a:r>
                        <a:rPr kumimoji="1" lang="en-US" altLang="ja-JP" sz="2400" dirty="0" smtClean="0">
                          <a:latin typeface="Arial"/>
                          <a:cs typeface="Arial"/>
                        </a:rPr>
                        <a:t> (a (AU) &gt; 40)</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6</a:t>
                      </a:r>
                      <a:r>
                        <a:rPr kumimoji="1" lang="en-US" altLang="ja-JP" sz="2400" baseline="0" dirty="0" smtClean="0">
                          <a:latin typeface="Arial"/>
                          <a:cs typeface="Arial"/>
                        </a:rPr>
                        <a:t> (1)</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1</a:t>
                      </a:r>
                      <a:endParaRPr kumimoji="1" lang="ja-JP" altLang="en-US" sz="2400" dirty="0">
                        <a:latin typeface="Arial"/>
                        <a:cs typeface="Arial"/>
                      </a:endParaRPr>
                    </a:p>
                  </a:txBody>
                  <a:tcPr/>
                </a:tc>
                <a:tc>
                  <a:txBody>
                    <a:bodyPr/>
                    <a:lstStyle/>
                    <a:p>
                      <a:pPr algn="ctr"/>
                      <a:r>
                        <a:rPr kumimoji="1" lang="en-US" altLang="ja-JP" sz="2400" dirty="0" smtClean="0">
                          <a:latin typeface="Arial"/>
                          <a:cs typeface="Arial"/>
                        </a:rPr>
                        <a:t>-</a:t>
                      </a:r>
                      <a:endParaRPr kumimoji="1" lang="ja-JP" altLang="en-US" sz="2400" dirty="0">
                        <a:latin typeface="Arial"/>
                        <a:cs typeface="Arial"/>
                      </a:endParaRPr>
                    </a:p>
                  </a:txBody>
                  <a:tcPr/>
                </a:tc>
              </a:tr>
            </a:tbl>
          </a:graphicData>
        </a:graphic>
      </p:graphicFrame>
      <p:pic>
        <p:nvPicPr>
          <p:cNvPr id="88" name="図 87" descr="FOVcomp.jpg"/>
          <p:cNvPicPr>
            <a:picLocks noChangeAspect="1"/>
          </p:cNvPicPr>
          <p:nvPr/>
        </p:nvPicPr>
        <p:blipFill>
          <a:blip r:embed="rId41"/>
          <a:stretch>
            <a:fillRect/>
          </a:stretch>
        </p:blipFill>
        <p:spPr>
          <a:xfrm>
            <a:off x="4571193" y="22387062"/>
            <a:ext cx="5688779" cy="2880000"/>
          </a:xfrm>
          <a:prstGeom prst="rect">
            <a:avLst/>
          </a:prstGeom>
        </p:spPr>
      </p:pic>
      <p:sp>
        <p:nvSpPr>
          <p:cNvPr id="89" name="テキスト ボックス 88"/>
          <p:cNvSpPr txBox="1"/>
          <p:nvPr/>
        </p:nvSpPr>
        <p:spPr>
          <a:xfrm>
            <a:off x="22446711" y="15110395"/>
            <a:ext cx="7213719" cy="5262980"/>
          </a:xfrm>
          <a:prstGeom prst="rect">
            <a:avLst/>
          </a:prstGeom>
          <a:noFill/>
        </p:spPr>
        <p:txBody>
          <a:bodyPr wrap="square" rtlCol="0">
            <a:spAutoFit/>
          </a:bodyPr>
          <a:lstStyle/>
          <a:p>
            <a:pPr algn="just"/>
            <a:r>
              <a:rPr lang="en-US" altLang="ja-JP" sz="2800" b="1" dirty="0" smtClean="0">
                <a:solidFill>
                  <a:srgbClr val="000000"/>
                </a:solidFill>
                <a:latin typeface="Constantia" charset="0"/>
              </a:rPr>
              <a:t>(2) Investigating small Jupiter Trojans:</a:t>
            </a:r>
            <a:r>
              <a:rPr lang="ja-JP" altLang="en-US" sz="2800" dirty="0" smtClean="0">
                <a:solidFill>
                  <a:srgbClr val="000000"/>
                </a:solidFill>
                <a:latin typeface="Constantia" charset="0"/>
                <a:ea typeface="ＭＳ Ｐ明朝" charset="-128"/>
                <a:cs typeface="ＭＳ Ｐ明朝" charset="-128"/>
              </a:rPr>
              <a:t> </a:t>
            </a:r>
            <a:r>
              <a:rPr lang="en-US" altLang="ja-JP" sz="2800" dirty="0" smtClean="0">
                <a:solidFill>
                  <a:srgbClr val="000000"/>
                </a:solidFill>
                <a:latin typeface="Constantia" charset="0"/>
              </a:rPr>
              <a:t>Very recently, Fernandez et al. (2009) [14] found that the median R-band </a:t>
            </a:r>
            <a:r>
              <a:rPr lang="en-US" altLang="ja-JP" sz="2800" dirty="0" err="1" smtClean="0">
                <a:solidFill>
                  <a:srgbClr val="000000"/>
                </a:solidFill>
                <a:latin typeface="Constantia" charset="0"/>
              </a:rPr>
              <a:t>albedo</a:t>
            </a:r>
            <a:r>
              <a:rPr lang="en-US" altLang="ja-JP" sz="2800" dirty="0" smtClean="0">
                <a:solidFill>
                  <a:srgbClr val="000000"/>
                </a:solidFill>
                <a:latin typeface="Constantia" charset="0"/>
              </a:rPr>
              <a:t> of small </a:t>
            </a:r>
            <a:r>
              <a:rPr lang="en-US" altLang="ja-JP" sz="2800" dirty="0" err="1" smtClean="0">
                <a:solidFill>
                  <a:srgbClr val="000000"/>
                </a:solidFill>
                <a:latin typeface="Constantia" charset="0"/>
              </a:rPr>
              <a:t>JTs</a:t>
            </a:r>
            <a:r>
              <a:rPr lang="en-US" altLang="ja-JP" sz="2800" dirty="0" smtClean="0">
                <a:solidFill>
                  <a:srgbClr val="000000"/>
                </a:solidFill>
                <a:latin typeface="Constantia" charset="0"/>
              </a:rPr>
              <a:t> (5km&lt;D&lt;24km) is much higher (0.12) than that of large </a:t>
            </a:r>
            <a:r>
              <a:rPr lang="en-US" altLang="ja-JP" sz="2800" dirty="0" err="1" smtClean="0">
                <a:solidFill>
                  <a:srgbClr val="000000"/>
                </a:solidFill>
                <a:latin typeface="Constantia" charset="0"/>
              </a:rPr>
              <a:t>JTs</a:t>
            </a:r>
            <a:r>
              <a:rPr lang="en-US" altLang="ja-JP" sz="2800" dirty="0" smtClean="0">
                <a:solidFill>
                  <a:srgbClr val="000000"/>
                </a:solidFill>
                <a:latin typeface="Constantia" charset="0"/>
              </a:rPr>
              <a:t> with D&gt;57 km (0.04). This means that there is a possibility that small Trojans show different spectral-type from large Trojans. So far, there is no spectral information of </a:t>
            </a:r>
            <a:r>
              <a:rPr lang="en-US" altLang="ja-JP" sz="2800" dirty="0" err="1" smtClean="0">
                <a:solidFill>
                  <a:srgbClr val="000000"/>
                </a:solidFill>
                <a:latin typeface="Constantia" charset="0"/>
              </a:rPr>
              <a:t>JTs</a:t>
            </a:r>
            <a:r>
              <a:rPr lang="en-US" altLang="ja-JP" sz="2800" dirty="0" smtClean="0">
                <a:solidFill>
                  <a:srgbClr val="000000"/>
                </a:solidFill>
                <a:latin typeface="Constantia" charset="0"/>
              </a:rPr>
              <a:t> of a few to several tens km in size. We can detect such </a:t>
            </a:r>
          </a:p>
          <a:p>
            <a:pPr algn="just"/>
            <a:r>
              <a:rPr lang="en-US" altLang="ja-JP" sz="2800" dirty="0" smtClean="0">
                <a:solidFill>
                  <a:srgbClr val="000000"/>
                </a:solidFill>
                <a:latin typeface="Constantia" charset="0"/>
              </a:rPr>
              <a:t>objects and obtain their spectra </a:t>
            </a:r>
          </a:p>
          <a:p>
            <a:pPr algn="just"/>
            <a:r>
              <a:rPr lang="en-US" altLang="ja-JP" sz="2800" dirty="0" smtClean="0">
                <a:solidFill>
                  <a:srgbClr val="000000"/>
                </a:solidFill>
                <a:latin typeface="Constantia" charset="0"/>
              </a:rPr>
              <a:t>with the </a:t>
            </a:r>
            <a:r>
              <a:rPr lang="en-US" altLang="ja-JP" sz="2800" dirty="0" err="1" smtClean="0">
                <a:solidFill>
                  <a:srgbClr val="000000"/>
                </a:solidFill>
                <a:latin typeface="Constantia" charset="0"/>
              </a:rPr>
              <a:t>slitless</a:t>
            </a:r>
            <a:r>
              <a:rPr lang="en-US" altLang="ja-JP" sz="2800" dirty="0" smtClean="0">
                <a:solidFill>
                  <a:srgbClr val="000000"/>
                </a:solidFill>
                <a:latin typeface="Constantia" charset="0"/>
              </a:rPr>
              <a:t> spectroscopy.</a:t>
            </a:r>
            <a:endParaRPr lang="ja-JP" altLang="en-US" sz="2800" dirty="0" smtClean="0">
              <a:solidFill>
                <a:srgbClr val="000000"/>
              </a:solidFill>
              <a:latin typeface="Constantia" charset="0"/>
              <a:ea typeface="ＭＳ Ｐ明朝" charset="-128"/>
              <a:cs typeface="ＭＳ Ｐ明朝" charset="-128"/>
            </a:endParaRPr>
          </a:p>
        </p:txBody>
      </p:sp>
      <p:sp>
        <p:nvSpPr>
          <p:cNvPr id="90" name="テキスト ボックス 89"/>
          <p:cNvSpPr txBox="1"/>
          <p:nvPr/>
        </p:nvSpPr>
        <p:spPr>
          <a:xfrm>
            <a:off x="4571194" y="25396693"/>
            <a:ext cx="5673444" cy="3046988"/>
          </a:xfrm>
          <a:prstGeom prst="rect">
            <a:avLst/>
          </a:prstGeom>
          <a:noFill/>
        </p:spPr>
        <p:txBody>
          <a:bodyPr wrap="square" rtlCol="0">
            <a:spAutoFit/>
          </a:bodyPr>
          <a:lstStyle/>
          <a:p>
            <a:pPr algn="just"/>
            <a:r>
              <a:rPr lang="en-US" altLang="ja-JP" sz="2400" dirty="0" smtClean="0"/>
              <a:t>Fig.5 Left</a:t>
            </a:r>
            <a:r>
              <a:rPr lang="en-US" altLang="ja-JP" sz="2400" dirty="0"/>
              <a:t>: Dark cloud, Right: Subaru Deep field near galactic pole. Green circle show objects (B &lt; 20.5 </a:t>
            </a:r>
            <a:r>
              <a:rPr lang="en-US" altLang="ja-JP" sz="2400" dirty="0" err="1"/>
              <a:t>mag</a:t>
            </a:r>
            <a:r>
              <a:rPr lang="en-US" altLang="ja-JP" sz="2400" dirty="0"/>
              <a:t>) from UNSO-B1 catalogue. There are fewer objects with B &gt; 20 </a:t>
            </a:r>
            <a:r>
              <a:rPr lang="en-US" altLang="ja-JP" sz="2400" dirty="0" err="1"/>
              <a:t>mag</a:t>
            </a:r>
            <a:r>
              <a:rPr lang="en-US" altLang="ja-JP" sz="2400" dirty="0"/>
              <a:t> in the dark cloud region than near galactic pole. That's why the dark cloud is suitable for </a:t>
            </a:r>
            <a:r>
              <a:rPr lang="en-US" altLang="ja-JP" sz="2400" dirty="0" err="1"/>
              <a:t>slitless</a:t>
            </a:r>
            <a:r>
              <a:rPr lang="en-US" altLang="ja-JP" sz="2400" dirty="0"/>
              <a:t> spectroscopy.</a:t>
            </a:r>
            <a:endParaRPr kumimoji="1" lang="ja-JP" altLang="en-US" sz="2400" dirty="0"/>
          </a:p>
        </p:txBody>
      </p:sp>
      <p:pic>
        <p:nvPicPr>
          <p:cNvPr id="91" name="図 90" descr="cumu.pdf"/>
          <p:cNvPicPr>
            <a:picLocks/>
          </p:cNvPicPr>
          <p:nvPr/>
        </p:nvPicPr>
        <mc:AlternateContent xmlns:ma="http://schemas.microsoft.com/office/mac/drawingml/2008/main">
          <mc:Choice Requires="ma">
            <p:blipFill>
              <a:blip r:embed="rId4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43"/>
              <a:stretch>
                <a:fillRect/>
              </a:stretch>
            </p:blipFill>
          </mc:Fallback>
        </mc:AlternateContent>
        <p:spPr>
          <a:xfrm>
            <a:off x="5463305" y="28583871"/>
            <a:ext cx="4500000" cy="360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 name="図 91" descr="maghist.png"/>
          <p:cNvPicPr>
            <a:picLocks/>
          </p:cNvPicPr>
          <p:nvPr/>
        </p:nvPicPr>
        <p:blipFill>
          <a:blip r:embed="rId44"/>
          <a:stretch>
            <a:fillRect/>
          </a:stretch>
        </p:blipFill>
        <p:spPr>
          <a:xfrm>
            <a:off x="488498" y="28632279"/>
            <a:ext cx="4500000" cy="3600000"/>
          </a:xfrm>
          <a:prstGeom prst="rect">
            <a:avLst/>
          </a:prstGeom>
        </p:spPr>
      </p:pic>
      <p:sp>
        <p:nvSpPr>
          <p:cNvPr id="93" name="テキスト ボックス 92"/>
          <p:cNvSpPr txBox="1"/>
          <p:nvPr/>
        </p:nvSpPr>
        <p:spPr>
          <a:xfrm>
            <a:off x="450768" y="32190652"/>
            <a:ext cx="9793870" cy="3939540"/>
          </a:xfrm>
          <a:prstGeom prst="rect">
            <a:avLst/>
          </a:prstGeom>
          <a:noFill/>
        </p:spPr>
        <p:txBody>
          <a:bodyPr wrap="square" rtlCol="0">
            <a:spAutoFit/>
          </a:bodyPr>
          <a:lstStyle/>
          <a:p>
            <a:pPr algn="just"/>
            <a:r>
              <a:rPr lang="en-US" altLang="ja-JP" sz="2400" dirty="0" smtClean="0"/>
              <a:t>Fig.6 Left</a:t>
            </a:r>
            <a:r>
              <a:rPr lang="en-US" altLang="ja-JP" sz="2400" dirty="0"/>
              <a:t>: the apparent magnitude distribution of</a:t>
            </a:r>
            <a:r>
              <a:rPr lang="en-US" altLang="ja-JP" sz="2400" dirty="0" smtClean="0"/>
              <a:t> moving objects detected </a:t>
            </a:r>
            <a:r>
              <a:rPr lang="en-US" altLang="ja-JP" sz="2400" dirty="0"/>
              <a:t>in this survey. Right: the absolute magnitude distribution of</a:t>
            </a:r>
            <a:r>
              <a:rPr lang="en-US" altLang="ja-JP" sz="2400" dirty="0" smtClean="0"/>
              <a:t> the same </a:t>
            </a:r>
            <a:r>
              <a:rPr lang="en-US" altLang="ja-JP" sz="2400" dirty="0"/>
              <a:t>moving </a:t>
            </a:r>
            <a:r>
              <a:rPr lang="en-US" altLang="ja-JP" sz="2400" dirty="0" smtClean="0"/>
              <a:t>objects. </a:t>
            </a:r>
            <a:r>
              <a:rPr lang="en-US" altLang="ja-JP" sz="2400" dirty="0"/>
              <a:t>The X show the cumulative distribution for objects corresponding to</a:t>
            </a:r>
            <a:r>
              <a:rPr lang="en-US" altLang="ja-JP" sz="2400" dirty="0" smtClean="0"/>
              <a:t> D=1</a:t>
            </a:r>
            <a:r>
              <a:rPr lang="en-US" altLang="ja-JP" sz="2400" dirty="0"/>
              <a:t>- 0.5 km size. The slope of cumulative distribution fitted by</a:t>
            </a:r>
            <a:r>
              <a:rPr lang="en-US" altLang="ja-JP" sz="2400" dirty="0" smtClean="0"/>
              <a:t> a power </a:t>
            </a:r>
            <a:r>
              <a:rPr lang="en-US" altLang="ja-JP" sz="2400" dirty="0"/>
              <a:t>law distribution is 1.42. This is similar to the slope</a:t>
            </a:r>
            <a:r>
              <a:rPr lang="en-US" altLang="ja-JP" sz="2400" dirty="0" smtClean="0"/>
              <a:t> obtained </a:t>
            </a:r>
            <a:r>
              <a:rPr lang="en-US" altLang="ja-JP" sz="2400" dirty="0"/>
              <a:t>by Yoshida et al. (1.2-</a:t>
            </a:r>
            <a:r>
              <a:rPr lang="en-US" altLang="ja-JP" sz="2400"/>
              <a:t>1.3</a:t>
            </a:r>
            <a:r>
              <a:rPr lang="en-US" altLang="ja-JP" sz="2400" smtClean="0"/>
              <a:t>) [1]~[5] </a:t>
            </a:r>
            <a:r>
              <a:rPr lang="en-US" altLang="ja-JP" sz="2400" dirty="0"/>
              <a:t>and SDSS survey (1.4</a:t>
            </a:r>
            <a:r>
              <a:rPr lang="en-US" altLang="ja-JP" sz="2400" dirty="0" smtClean="0"/>
              <a:t>) for the main belt asteroids. </a:t>
            </a:r>
            <a:endParaRPr lang="en-US" altLang="ja-JP" sz="2400" dirty="0"/>
          </a:p>
          <a:p>
            <a:endParaRPr kumimoji="1" lang="ja-JP" altLang="en-US" dirty="0"/>
          </a:p>
        </p:txBody>
      </p:sp>
      <p:sp>
        <p:nvSpPr>
          <p:cNvPr id="94" name="テキスト ボックス 99"/>
          <p:cNvSpPr txBox="1">
            <a:spLocks noChangeArrowheads="1"/>
          </p:cNvSpPr>
          <p:nvPr/>
        </p:nvSpPr>
        <p:spPr bwMode="auto">
          <a:xfrm>
            <a:off x="450768" y="38761379"/>
            <a:ext cx="29402097" cy="3293209"/>
          </a:xfrm>
          <a:prstGeom prst="rect">
            <a:avLst/>
          </a:prstGeom>
          <a:noFill/>
          <a:ln w="9525">
            <a:noFill/>
            <a:miter lim="800000"/>
            <a:headEnd/>
            <a:tailEnd/>
          </a:ln>
        </p:spPr>
        <p:txBody>
          <a:bodyPr wrap="square">
            <a:prstTxWarp prst="textNoShape">
              <a:avLst/>
            </a:prstTxWarp>
            <a:spAutoFit/>
          </a:bodyPr>
          <a:lstStyle/>
          <a:p>
            <a:pPr algn="just"/>
            <a:r>
              <a:rPr lang="en-US" altLang="ja-JP" sz="4000" b="1" dirty="0">
                <a:latin typeface="Constantia" charset="0"/>
                <a:ea typeface="ＭＳ Ｐ明朝" charset="-128"/>
                <a:cs typeface="ＭＳ Ｐ明朝" charset="-128"/>
              </a:rPr>
              <a:t>Summary : </a:t>
            </a:r>
            <a:r>
              <a:rPr lang="en-US" altLang="ja-JP" sz="2800" dirty="0">
                <a:latin typeface="Constantia" charset="0"/>
                <a:ea typeface="ＭＳ Ｐ明朝" charset="-128"/>
                <a:cs typeface="ＭＳ Ｐ明朝" charset="-128"/>
              </a:rPr>
              <a:t>We observed </a:t>
            </a:r>
            <a:r>
              <a:rPr lang="en-US" altLang="ja-JP" sz="2800" dirty="0" err="1">
                <a:latin typeface="Constantia" charset="0"/>
                <a:ea typeface="ＭＳ Ｐ明朝" charset="-128"/>
                <a:cs typeface="ＭＳ Ｐ明朝" charset="-128"/>
              </a:rPr>
              <a:t>ρ</a:t>
            </a:r>
            <a:r>
              <a:rPr lang="en-US" altLang="ja-JP" sz="2800" dirty="0">
                <a:latin typeface="Constantia" charset="0"/>
                <a:ea typeface="ＭＳ Ｐ明朝" charset="-128"/>
                <a:cs typeface="ＭＳ Ｐ明朝" charset="-128"/>
              </a:rPr>
              <a:t> </a:t>
            </a:r>
            <a:r>
              <a:rPr lang="en-US" altLang="ja-JP" sz="2800" dirty="0" err="1">
                <a:latin typeface="Constantia" charset="0"/>
                <a:ea typeface="ＭＳ Ｐ明朝" charset="-128"/>
                <a:cs typeface="ＭＳ Ｐ明朝" charset="-128"/>
              </a:rPr>
              <a:t>Oph</a:t>
            </a:r>
            <a:r>
              <a:rPr lang="en-US" altLang="ja-JP" sz="2800" dirty="0">
                <a:latin typeface="Constantia" charset="0"/>
                <a:ea typeface="ＭＳ Ｐ明朝" charset="-128"/>
                <a:cs typeface="ＭＳ Ｐ明朝" charset="-128"/>
              </a:rPr>
              <a:t> cloud and detected 289 </a:t>
            </a:r>
            <a:r>
              <a:rPr lang="en-US" altLang="ja-JP" sz="2800" dirty="0" err="1">
                <a:latin typeface="Constantia" charset="0"/>
                <a:ea typeface="ＭＳ Ｐ明朝" charset="-128"/>
                <a:cs typeface="ＭＳ Ｐ明朝" charset="-128"/>
              </a:rPr>
              <a:t>SSSBs</a:t>
            </a:r>
            <a:r>
              <a:rPr lang="en-US" altLang="ja-JP" sz="2800" dirty="0">
                <a:latin typeface="Constantia" charset="0"/>
                <a:ea typeface="ＭＳ Ｐ明朝" charset="-128"/>
                <a:cs typeface="ＭＳ Ｐ明朝" charset="-128"/>
              </a:rPr>
              <a:t> (R&lt;25 </a:t>
            </a:r>
            <a:r>
              <a:rPr lang="en-US" altLang="ja-JP" sz="2800" dirty="0" err="1">
                <a:latin typeface="Constantia" charset="0"/>
                <a:ea typeface="ＭＳ Ｐ明朝" charset="-128"/>
                <a:cs typeface="ＭＳ Ｐ明朝" charset="-128"/>
              </a:rPr>
              <a:t>mag</a:t>
            </a:r>
            <a:r>
              <a:rPr lang="en-US" altLang="ja-JP" sz="2800" dirty="0">
                <a:latin typeface="Constantia" charset="0"/>
                <a:ea typeface="ＭＳ Ｐ明朝" charset="-128"/>
                <a:cs typeface="ＭＳ Ｐ明朝" charset="-128"/>
              </a:rPr>
              <a:t>). We obtained </a:t>
            </a:r>
            <a:r>
              <a:rPr lang="en-US" altLang="ja-JP" sz="2800" dirty="0" err="1">
                <a:latin typeface="Constantia" charset="0"/>
                <a:ea typeface="ＭＳ Ｐ明朝" charset="-128"/>
                <a:cs typeface="ＭＳ Ｐ明朝" charset="-128"/>
              </a:rPr>
              <a:t>grism</a:t>
            </a:r>
            <a:r>
              <a:rPr lang="en-US" altLang="ja-JP" sz="2800" dirty="0">
                <a:latin typeface="Constantia" charset="0"/>
                <a:ea typeface="ＭＳ Ｐ明朝" charset="-128"/>
                <a:cs typeface="ＭＳ Ｐ明朝" charset="-128"/>
              </a:rPr>
              <a:t> spectra of 37 </a:t>
            </a:r>
            <a:r>
              <a:rPr lang="en-US" altLang="ja-JP" sz="2800" dirty="0" err="1">
                <a:latin typeface="Constantia" charset="0"/>
                <a:ea typeface="ＭＳ Ｐ明朝" charset="-128"/>
                <a:cs typeface="ＭＳ Ｐ明朝" charset="-128"/>
              </a:rPr>
              <a:t>SSSBs</a:t>
            </a:r>
            <a:r>
              <a:rPr lang="en-US" altLang="ja-JP" sz="2800" dirty="0">
                <a:latin typeface="Constantia" charset="0"/>
                <a:ea typeface="ＭＳ Ｐ明朝" charset="-128"/>
                <a:cs typeface="ＭＳ Ｐ明朝" charset="-128"/>
              </a:rPr>
              <a:t> (R&lt;23 </a:t>
            </a:r>
            <a:r>
              <a:rPr lang="en-US" altLang="ja-JP" sz="2800" dirty="0" err="1">
                <a:latin typeface="Constantia" charset="0"/>
                <a:ea typeface="ＭＳ Ｐ明朝" charset="-128"/>
                <a:cs typeface="ＭＳ Ｐ明朝" charset="-128"/>
              </a:rPr>
              <a:t>mag</a:t>
            </a:r>
            <a:r>
              <a:rPr lang="en-US" altLang="ja-JP" sz="2800" dirty="0">
                <a:latin typeface="Constantia" charset="0"/>
                <a:ea typeface="ＭＳ Ｐ明朝" charset="-128"/>
                <a:cs typeface="ＭＳ Ｐ明朝" charset="-128"/>
              </a:rPr>
              <a:t>) from a single night observation. We could determine the orbits for 85 objects by using the observational arc of 3 consecutive nights and for 198 objects by just their velocities. Then we divided detected objects into asteroid groups (inner, middle, outer belt,</a:t>
            </a:r>
            <a:r>
              <a:rPr lang="en-US" altLang="ja-JP" sz="2800" dirty="0" smtClean="0">
                <a:latin typeface="Constantia" charset="0"/>
                <a:ea typeface="ＭＳ Ｐ明朝" charset="-128"/>
                <a:cs typeface="ＭＳ Ｐ明朝" charset="-128"/>
              </a:rPr>
              <a:t> Hilda, Jupiter Trojan and TNO). We classified asteroids into 4 types by their </a:t>
            </a:r>
            <a:r>
              <a:rPr lang="en-US" altLang="ja-JP" sz="2800" dirty="0" err="1" smtClean="0">
                <a:latin typeface="Constantia" charset="0"/>
                <a:ea typeface="ＭＳ Ｐ明朝" charset="-128"/>
                <a:cs typeface="ＭＳ Ｐ明朝" charset="-128"/>
              </a:rPr>
              <a:t>grism</a:t>
            </a:r>
            <a:r>
              <a:rPr lang="en-US" altLang="ja-JP" sz="2800" dirty="0" smtClean="0">
                <a:latin typeface="Constantia" charset="0"/>
                <a:ea typeface="ＭＳ Ｐ明朝" charset="-128"/>
                <a:cs typeface="ＭＳ Ｐ明朝" charset="-128"/>
              </a:rPr>
              <a:t> spectra. Based on our preliminary results, the middle belt seems to have most variety of asteroid types (S:43%, Q:33%, C:14%, D:10%). Our preliminary analysis so far indicates that there are more Q types in the middle belt than in the inner belt. This might mean that there is one of supply sources of Q type (meteorite) in the middle belt. Motivated by this successful pilot observation in 2009, we performed the same observation again in the </a:t>
            </a:r>
            <a:r>
              <a:rPr lang="en-US" altLang="ja-JP" sz="2800" dirty="0" err="1" smtClean="0">
                <a:latin typeface="Constantia" charset="0"/>
                <a:ea typeface="ＭＳ Ｐ明朝" charset="-128"/>
                <a:cs typeface="ＭＳ Ｐ明朝" charset="-128"/>
              </a:rPr>
              <a:t>ρ</a:t>
            </a:r>
            <a:r>
              <a:rPr lang="en-US" altLang="ja-JP" sz="2800" dirty="0" smtClean="0">
                <a:latin typeface="Constantia" charset="0"/>
                <a:ea typeface="ＭＳ Ｐ明朝" charset="-128"/>
                <a:cs typeface="ＭＳ Ｐ明朝" charset="-128"/>
              </a:rPr>
              <a:t> </a:t>
            </a:r>
            <a:r>
              <a:rPr lang="en-US" altLang="ja-JP" sz="2800" dirty="0" err="1" smtClean="0">
                <a:latin typeface="Constantia" charset="0"/>
                <a:ea typeface="ＭＳ Ｐ明朝" charset="-128"/>
                <a:cs typeface="ＭＳ Ｐ明朝" charset="-128"/>
              </a:rPr>
              <a:t>Oph</a:t>
            </a:r>
            <a:r>
              <a:rPr lang="en-US" altLang="ja-JP" sz="2800" dirty="0" smtClean="0">
                <a:latin typeface="Constantia" charset="0"/>
                <a:ea typeface="ＭＳ Ｐ明朝" charset="-128"/>
                <a:cs typeface="ＭＳ Ｐ明朝" charset="-128"/>
              </a:rPr>
              <a:t> cloud region in 3 nights in 2010 June. Now the data reduction is going on. We are supposed to obtain </a:t>
            </a:r>
            <a:r>
              <a:rPr lang="en-US" altLang="ja-JP" sz="2800" dirty="0" err="1" smtClean="0">
                <a:latin typeface="Constantia" charset="0"/>
                <a:ea typeface="ＭＳ Ｐ明朝" charset="-128"/>
                <a:cs typeface="ＭＳ Ｐ明朝" charset="-128"/>
              </a:rPr>
              <a:t>grism</a:t>
            </a:r>
            <a:r>
              <a:rPr lang="en-US" altLang="ja-JP" sz="2800" dirty="0" smtClean="0">
                <a:latin typeface="Constantia" charset="0"/>
                <a:ea typeface="ＭＳ Ｐ明朝" charset="-128"/>
                <a:cs typeface="ＭＳ Ｐ明朝" charset="-128"/>
              </a:rPr>
              <a:t> spectra of each object over 3 nights and then expect to obtain spectra for fainter objects.</a:t>
            </a:r>
          </a:p>
          <a:p>
            <a:pPr algn="just"/>
            <a:endParaRPr lang="en-US" altLang="ja-JP" sz="2800" dirty="0">
              <a:latin typeface="Constantia" charset="0"/>
              <a:ea typeface="ＭＳ Ｐ明朝" charset="-128"/>
              <a:cs typeface="ＭＳ Ｐ明朝"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リゾート.thmx</Template>
  <TotalTime>824</TotalTime>
  <Words>2755</Words>
  <Application>Microsoft Macintosh PowerPoint</Application>
  <PresentationFormat>ユーザー設定</PresentationFormat>
  <Paragraphs>137</Paragraphs>
  <Slides>1</Slides>
  <Notes>0</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1</vt:i4>
      </vt:variant>
    </vt:vector>
  </HeadingPairs>
  <TitlesOfParts>
    <vt:vector size="2" baseType="lpstr">
      <vt:lpstr>リゾート</vt:lpstr>
      <vt:lpstr>スライド 1</vt:lpstr>
    </vt:vector>
  </TitlesOfParts>
  <Company>国立天文台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吉田 二美</dc:creator>
  <cp:lastModifiedBy>吉田 二美</cp:lastModifiedBy>
  <cp:revision>11</cp:revision>
  <dcterms:created xsi:type="dcterms:W3CDTF">2011-02-07T01:09:32Z</dcterms:created>
  <dcterms:modified xsi:type="dcterms:W3CDTF">2011-02-07T01:12:35Z</dcterms:modified>
</cp:coreProperties>
</file>