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485" r:id="rId2"/>
    <p:sldId id="1580" r:id="rId3"/>
    <p:sldId id="1482" r:id="rId4"/>
    <p:sldId id="1623" r:id="rId5"/>
    <p:sldId id="1632" r:id="rId6"/>
    <p:sldId id="1631" r:id="rId7"/>
    <p:sldId id="1600" r:id="rId8"/>
    <p:sldId id="1636" r:id="rId9"/>
    <p:sldId id="1625" r:id="rId10"/>
    <p:sldId id="1627" r:id="rId11"/>
    <p:sldId id="1584" r:id="rId12"/>
    <p:sldId id="1591" r:id="rId13"/>
    <p:sldId id="1598" r:id="rId14"/>
    <p:sldId id="1562" r:id="rId15"/>
    <p:sldId id="1563" r:id="rId16"/>
    <p:sldId id="1602" r:id="rId17"/>
    <p:sldId id="1634" r:id="rId18"/>
    <p:sldId id="1626" r:id="rId19"/>
    <p:sldId id="1635" r:id="rId20"/>
    <p:sldId id="1611" r:id="rId21"/>
    <p:sldId id="1612" r:id="rId22"/>
    <p:sldId id="1613" r:id="rId23"/>
    <p:sldId id="1614" r:id="rId24"/>
    <p:sldId id="1615" r:id="rId25"/>
    <p:sldId id="1605" r:id="rId26"/>
    <p:sldId id="1606" r:id="rId27"/>
    <p:sldId id="1609" r:id="rId28"/>
    <p:sldId id="1637" r:id="rId29"/>
    <p:sldId id="1520" r:id="rId3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rriagada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00"/>
    <a:srgbClr val="00F050"/>
    <a:srgbClr val="000000"/>
    <a:srgbClr val="FF3300"/>
    <a:srgbClr val="FFFF00"/>
    <a:srgbClr val="000066"/>
    <a:srgbClr val="006666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34615" autoAdjust="0"/>
    <p:restoredTop sz="86500" autoAdjust="0"/>
  </p:normalViewPr>
  <p:slideViewPr>
    <p:cSldViewPr>
      <p:cViewPr varScale="1">
        <p:scale>
          <a:sx n="72" d="100"/>
          <a:sy n="72" d="100"/>
        </p:scale>
        <p:origin x="-9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Pubs</c:v>
                </c:pt>
              </c:strCache>
            </c:strRef>
          </c:tx>
          <c:spPr>
            <a:solidFill>
              <a:srgbClr val="FFCC00"/>
            </a:solidFill>
          </c:spPr>
          <c:cat>
            <c:numRef>
              <c:f>Sheet1!$A$2:$A$14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</c:v>
                </c:pt>
                <c:pt idx="1">
                  <c:v>1</c:v>
                </c:pt>
                <c:pt idx="2">
                  <c:v>12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8</c:v>
                </c:pt>
                <c:pt idx="7">
                  <c:v>6</c:v>
                </c:pt>
                <c:pt idx="8">
                  <c:v>18</c:v>
                </c:pt>
                <c:pt idx="9">
                  <c:v>11</c:v>
                </c:pt>
                <c:pt idx="10">
                  <c:v>16</c:v>
                </c:pt>
                <c:pt idx="11">
                  <c:v>21</c:v>
                </c:pt>
                <c:pt idx="12">
                  <c:v>2</c:v>
                </c:pt>
              </c:numCache>
            </c:numRef>
          </c:val>
        </c:ser>
        <c:shape val="cylinder"/>
        <c:axId val="88180224"/>
        <c:axId val="88181760"/>
        <c:axId val="0"/>
      </c:bar3DChart>
      <c:catAx>
        <c:axId val="88180224"/>
        <c:scaling>
          <c:orientation val="minMax"/>
        </c:scaling>
        <c:axPos val="b"/>
        <c:numFmt formatCode="General" sourceLinked="1"/>
        <c:tickLblPos val="nextTo"/>
        <c:txPr>
          <a:bodyPr rot="-1800000" vert="horz"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88181760"/>
        <c:crosses val="autoZero"/>
        <c:auto val="1"/>
        <c:lblAlgn val="ctr"/>
        <c:lblOffset val="100"/>
      </c:catAx>
      <c:valAx>
        <c:axId val="881817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88180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t" anchorCtr="0" compatLnSpc="1">
            <a:prstTxWarp prst="textNoShape">
              <a:avLst/>
            </a:prstTxWarp>
          </a:bodyPr>
          <a:lstStyle>
            <a:lvl1pPr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t" anchorCtr="0" compatLnSpc="1">
            <a:prstTxWarp prst="textNoShape">
              <a:avLst/>
            </a:prstTxWarp>
          </a:bodyPr>
          <a:lstStyle>
            <a:lvl1pPr algn="r"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b" anchorCtr="0" compatLnSpc="1">
            <a:prstTxWarp prst="textNoShape">
              <a:avLst/>
            </a:prstTxWarp>
          </a:bodyPr>
          <a:lstStyle>
            <a:lvl1pPr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b" anchorCtr="0" compatLnSpc="1">
            <a:prstTxWarp prst="textNoShape">
              <a:avLst/>
            </a:prstTxWarp>
          </a:bodyPr>
          <a:lstStyle>
            <a:lvl1pPr algn="r"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9DEC84C-D67B-4B4D-8010-C3C0060EEB1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t" anchorCtr="0" compatLnSpc="1">
            <a:prstTxWarp prst="textNoShape">
              <a:avLst/>
            </a:prstTxWarp>
          </a:bodyPr>
          <a:lstStyle>
            <a:lvl1pPr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t" anchorCtr="0" compatLnSpc="1">
            <a:prstTxWarp prst="textNoShape">
              <a:avLst/>
            </a:prstTxWarp>
          </a:bodyPr>
          <a:lstStyle>
            <a:lvl1pPr algn="r"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43437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555" y="4415791"/>
            <a:ext cx="5143293" cy="418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b" anchorCtr="0" compatLnSpc="1">
            <a:prstTxWarp prst="textNoShape">
              <a:avLst/>
            </a:prstTxWarp>
          </a:bodyPr>
          <a:lstStyle>
            <a:lvl1pPr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5" tIns="46483" rIns="92965" bIns="46483" numCol="1" anchor="b" anchorCtr="0" compatLnSpc="1">
            <a:prstTxWarp prst="textNoShape">
              <a:avLst/>
            </a:prstTxWarp>
          </a:bodyPr>
          <a:lstStyle>
            <a:lvl1pPr algn="r" defTabSz="929095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8E4DDE8-A1BF-482E-909C-9AB2E1A125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81000"/>
            <a:ext cx="4953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47800"/>
            <a:ext cx="7772400" cy="5029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/>
            </a:gs>
            <a:gs pos="100000">
              <a:srgbClr val="006666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05200" y="38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3581400" y="1109663"/>
            <a:ext cx="4895850" cy="1587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36" name="Picture 12" descr="C:\Scratch\prheader_logo.gif"/>
          <p:cNvPicPr>
            <a:picLocks noChangeAspect="1" noChangeArrowheads="1"/>
          </p:cNvPicPr>
          <p:nvPr userDrawn="1"/>
        </p:nvPicPr>
        <p:blipFill>
          <a:blip r:embed="rId14" cstate="print"/>
          <a:srcRect l="3262" t="11021" r="7970" b="9300"/>
          <a:stretch>
            <a:fillRect/>
          </a:stretch>
        </p:blipFill>
        <p:spPr bwMode="auto">
          <a:xfrm>
            <a:off x="609600" y="381000"/>
            <a:ext cx="2895600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¬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³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dsimons\My%20Documents\Powerpoint%20Documents\GS_side_laser%202_004.asf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dsimons\My%20Documents\Powerpoint%20Documents\mystrtd2.asf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dsimons\My%20Documents\Powerpoint%20Documents\Lasers%203%20over%20Mauna%20Kea%20on%20Vimeo.as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304800"/>
            <a:ext cx="4953000" cy="685800"/>
          </a:xfrm>
        </p:spPr>
        <p:txBody>
          <a:bodyPr/>
          <a:lstStyle/>
          <a:p>
            <a:r>
              <a:rPr lang="en-US" sz="2800" dirty="0" smtClean="0"/>
              <a:t>AO Program Starts with Univ. of Hawaii Hokupa’a-36</a:t>
            </a:r>
            <a:endParaRPr lang="en-US" sz="2800" dirty="0"/>
          </a:p>
        </p:txBody>
      </p:sp>
      <p:pic>
        <p:nvPicPr>
          <p:cNvPr id="5" name="Picture 5" descr="C:\SCRATCH\ju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858000" cy="5080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18" descr="C:\My Documents\Presentations\mcao_workshop\gc_color_h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4953000" cy="5432323"/>
          </a:xfrm>
          <a:prstGeom prst="rect">
            <a:avLst/>
          </a:prstGeom>
          <a:noFill/>
        </p:spPr>
      </p:pic>
      <p:pic>
        <p:nvPicPr>
          <p:cNvPr id="8" name="Picture 47" descr="M:\GC_release\documents\outreach\gc_dense_with_sca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200400"/>
            <a:ext cx="2819400" cy="2819400"/>
          </a:xfrm>
          <a:prstGeom prst="rect">
            <a:avLst/>
          </a:prstGeom>
          <a:noFill/>
        </p:spPr>
      </p:pic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5791200" y="62484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+mn-lt"/>
              </a:rPr>
              <a:t>&gt;220 stars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in 5”x5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pic>
        <p:nvPicPr>
          <p:cNvPr id="11" name="Picture 50" descr="M:\GC_release\documents\outreach\bowshock_color.jpg"/>
          <p:cNvPicPr>
            <a:picLocks noChangeAspect="1" noChangeArrowheads="1"/>
          </p:cNvPicPr>
          <p:nvPr/>
        </p:nvPicPr>
        <p:blipFill>
          <a:blip r:embed="rId5" cstate="print"/>
          <a:srcRect l="14917" t="4753" r="12984" b="36818"/>
          <a:stretch>
            <a:fillRect/>
          </a:stretch>
        </p:blipFill>
        <p:spPr bwMode="auto">
          <a:xfrm>
            <a:off x="2285928" y="837583"/>
            <a:ext cx="3012903" cy="2439017"/>
          </a:xfrm>
          <a:prstGeom prst="rect">
            <a:avLst/>
          </a:prstGeom>
          <a:noFill/>
        </p:spPr>
      </p:pic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5791200" y="1143000"/>
            <a:ext cx="2458844" cy="3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IRS8 (bow shock)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8600" y="1214735"/>
            <a:ext cx="4953000" cy="461665"/>
            <a:chOff x="228600" y="1214735"/>
            <a:chExt cx="4953000" cy="461665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228600" y="1600200"/>
              <a:ext cx="4953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2022846" y="1214735"/>
              <a:ext cx="140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 </a:t>
              </a:r>
              <a:r>
                <a:rPr lang="en-US" dirty="0" err="1" smtClean="0"/>
                <a:t>arcsec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2971800" y="4114800"/>
            <a:ext cx="762000" cy="762000"/>
          </a:xfrm>
          <a:prstGeom prst="rect">
            <a:avLst/>
          </a:prstGeom>
          <a:solidFill>
            <a:srgbClr val="FF00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505200" y="1676400"/>
            <a:ext cx="762000" cy="762000"/>
          </a:xfrm>
          <a:prstGeom prst="rect">
            <a:avLst/>
          </a:prstGeom>
          <a:solidFill>
            <a:srgbClr val="FF00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857375" y="1181100"/>
            <a:ext cx="1676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342900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Decade Later…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42083 0.083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5.55112E-17 L 0.36857 0.055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" y="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7" grpId="0" animBg="1"/>
      <p:bldP spid="17" grpId="1" animBg="1"/>
      <p:bldP spid="18" grpId="0" animBg="1"/>
      <p:bldP spid="18" grpId="1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" descr="GSLGSconstellation2011-01-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10080625" cy="766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LGSconstellation_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828800"/>
            <a:ext cx="2489200" cy="2489200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0"/>
            <a:ext cx="779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22 – Laser System First Light at Gemini-South</a:t>
            </a:r>
            <a:endParaRPr lang="en-US" dirty="0"/>
          </a:p>
        </p:txBody>
      </p:sp>
      <p:pic>
        <p:nvPicPr>
          <p:cNvPr id="6" name="Picture 16" descr="GSlaserFirstLight_SaberLaser2011-01-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762000"/>
            <a:ext cx="4419600" cy="664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cao lg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1143000"/>
            <a:ext cx="2209800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533400"/>
            <a:ext cx="231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GMOS Image of </a:t>
            </a:r>
            <a:r>
              <a:rPr lang="en-US" sz="1600" dirty="0" err="1" smtClean="0"/>
              <a:t>GeMS</a:t>
            </a:r>
            <a:r>
              <a:rPr lang="en-US" sz="1600" dirty="0" smtClean="0"/>
              <a:t> Constellation</a:t>
            </a:r>
            <a:endParaRPr lang="en-US" sz="1600" dirty="0"/>
          </a:p>
        </p:txBody>
      </p:sp>
      <p:pic>
        <p:nvPicPr>
          <p:cNvPr id="10" name="GS_side_laser 2_004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981200" y="3352800"/>
            <a:ext cx="71628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58002E-6 L 0.39723 -0.20351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-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GeMS</a:t>
            </a:r>
            <a:r>
              <a:rPr lang="en-US" dirty="0" smtClean="0"/>
              <a:t> Layout</a:t>
            </a:r>
            <a:endParaRPr lang="en-US" dirty="0"/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457698" y="5562665"/>
            <a:ext cx="3660403" cy="739714"/>
            <a:chOff x="2976" y="3321"/>
            <a:chExt cx="2092" cy="423"/>
          </a:xfrm>
        </p:grpSpPr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4348" y="3321"/>
              <a:ext cx="72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/>
                <a:t>Contract</a:t>
              </a:r>
            </a:p>
          </p:txBody>
        </p:sp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2976" y="3360"/>
              <a:ext cx="1546" cy="384"/>
              <a:chOff x="2976" y="3360"/>
              <a:chExt cx="1546" cy="384"/>
            </a:xfrm>
          </p:grpSpPr>
          <p:sp>
            <p:nvSpPr>
              <p:cNvPr id="12" name="Rectangle 21"/>
              <p:cNvSpPr>
                <a:spLocks noChangeArrowheads="1"/>
              </p:cNvSpPr>
              <p:nvPr/>
            </p:nvSpPr>
            <p:spPr bwMode="auto">
              <a:xfrm>
                <a:off x="3264" y="3360"/>
                <a:ext cx="960" cy="384"/>
              </a:xfrm>
              <a:prstGeom prst="rect">
                <a:avLst/>
              </a:prstGeom>
              <a:solidFill>
                <a:srgbClr val="D27D00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 anchorCtr="1"/>
              <a:lstStyle/>
              <a:p>
                <a:r>
                  <a:rPr lang="en-US" dirty="0" smtClean="0"/>
                  <a:t>GSAOI</a:t>
                </a:r>
                <a:endParaRPr lang="en-US" dirty="0"/>
              </a:p>
            </p:txBody>
          </p:sp>
          <p:sp>
            <p:nvSpPr>
              <p:cNvPr id="10" name="Line 25"/>
              <p:cNvSpPr>
                <a:spLocks noChangeShapeType="1"/>
              </p:cNvSpPr>
              <p:nvPr/>
            </p:nvSpPr>
            <p:spPr bwMode="auto">
              <a:xfrm>
                <a:off x="2976" y="3552"/>
                <a:ext cx="288" cy="0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37"/>
              <p:cNvSpPr>
                <a:spLocks noChangeShapeType="1"/>
              </p:cNvSpPr>
              <p:nvPr/>
            </p:nvSpPr>
            <p:spPr bwMode="auto">
              <a:xfrm flipV="1">
                <a:off x="4261" y="3495"/>
                <a:ext cx="261" cy="13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arrow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4794249" y="3446462"/>
            <a:ext cx="3968829" cy="1931988"/>
            <a:chOff x="3168" y="2112"/>
            <a:chExt cx="2268" cy="1104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168" y="2112"/>
              <a:ext cx="1344" cy="1104"/>
              <a:chOff x="3024" y="2064"/>
              <a:chExt cx="1344" cy="1104"/>
            </a:xfrm>
          </p:grpSpPr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3024" y="2064"/>
                <a:ext cx="1344" cy="110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3242" y="2812"/>
                <a:ext cx="1005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 dirty="0" smtClean="0"/>
                  <a:t>Infrastructure</a:t>
                </a:r>
                <a:endParaRPr lang="en-US" sz="1800" b="1" dirty="0"/>
              </a:p>
            </p:txBody>
          </p:sp>
        </p:grp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4668" y="2886"/>
              <a:ext cx="76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/>
                <a:t>In-House</a:t>
              </a:r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>
              <a:off x="4508" y="2976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54"/>
          <p:cNvGrpSpPr>
            <a:grpSpLocks/>
          </p:cNvGrpSpPr>
          <p:nvPr/>
        </p:nvGrpSpPr>
        <p:grpSpPr bwMode="auto">
          <a:xfrm>
            <a:off x="5129213" y="3614742"/>
            <a:ext cx="3481388" cy="839789"/>
            <a:chOff x="3360" y="2256"/>
            <a:chExt cx="1989" cy="480"/>
          </a:xfrm>
        </p:grpSpPr>
        <p:grpSp>
          <p:nvGrpSpPr>
            <p:cNvPr id="14" name="Group 6"/>
            <p:cNvGrpSpPr>
              <a:grpSpLocks/>
            </p:cNvGrpSpPr>
            <p:nvPr/>
          </p:nvGrpSpPr>
          <p:grpSpPr bwMode="auto">
            <a:xfrm>
              <a:off x="3360" y="2256"/>
              <a:ext cx="960" cy="480"/>
              <a:chOff x="3216" y="2208"/>
              <a:chExt cx="960" cy="480"/>
            </a:xfrm>
          </p:grpSpPr>
          <p:sp>
            <p:nvSpPr>
              <p:cNvPr id="24" name="Rectangle 4"/>
              <p:cNvSpPr>
                <a:spLocks noChangeArrowheads="1"/>
              </p:cNvSpPr>
              <p:nvPr/>
            </p:nvSpPr>
            <p:spPr bwMode="auto">
              <a:xfrm>
                <a:off x="3216" y="2208"/>
                <a:ext cx="960" cy="48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3264" y="2352"/>
                <a:ext cx="91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50W LASER</a:t>
                </a:r>
              </a:p>
            </p:txBody>
          </p:sp>
        </p:grp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4677" y="2380"/>
              <a:ext cx="67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 dirty="0"/>
                <a:t>Contract</a:t>
              </a:r>
            </a:p>
          </p:txBody>
        </p:sp>
        <p:sp>
          <p:nvSpPr>
            <p:cNvPr id="23" name="Line 39"/>
            <p:cNvSpPr>
              <a:spLocks noChangeShapeType="1"/>
            </p:cNvSpPr>
            <p:nvPr/>
          </p:nvSpPr>
          <p:spPr bwMode="auto">
            <a:xfrm>
              <a:off x="4272" y="2496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70817" y="1756387"/>
            <a:ext cx="9006509" cy="4966675"/>
            <a:chOff x="470" y="1146"/>
            <a:chExt cx="5146" cy="2838"/>
          </a:xfrm>
        </p:grpSpPr>
        <p:sp>
          <p:nvSpPr>
            <p:cNvPr id="27" name="Oval 50"/>
            <p:cNvSpPr>
              <a:spLocks noChangeArrowheads="1"/>
            </p:cNvSpPr>
            <p:nvPr/>
          </p:nvSpPr>
          <p:spPr bwMode="auto">
            <a:xfrm>
              <a:off x="528" y="1152"/>
              <a:ext cx="5088" cy="28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51"/>
            <p:cNvSpPr txBox="1">
              <a:spLocks noChangeArrowheads="1"/>
            </p:cNvSpPr>
            <p:nvPr/>
          </p:nvSpPr>
          <p:spPr bwMode="auto">
            <a:xfrm rot="19800000">
              <a:off x="470" y="1146"/>
              <a:ext cx="1140" cy="44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 smtClean="0"/>
                <a:t>In-House</a:t>
              </a:r>
              <a:endParaRPr lang="en-US" sz="1800" b="1" dirty="0"/>
            </a:p>
            <a:p>
              <a:pPr algn="ctr">
                <a:spcBef>
                  <a:spcPct val="50000"/>
                </a:spcBef>
              </a:pPr>
              <a:r>
                <a:rPr lang="en-US" sz="1800" b="1" dirty="0" smtClean="0"/>
                <a:t>Integration</a:t>
              </a:r>
              <a:endParaRPr lang="en-US" sz="1800" b="1" dirty="0"/>
            </a:p>
          </p:txBody>
        </p:sp>
      </p:grp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4289652" y="1218759"/>
            <a:ext cx="0" cy="3571346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52"/>
          <p:cNvGrpSpPr>
            <a:grpSpLocks/>
          </p:cNvGrpSpPr>
          <p:nvPr/>
        </p:nvGrpSpPr>
        <p:grpSpPr bwMode="auto">
          <a:xfrm>
            <a:off x="928687" y="4790105"/>
            <a:ext cx="3529013" cy="1259858"/>
            <a:chOff x="960" y="2976"/>
            <a:chExt cx="2016" cy="720"/>
          </a:xfrm>
        </p:grpSpPr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1728" y="2976"/>
              <a:ext cx="1248" cy="720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 anchorCtr="1"/>
            <a:lstStyle/>
            <a:p>
              <a:r>
                <a:rPr lang="en-US" sz="2800" dirty="0" smtClean="0"/>
                <a:t>Canopus</a:t>
              </a:r>
              <a:endParaRPr lang="en-US" sz="2800" dirty="0"/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960" y="3120"/>
              <a:ext cx="1152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  </a:t>
              </a:r>
              <a:r>
                <a:rPr lang="en-US" sz="1600" i="1" dirty="0"/>
                <a:t>Contracts</a:t>
              </a:r>
            </a:p>
            <a:p>
              <a:pPr>
                <a:spcBef>
                  <a:spcPct val="50000"/>
                </a:spcBef>
              </a:pPr>
              <a:r>
                <a:rPr lang="en-US" sz="1600" dirty="0"/>
                <a:t>+ In-House</a:t>
              </a:r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 flipV="1">
              <a:off x="1561" y="3312"/>
              <a:ext cx="311" cy="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Line 24"/>
          <p:cNvSpPr>
            <a:spLocks noChangeShapeType="1"/>
          </p:cNvSpPr>
          <p:nvPr/>
        </p:nvSpPr>
        <p:spPr bwMode="auto">
          <a:xfrm>
            <a:off x="4038600" y="1600216"/>
            <a:ext cx="0" cy="3189889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44"/>
          <p:cNvGrpSpPr/>
          <p:nvPr/>
        </p:nvGrpSpPr>
        <p:grpSpPr>
          <a:xfrm>
            <a:off x="610013" y="1524838"/>
            <a:ext cx="4519199" cy="2845548"/>
            <a:chOff x="610013" y="1524838"/>
            <a:chExt cx="4519199" cy="2845548"/>
          </a:xfrm>
        </p:grpSpPr>
        <p:grpSp>
          <p:nvGrpSpPr>
            <p:cNvPr id="31" name="Group 60"/>
            <p:cNvGrpSpPr>
              <a:grpSpLocks/>
            </p:cNvGrpSpPr>
            <p:nvPr/>
          </p:nvGrpSpPr>
          <p:grpSpPr bwMode="auto">
            <a:xfrm>
              <a:off x="610013" y="1524838"/>
              <a:ext cx="4519199" cy="2845548"/>
              <a:chOff x="-182" y="1014"/>
              <a:chExt cx="2582" cy="1626"/>
            </a:xfrm>
          </p:grpSpPr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816" y="1392"/>
                <a:ext cx="816" cy="1248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 algn="ctr"/>
                <a:r>
                  <a:rPr lang="en-US" dirty="0" smtClean="0"/>
                  <a:t>Beam </a:t>
                </a:r>
              </a:p>
              <a:p>
                <a:pPr algn="ctr"/>
                <a:r>
                  <a:rPr lang="en-US" dirty="0" smtClean="0"/>
                  <a:t>Transfer </a:t>
                </a:r>
              </a:p>
              <a:p>
                <a:pPr algn="ctr"/>
                <a:r>
                  <a:rPr lang="en-US" dirty="0" smtClean="0"/>
                  <a:t>Optics</a:t>
                </a:r>
                <a:endParaRPr lang="en-US" dirty="0"/>
              </a:p>
            </p:txBody>
          </p:sp>
          <p:sp>
            <p:nvSpPr>
              <p:cNvPr id="38" name="Text Box 30"/>
              <p:cNvSpPr txBox="1">
                <a:spLocks noChangeArrowheads="1"/>
              </p:cNvSpPr>
              <p:nvPr/>
            </p:nvSpPr>
            <p:spPr bwMode="auto">
              <a:xfrm>
                <a:off x="-182" y="1928"/>
                <a:ext cx="78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dirty="0"/>
                  <a:t>In-House</a:t>
                </a:r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 flipV="1">
                <a:off x="1200" y="2304"/>
                <a:ext cx="0" cy="192"/>
              </a:xfrm>
              <a:prstGeom prst="line">
                <a:avLst/>
              </a:prstGeom>
              <a:noFill/>
              <a:ln w="508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17"/>
              <p:cNvSpPr>
                <a:spLocks noChangeShapeType="1"/>
              </p:cNvSpPr>
              <p:nvPr/>
            </p:nvSpPr>
            <p:spPr bwMode="auto">
              <a:xfrm flipH="1">
                <a:off x="1200" y="2496"/>
                <a:ext cx="1200" cy="0"/>
              </a:xfrm>
              <a:prstGeom prst="line">
                <a:avLst/>
              </a:prstGeom>
              <a:noFill/>
              <a:ln w="50800">
                <a:solidFill>
                  <a:srgbClr val="FFCC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flipV="1">
                <a:off x="1200" y="1014"/>
                <a:ext cx="533" cy="628"/>
              </a:xfrm>
              <a:prstGeom prst="line">
                <a:avLst/>
              </a:prstGeom>
              <a:noFill/>
              <a:ln w="50800">
                <a:solidFill>
                  <a:srgbClr val="FFCC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flipH="1" flipV="1">
              <a:off x="1905000" y="3348836"/>
              <a:ext cx="478692" cy="39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5" name="5-Point Star 44"/>
          <p:cNvSpPr/>
          <p:nvPr/>
        </p:nvSpPr>
        <p:spPr bwMode="auto">
          <a:xfrm>
            <a:off x="3886200" y="1219200"/>
            <a:ext cx="304800" cy="304800"/>
          </a:xfrm>
          <a:prstGeom prst="star5">
            <a:avLst/>
          </a:prstGeom>
          <a:solidFill>
            <a:srgbClr val="FFCC00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162175" y="1270000"/>
            <a:ext cx="6981825" cy="546839"/>
            <a:chOff x="2162175" y="1270000"/>
            <a:chExt cx="6981825" cy="546839"/>
          </a:xfrm>
        </p:grpSpPr>
        <p:sp>
          <p:nvSpPr>
            <p:cNvPr id="5" name="Text Box 26"/>
            <p:cNvSpPr txBox="1">
              <a:spLocks noChangeArrowheads="1"/>
            </p:cNvSpPr>
            <p:nvPr/>
          </p:nvSpPr>
          <p:spPr bwMode="auto">
            <a:xfrm>
              <a:off x="7086600" y="1447800"/>
              <a:ext cx="2057400" cy="369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1" dirty="0" smtClean="0"/>
                <a:t>Sodium Layer</a:t>
              </a:r>
              <a:endParaRPr lang="en-US" sz="1800" i="1" dirty="0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2162175" y="1270000"/>
              <a:ext cx="5819775" cy="342900"/>
            </a:xfrm>
            <a:custGeom>
              <a:avLst/>
              <a:gdLst>
                <a:gd name="connsiteX0" fmla="*/ 0 w 5819775"/>
                <a:gd name="connsiteY0" fmla="*/ 28575 h 163513"/>
                <a:gd name="connsiteX1" fmla="*/ 1314450 w 5819775"/>
                <a:gd name="connsiteY1" fmla="*/ 161925 h 163513"/>
                <a:gd name="connsiteX2" fmla="*/ 2695575 w 5819775"/>
                <a:gd name="connsiteY2" fmla="*/ 19050 h 163513"/>
                <a:gd name="connsiteX3" fmla="*/ 4076700 w 5819775"/>
                <a:gd name="connsiteY3" fmla="*/ 152400 h 163513"/>
                <a:gd name="connsiteX4" fmla="*/ 5819775 w 5819775"/>
                <a:gd name="connsiteY4" fmla="*/ 0 h 163513"/>
                <a:gd name="connsiteX0" fmla="*/ 0 w 5819775"/>
                <a:gd name="connsiteY0" fmla="*/ 106362 h 257174"/>
                <a:gd name="connsiteX1" fmla="*/ 1314450 w 5819775"/>
                <a:gd name="connsiteY1" fmla="*/ 239712 h 257174"/>
                <a:gd name="connsiteX2" fmla="*/ 2790825 w 5819775"/>
                <a:gd name="connsiteY2" fmla="*/ 1587 h 257174"/>
                <a:gd name="connsiteX3" fmla="*/ 4076700 w 5819775"/>
                <a:gd name="connsiteY3" fmla="*/ 230187 h 257174"/>
                <a:gd name="connsiteX4" fmla="*/ 5819775 w 5819775"/>
                <a:gd name="connsiteY4" fmla="*/ 77787 h 257174"/>
                <a:gd name="connsiteX0" fmla="*/ 0 w 5819775"/>
                <a:gd name="connsiteY0" fmla="*/ 115887 h 328612"/>
                <a:gd name="connsiteX1" fmla="*/ 1314450 w 5819775"/>
                <a:gd name="connsiteY1" fmla="*/ 249237 h 328612"/>
                <a:gd name="connsiteX2" fmla="*/ 2790825 w 5819775"/>
                <a:gd name="connsiteY2" fmla="*/ 11112 h 328612"/>
                <a:gd name="connsiteX3" fmla="*/ 4162425 w 5819775"/>
                <a:gd name="connsiteY3" fmla="*/ 315912 h 328612"/>
                <a:gd name="connsiteX4" fmla="*/ 5819775 w 5819775"/>
                <a:gd name="connsiteY4" fmla="*/ 87312 h 328612"/>
                <a:gd name="connsiteX0" fmla="*/ 0 w 5819775"/>
                <a:gd name="connsiteY0" fmla="*/ 130175 h 342900"/>
                <a:gd name="connsiteX1" fmla="*/ 1266825 w 5819775"/>
                <a:gd name="connsiteY1" fmla="*/ 177800 h 342900"/>
                <a:gd name="connsiteX2" fmla="*/ 2790825 w 5819775"/>
                <a:gd name="connsiteY2" fmla="*/ 25400 h 342900"/>
                <a:gd name="connsiteX3" fmla="*/ 4162425 w 5819775"/>
                <a:gd name="connsiteY3" fmla="*/ 330200 h 342900"/>
                <a:gd name="connsiteX4" fmla="*/ 5819775 w 5819775"/>
                <a:gd name="connsiteY4" fmla="*/ 1016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9775" h="342900">
                  <a:moveTo>
                    <a:pt x="0" y="130175"/>
                  </a:moveTo>
                  <a:cubicBezTo>
                    <a:pt x="432594" y="197644"/>
                    <a:pt x="801688" y="195262"/>
                    <a:pt x="1266825" y="177800"/>
                  </a:cubicBezTo>
                  <a:cubicBezTo>
                    <a:pt x="1731962" y="160338"/>
                    <a:pt x="2308225" y="0"/>
                    <a:pt x="2790825" y="25400"/>
                  </a:cubicBezTo>
                  <a:cubicBezTo>
                    <a:pt x="3273425" y="50800"/>
                    <a:pt x="3657600" y="317500"/>
                    <a:pt x="4162425" y="330200"/>
                  </a:cubicBezTo>
                  <a:cubicBezTo>
                    <a:pt x="4667250" y="342900"/>
                    <a:pt x="5208587" y="176212"/>
                    <a:pt x="5819775" y="101600"/>
                  </a:cubicBezTo>
                </a:path>
              </a:pathLst>
            </a:custGeom>
            <a:noFill/>
            <a:ln w="9525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FFCC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6" grpId="0" animBg="1"/>
      <p:bldP spid="45" grpId="0" animBg="1"/>
      <p:bldP spid="45" grpId="1" animBg="1"/>
      <p:bldP spid="4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GeMS</a:t>
            </a:r>
            <a:r>
              <a:rPr lang="en-US" sz="3600" dirty="0" smtClean="0"/>
              <a:t> Control Console</a:t>
            </a:r>
            <a:endParaRPr lang="en-US" sz="3600" dirty="0"/>
          </a:p>
        </p:txBody>
      </p:sp>
      <p:pic>
        <p:nvPicPr>
          <p:cNvPr id="3" name="mystrtd2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343400" y="1898651"/>
            <a:ext cx="3819987" cy="4343400"/>
          </a:xfrm>
          <a:prstGeom prst="rect">
            <a:avLst/>
          </a:prstGeom>
        </p:spPr>
      </p:pic>
      <p:pic>
        <p:nvPicPr>
          <p:cNvPr id="4" name="Picture 3" descr="junk.png"/>
          <p:cNvPicPr>
            <a:picLocks noChangeAspect="1"/>
          </p:cNvPicPr>
          <p:nvPr/>
        </p:nvPicPr>
        <p:blipFill>
          <a:blip r:embed="rId4" cstate="print"/>
          <a:srcRect r="54255"/>
          <a:stretch>
            <a:fillRect/>
          </a:stretch>
        </p:blipFill>
        <p:spPr>
          <a:xfrm>
            <a:off x="1177871" y="1898865"/>
            <a:ext cx="3165529" cy="4349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1219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Real Time LGS </a:t>
            </a:r>
            <a:r>
              <a:rPr lang="en-US" sz="1400" dirty="0" err="1" smtClean="0"/>
              <a:t>Wavefront</a:t>
            </a:r>
            <a:r>
              <a:rPr lang="en-US" sz="1400" dirty="0" smtClean="0"/>
              <a:t> Sensor Readout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1219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Real Time DM0, DM4.5, DM9 Shape Readout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244025"/>
            <a:ext cx="312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Remote alignment cameras along laser beam transfer optics (BTO)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63347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Real Time APD/Zernike Correction Readout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6324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Real Time DM Actuator Tilt Readout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63246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System Control Screens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7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AO Program Design Flow</a:t>
            </a:r>
            <a:endParaRPr lang="en-US" sz="3200" dirty="0"/>
          </a:p>
        </p:txBody>
      </p:sp>
      <p:sp>
        <p:nvSpPr>
          <p:cNvPr id="3" name="AutoShape 2"/>
          <p:cNvSpPr>
            <a:spLocks/>
          </p:cNvSpPr>
          <p:nvPr/>
        </p:nvSpPr>
        <p:spPr bwMode="auto">
          <a:xfrm>
            <a:off x="7467600" y="1828800"/>
            <a:ext cx="16002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GLAO?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  <p:sp>
        <p:nvSpPr>
          <p:cNvPr id="4" name="AutoShape 3"/>
          <p:cNvSpPr>
            <a:spLocks/>
          </p:cNvSpPr>
          <p:nvPr/>
        </p:nvSpPr>
        <p:spPr bwMode="auto">
          <a:xfrm>
            <a:off x="4724400" y="5334000"/>
            <a:ext cx="11430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GPI</a:t>
            </a:r>
          </a:p>
        </p:txBody>
      </p:sp>
      <p:sp>
        <p:nvSpPr>
          <p:cNvPr id="5" name="AutoShape 4"/>
          <p:cNvSpPr>
            <a:spLocks/>
          </p:cNvSpPr>
          <p:nvPr/>
        </p:nvSpPr>
        <p:spPr bwMode="auto">
          <a:xfrm>
            <a:off x="228600" y="1866900"/>
            <a:ext cx="1371599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Altair</a:t>
            </a:r>
          </a:p>
        </p:txBody>
      </p:sp>
      <p:sp>
        <p:nvSpPr>
          <p:cNvPr id="6" name="AutoShape 5"/>
          <p:cNvSpPr>
            <a:spLocks/>
          </p:cNvSpPr>
          <p:nvPr/>
        </p:nvSpPr>
        <p:spPr bwMode="auto">
          <a:xfrm>
            <a:off x="2514600" y="5372100"/>
            <a:ext cx="12954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NICI</a:t>
            </a:r>
          </a:p>
        </p:txBody>
      </p:sp>
      <p:sp>
        <p:nvSpPr>
          <p:cNvPr id="7" name="AutoShape 6"/>
          <p:cNvSpPr>
            <a:spLocks/>
          </p:cNvSpPr>
          <p:nvPr/>
        </p:nvSpPr>
        <p:spPr bwMode="auto">
          <a:xfrm>
            <a:off x="5029200" y="1828800"/>
            <a:ext cx="15240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MCAO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  <p:sp>
        <p:nvSpPr>
          <p:cNvPr id="8" name="AutoShape 7"/>
          <p:cNvSpPr>
            <a:spLocks/>
          </p:cNvSpPr>
          <p:nvPr/>
        </p:nvSpPr>
        <p:spPr bwMode="auto">
          <a:xfrm>
            <a:off x="2514600" y="1828800"/>
            <a:ext cx="16002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Altair LGS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228600" y="3581400"/>
            <a:ext cx="13716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UH36</a:t>
            </a:r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>
            <a:off x="304800" y="5359400"/>
            <a:ext cx="12954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UH85</a:t>
            </a: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1440073" y="4457700"/>
            <a:ext cx="1455527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Curvature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path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 bwMode="auto">
          <a:xfrm rot="16200000">
            <a:off x="566367" y="2824532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8" name="Rectangle 20"/>
          <p:cNvSpPr>
            <a:spLocks/>
          </p:cNvSpPr>
          <p:nvPr/>
        </p:nvSpPr>
        <p:spPr bwMode="auto">
          <a:xfrm>
            <a:off x="1371600" y="2781300"/>
            <a:ext cx="3457486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General &amp;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LGS AO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P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ath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6248400" y="2781300"/>
            <a:ext cx="1495602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Wide field</a:t>
            </a:r>
          </a:p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AO path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 bwMode="auto">
          <a:xfrm>
            <a:off x="4650508" y="4457700"/>
            <a:ext cx="1216892" cy="7381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Extreme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AO path</a:t>
            </a:r>
          </a:p>
        </p:txBody>
      </p:sp>
      <p:sp>
        <p:nvSpPr>
          <p:cNvPr id="25" name="AutoShape 17"/>
          <p:cNvSpPr>
            <a:spLocks/>
          </p:cNvSpPr>
          <p:nvPr/>
        </p:nvSpPr>
        <p:spPr bwMode="auto">
          <a:xfrm rot="5400000">
            <a:off x="566366" y="4589615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8" name="AutoShape 17"/>
          <p:cNvSpPr>
            <a:spLocks/>
          </p:cNvSpPr>
          <p:nvPr/>
        </p:nvSpPr>
        <p:spPr bwMode="auto">
          <a:xfrm>
            <a:off x="1676400" y="1986334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" name="AutoShape 17"/>
          <p:cNvSpPr>
            <a:spLocks/>
          </p:cNvSpPr>
          <p:nvPr/>
        </p:nvSpPr>
        <p:spPr bwMode="auto">
          <a:xfrm>
            <a:off x="4203481" y="1943100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0" name="AutoShape 17"/>
          <p:cNvSpPr>
            <a:spLocks/>
          </p:cNvSpPr>
          <p:nvPr/>
        </p:nvSpPr>
        <p:spPr bwMode="auto">
          <a:xfrm>
            <a:off x="6641881" y="1943100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3" name="AutoShape 3"/>
          <p:cNvSpPr>
            <a:spLocks/>
          </p:cNvSpPr>
          <p:nvPr/>
        </p:nvSpPr>
        <p:spPr bwMode="auto">
          <a:xfrm>
            <a:off x="6781800" y="5334000"/>
            <a:ext cx="1143000" cy="8001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?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  <p:sp>
        <p:nvSpPr>
          <p:cNvPr id="34" name="AutoShape 17"/>
          <p:cNvSpPr>
            <a:spLocks/>
          </p:cNvSpPr>
          <p:nvPr/>
        </p:nvSpPr>
        <p:spPr bwMode="auto">
          <a:xfrm>
            <a:off x="1676400" y="5524500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5" name="AutoShape 17"/>
          <p:cNvSpPr>
            <a:spLocks/>
          </p:cNvSpPr>
          <p:nvPr/>
        </p:nvSpPr>
        <p:spPr bwMode="auto">
          <a:xfrm>
            <a:off x="5943600" y="5524500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6" name="AutoShape 17"/>
          <p:cNvSpPr>
            <a:spLocks/>
          </p:cNvSpPr>
          <p:nvPr/>
        </p:nvSpPr>
        <p:spPr bwMode="auto">
          <a:xfrm>
            <a:off x="3886200" y="5524500"/>
            <a:ext cx="749519" cy="510651"/>
          </a:xfrm>
          <a:prstGeom prst="rightArrow">
            <a:avLst>
              <a:gd name="adj1" fmla="val 50778"/>
              <a:gd name="adj2" fmla="val 73849"/>
            </a:avLst>
          </a:prstGeom>
          <a:solidFill>
            <a:srgbClr val="FFC000"/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 autoUpdateAnimBg="0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3" grpId="0"/>
      <p:bldP spid="19" grpId="0" animBg="1"/>
      <p:bldP spid="18" grpId="0"/>
      <p:bldP spid="24" grpId="0"/>
      <p:bldP spid="27" grpId="0"/>
      <p:bldP spid="25" grpId="0" animBg="1"/>
      <p:bldP spid="28" grpId="0" animBg="1"/>
      <p:bldP spid="29" grpId="0" animBg="1"/>
      <p:bldP spid="30" grpId="0" animBg="1"/>
      <p:bldP spid="33" grpId="0" animBg="1"/>
      <p:bldP spid="33" grpId="1" animBg="1"/>
      <p:bldP spid="33" grpId="2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 bwMode="auto">
          <a:xfrm>
            <a:off x="2286000" y="1447800"/>
            <a:ext cx="5805714" cy="4042228"/>
          </a:xfrm>
          <a:custGeom>
            <a:avLst/>
            <a:gdLst>
              <a:gd name="connsiteX0" fmla="*/ 0 w 5805714"/>
              <a:gd name="connsiteY0" fmla="*/ 0 h 4042228"/>
              <a:gd name="connsiteX1" fmla="*/ 137885 w 5805714"/>
              <a:gd name="connsiteY1" fmla="*/ 1182914 h 4042228"/>
              <a:gd name="connsiteX2" fmla="*/ 457200 w 5805714"/>
              <a:gd name="connsiteY2" fmla="*/ 2300514 h 4042228"/>
              <a:gd name="connsiteX3" fmla="*/ 1836057 w 5805714"/>
              <a:gd name="connsiteY3" fmla="*/ 3374571 h 4042228"/>
              <a:gd name="connsiteX4" fmla="*/ 3425371 w 5805714"/>
              <a:gd name="connsiteY4" fmla="*/ 3831771 h 4042228"/>
              <a:gd name="connsiteX5" fmla="*/ 5805714 w 5805714"/>
              <a:gd name="connsiteY5" fmla="*/ 4042228 h 4042228"/>
              <a:gd name="connsiteX0" fmla="*/ 0 w 5805714"/>
              <a:gd name="connsiteY0" fmla="*/ 0 h 4042228"/>
              <a:gd name="connsiteX1" fmla="*/ 76200 w 5805714"/>
              <a:gd name="connsiteY1" fmla="*/ 1143000 h 4042228"/>
              <a:gd name="connsiteX2" fmla="*/ 457200 w 5805714"/>
              <a:gd name="connsiteY2" fmla="*/ 2300514 h 4042228"/>
              <a:gd name="connsiteX3" fmla="*/ 1836057 w 5805714"/>
              <a:gd name="connsiteY3" fmla="*/ 3374571 h 4042228"/>
              <a:gd name="connsiteX4" fmla="*/ 3425371 w 5805714"/>
              <a:gd name="connsiteY4" fmla="*/ 3831771 h 4042228"/>
              <a:gd name="connsiteX5" fmla="*/ 5805714 w 5805714"/>
              <a:gd name="connsiteY5" fmla="*/ 4042228 h 404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5714" h="4042228">
                <a:moveTo>
                  <a:pt x="0" y="0"/>
                </a:moveTo>
                <a:cubicBezTo>
                  <a:pt x="30842" y="399747"/>
                  <a:pt x="0" y="759581"/>
                  <a:pt x="76200" y="1143000"/>
                </a:cubicBezTo>
                <a:cubicBezTo>
                  <a:pt x="152400" y="1526419"/>
                  <a:pt x="163891" y="1928586"/>
                  <a:pt x="457200" y="2300514"/>
                </a:cubicBezTo>
                <a:cubicBezTo>
                  <a:pt x="750509" y="2672442"/>
                  <a:pt x="1341362" y="3119361"/>
                  <a:pt x="1836057" y="3374571"/>
                </a:cubicBezTo>
                <a:cubicBezTo>
                  <a:pt x="2330752" y="3629781"/>
                  <a:pt x="2763762" y="3720495"/>
                  <a:pt x="3425371" y="3831771"/>
                </a:cubicBezTo>
                <a:cubicBezTo>
                  <a:pt x="4086980" y="3943047"/>
                  <a:pt x="4946347" y="3992637"/>
                  <a:pt x="5805714" y="4042228"/>
                </a:cubicBezTo>
              </a:path>
            </a:pathLst>
          </a:custGeom>
          <a:noFill/>
          <a:ln w="644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505200" y="381000"/>
            <a:ext cx="5105400" cy="685800"/>
          </a:xfrm>
        </p:spPr>
        <p:txBody>
          <a:bodyPr/>
          <a:lstStyle/>
          <a:p>
            <a:r>
              <a:rPr lang="en-US" sz="2800" dirty="0" smtClean="0"/>
              <a:t>AO Parameter Space Coverage</a:t>
            </a:r>
            <a:endParaRPr lang="en-US" sz="2800" dirty="0"/>
          </a:p>
        </p:txBody>
      </p:sp>
      <p:sp>
        <p:nvSpPr>
          <p:cNvPr id="4" name="AutoShape 3"/>
          <p:cNvSpPr>
            <a:spLocks/>
          </p:cNvSpPr>
          <p:nvPr/>
        </p:nvSpPr>
        <p:spPr bwMode="auto">
          <a:xfrm>
            <a:off x="6705600" y="5029200"/>
            <a:ext cx="1652588" cy="730766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  <a:sym typeface="Helvetica Neue" charset="0"/>
              </a:rPr>
              <a:t>GLAO?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rot="10800000">
            <a:off x="1558923" y="5943600"/>
            <a:ext cx="7108422" cy="32425"/>
          </a:xfrm>
          <a:prstGeom prst="line">
            <a:avLst/>
          </a:prstGeom>
          <a:noFill/>
          <a:ln w="1270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1614831" y="1273454"/>
            <a:ext cx="0" cy="4724401"/>
          </a:xfrm>
          <a:prstGeom prst="line">
            <a:avLst/>
          </a:prstGeom>
          <a:noFill/>
          <a:ln w="1270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962400" y="6400800"/>
            <a:ext cx="1915589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Field of View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 rot="16200000">
            <a:off x="141317" y="3604151"/>
            <a:ext cx="872034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Strehl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1752600" y="1752600"/>
            <a:ext cx="1371600" cy="6096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  <a:sym typeface="Helvetica Neue" charset="0"/>
              </a:rPr>
              <a:t>GPI</a:t>
            </a:r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>
            <a:off x="2667000" y="4419600"/>
            <a:ext cx="1385888" cy="654566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  <a:sym typeface="Helvetica Neue" charset="0"/>
              </a:rPr>
              <a:t>Altair</a:t>
            </a:r>
          </a:p>
        </p:txBody>
      </p:sp>
      <p:sp>
        <p:nvSpPr>
          <p:cNvPr id="11" name="AutoShape 10"/>
          <p:cNvSpPr>
            <a:spLocks/>
          </p:cNvSpPr>
          <p:nvPr/>
        </p:nvSpPr>
        <p:spPr bwMode="auto">
          <a:xfrm>
            <a:off x="2133600" y="3810000"/>
            <a:ext cx="1447800" cy="6858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  <a:sym typeface="Helvetica Neue" charset="0"/>
              </a:rPr>
              <a:t>NICI</a:t>
            </a:r>
          </a:p>
        </p:txBody>
      </p:sp>
      <p:sp>
        <p:nvSpPr>
          <p:cNvPr id="12" name="AutoShape 11"/>
          <p:cNvSpPr>
            <a:spLocks/>
          </p:cNvSpPr>
          <p:nvPr/>
        </p:nvSpPr>
        <p:spPr bwMode="auto">
          <a:xfrm>
            <a:off x="4419600" y="3810000"/>
            <a:ext cx="1524000" cy="685800"/>
          </a:xfrm>
          <a:prstGeom prst="roundRect">
            <a:avLst>
              <a:gd name="adj" fmla="val 18069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  <a:sym typeface="Helvetica Neue" charset="0"/>
              </a:rPr>
              <a:t>MCAO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  <a:sym typeface="Helvetica Neue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830643" y="3581400"/>
            <a:ext cx="581891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50%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830643" y="5486400"/>
            <a:ext cx="581891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10%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830643" y="1599168"/>
            <a:ext cx="581891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90%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1941469" y="6096000"/>
            <a:ext cx="46166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20”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 bwMode="auto">
          <a:xfrm>
            <a:off x="4648200" y="6096000"/>
            <a:ext cx="46166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80”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 bwMode="auto">
          <a:xfrm>
            <a:off x="7620000" y="6096000"/>
            <a:ext cx="615553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" charset="0"/>
                <a:cs typeface="Helvetica Neue" charset="0"/>
                <a:sym typeface="Helvetica Neue" charset="0"/>
              </a:rPr>
              <a:t>300”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" y="381000"/>
            <a:ext cx="9141715" cy="6097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2209800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Gemini’s Future Adaptive Optics Program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52600" y="3429000"/>
            <a:ext cx="56388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5-Point Star 12"/>
          <p:cNvSpPr/>
          <p:nvPr/>
        </p:nvSpPr>
        <p:spPr bwMode="auto">
          <a:xfrm rot="1190126">
            <a:off x="7237474" y="3149177"/>
            <a:ext cx="533400" cy="533400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Future Gemini-N AO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077200" cy="5029200"/>
          </a:xfrm>
        </p:spPr>
        <p:txBody>
          <a:bodyPr/>
          <a:lstStyle/>
          <a:p>
            <a:r>
              <a:rPr lang="en-US" sz="2400" dirty="0" smtClean="0"/>
              <a:t>With </a:t>
            </a:r>
            <a:r>
              <a:rPr lang="en-US" sz="2400" dirty="0" err="1" smtClean="0"/>
              <a:t>GeMS</a:t>
            </a:r>
            <a:r>
              <a:rPr lang="en-US" sz="2400" dirty="0" smtClean="0"/>
              <a:t> development closing this year, Gemini is evaluating options for updating the Gemini-N AO system, the core of which (ALTAIR) is fairly old</a:t>
            </a:r>
          </a:p>
          <a:p>
            <a:r>
              <a:rPr lang="en-US" sz="2400" dirty="0" smtClean="0"/>
              <a:t>A range of options are under consideration and will be discussed at several meetings over the course of 2012…</a:t>
            </a:r>
          </a:p>
          <a:p>
            <a:pPr lvl="1"/>
            <a:r>
              <a:rPr lang="en-US" sz="2000" dirty="0" smtClean="0"/>
              <a:t>ALTAIR Upgrade</a:t>
            </a:r>
          </a:p>
          <a:p>
            <a:pPr lvl="1"/>
            <a:r>
              <a:rPr lang="en-US" sz="2000" dirty="0" smtClean="0"/>
              <a:t>MCAO</a:t>
            </a:r>
          </a:p>
          <a:p>
            <a:pPr lvl="1"/>
            <a:r>
              <a:rPr lang="en-US" sz="2000" dirty="0" smtClean="0"/>
              <a:t>LTAO</a:t>
            </a:r>
          </a:p>
          <a:p>
            <a:pPr lvl="1"/>
            <a:r>
              <a:rPr lang="en-US" sz="2000" dirty="0" smtClean="0"/>
              <a:t>GLAO</a:t>
            </a:r>
          </a:p>
          <a:p>
            <a:pPr lvl="1"/>
            <a:r>
              <a:rPr lang="en-US" sz="2000" dirty="0" smtClean="0"/>
              <a:t>MOAO</a:t>
            </a:r>
          </a:p>
          <a:p>
            <a:pPr lvl="1"/>
            <a:r>
              <a:rPr lang="en-US" sz="2000" dirty="0" smtClean="0"/>
              <a:t>Etc.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Important Future Opportunities to Explore Collaboration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663108"/>
            <a:ext cx="4089250" cy="2547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 descr="jun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85651"/>
            <a:ext cx="2971800" cy="4595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6073914"/>
            <a:ext cx="2472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Science Conference</a:t>
            </a:r>
          </a:p>
          <a:p>
            <a:pPr algn="ctr"/>
            <a:r>
              <a:rPr lang="en-US" sz="2000" dirty="0" smtClean="0"/>
              <a:t>Kyoto - 2009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549173" y="6248400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Science Conference</a:t>
            </a:r>
          </a:p>
          <a:p>
            <a:pPr algn="ctr"/>
            <a:r>
              <a:rPr lang="en-US" sz="1800" dirty="0" smtClean="0"/>
              <a:t>San Francisco - July 2012 </a:t>
            </a:r>
            <a:endParaRPr lang="en-US" sz="1800" dirty="0"/>
          </a:p>
        </p:txBody>
      </p:sp>
      <p:pic>
        <p:nvPicPr>
          <p:cNvPr id="9" name="Picture 8" descr="ju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1295400"/>
            <a:ext cx="2946400" cy="2209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980345" y="2565737"/>
            <a:ext cx="18870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AO Workshop</a:t>
            </a:r>
          </a:p>
          <a:p>
            <a:pPr algn="r"/>
            <a:r>
              <a:rPr lang="en-US" sz="2000" dirty="0" smtClean="0"/>
              <a:t>Victoria</a:t>
            </a:r>
          </a:p>
          <a:p>
            <a:pPr algn="r"/>
            <a:r>
              <a:rPr lang="en-US" sz="2000" dirty="0" smtClean="0"/>
              <a:t>June 2012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77876"/>
            <a:ext cx="3733800" cy="1981200"/>
          </a:xfrm>
        </p:spPr>
        <p:txBody>
          <a:bodyPr/>
          <a:lstStyle/>
          <a:p>
            <a:r>
              <a:rPr lang="en-US" sz="1800" dirty="0" smtClean="0"/>
              <a:t>Among these options, the GLAO concept at Gemini-N is among the more developed through a 2005 feasibility study conducted by a combination of HIA, Univ. of Arizona, and Univ. of Durham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50522" y="4016276"/>
            <a:ext cx="3388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“Our studies indicate that, in terms of observing efficiency (especially for many top ranked proposals), an upgrade of Gemini to full GLAO operation will be equivalent to adding another telescope.”</a:t>
            </a:r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26670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the time of this study, a number of important breakthroughs have occurred in AO technology…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0"/>
            <a:ext cx="3673979" cy="4772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-0.5092 1.1111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 pitchFamily="18" charset="0"/>
              </a:rPr>
              <a:t>Gemini Observatory AO Program Update</a:t>
            </a:r>
            <a:endParaRPr lang="en-US" sz="3600" dirty="0">
              <a:ln w="0">
                <a:solidFill>
                  <a:schemeClr val="bg1"/>
                </a:solidFill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Book Antiqua" pitchFamily="18" charset="0"/>
            </a:endParaRPr>
          </a:p>
        </p:txBody>
      </p:sp>
      <p:pic>
        <p:nvPicPr>
          <p:cNvPr id="5" name="Lasers 3 over Mauna Kea on Vimeo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" y="1857375"/>
            <a:ext cx="5638800" cy="31718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ounded Rectangle 5"/>
          <p:cNvSpPr/>
          <p:nvPr/>
        </p:nvSpPr>
        <p:spPr bwMode="auto">
          <a:xfrm>
            <a:off x="6019800" y="2819400"/>
            <a:ext cx="2971800" cy="838200"/>
          </a:xfrm>
          <a:prstGeom prst="roundRect">
            <a:avLst/>
          </a:prstGeom>
          <a:solidFill>
            <a:srgbClr val="FFC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0"/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Gemini’s Future </a:t>
            </a: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AO Program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019800" y="1752600"/>
            <a:ext cx="2971800" cy="838200"/>
          </a:xfrm>
          <a:prstGeom prst="roundRect">
            <a:avLst/>
          </a:prstGeom>
          <a:solidFill>
            <a:srgbClr val="FFC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 Decade of AO Evolution at Gemini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019800" y="1752600"/>
            <a:ext cx="2971800" cy="838200"/>
          </a:xfrm>
          <a:prstGeom prst="roundRect">
            <a:avLst/>
          </a:prstGeom>
          <a:solidFill>
            <a:srgbClr val="FFC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0"/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Recent AO Program Highlights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3084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 Simons</a:t>
            </a:r>
          </a:p>
          <a:p>
            <a:r>
              <a:rPr lang="en-US" dirty="0" smtClean="0"/>
              <a:t>Gemini Observatory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555 L 3.33333E-6 0.15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0.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 animBg="1"/>
      <p:bldP spid="6" grpId="1" animBg="1"/>
      <p:bldP spid="7" grpId="0" animBg="1"/>
      <p:bldP spid="7" grpId="1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Breakthroughs Since Gemini’s GLAO Feasibility Study (2005)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1493837"/>
            <a:ext cx="5334000" cy="4525963"/>
          </a:xfrm>
        </p:spPr>
        <p:txBody>
          <a:bodyPr/>
          <a:lstStyle/>
          <a:p>
            <a:pPr eaLnBrk="1" hangingPunct="1"/>
            <a:r>
              <a:rPr lang="en-US" sz="1600" dirty="0" smtClean="0"/>
              <a:t>Important result from Gemini sponsored Mauna Kea site testing (led my Mark Chun et al.)</a:t>
            </a:r>
          </a:p>
          <a:p>
            <a:pPr lvl="1" eaLnBrk="1" hangingPunct="1"/>
            <a:r>
              <a:rPr lang="en-US" sz="1400" i="1" dirty="0" smtClean="0"/>
              <a:t>A strong, persistent, and remarkably thin ground layer exists on the upper summit ridge of Mauna Kea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676400"/>
            <a:ext cx="303989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69650" y="4343400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MK Seeing on Upper Ridge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Breakthroughs Since Gemini’s GLAO Feasibility Study (2005)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1493837"/>
            <a:ext cx="5334000" cy="1706563"/>
          </a:xfrm>
        </p:spPr>
        <p:txBody>
          <a:bodyPr/>
          <a:lstStyle/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Important result from Gemini sponsored Mauna Kea site testing (led my Mark Chun et al.)</a:t>
            </a:r>
          </a:p>
          <a:p>
            <a:pPr lvl="1" eaLnBrk="1" hangingPunct="1"/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A strong, persistent, and remarkably thin ground layer exists on the upper summit ridge of Mauna Kea</a:t>
            </a:r>
          </a:p>
          <a:p>
            <a:pPr eaLnBrk="1" hangingPunct="1"/>
            <a:r>
              <a:rPr lang="en-US" sz="1600" dirty="0" smtClean="0"/>
              <a:t>Demonstration of GLAO at Steward</a:t>
            </a:r>
          </a:p>
        </p:txBody>
      </p:sp>
      <p:pic>
        <p:nvPicPr>
          <p:cNvPr id="5" name="Picture 11" descr="MultiRayleighGLAO&amp;LTAOsimulations@MM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505200"/>
            <a:ext cx="4698128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2" descr="RayleighLaserPropagation@MMT_200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751736"/>
            <a:ext cx="2737440" cy="48014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43200" y="64008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K-band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Breakthroughs Since Gemini’s GLAO Feasibility Study (2005)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1493837"/>
            <a:ext cx="5334000" cy="4525963"/>
          </a:xfrm>
        </p:spPr>
        <p:txBody>
          <a:bodyPr/>
          <a:lstStyle/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Important result from Gemini sponsored Mauna Kea site testing (led my Mark Chun et al.)</a:t>
            </a:r>
          </a:p>
          <a:p>
            <a:pPr lvl="1" eaLnBrk="1" hangingPunct="1"/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A strong, persistent, and remarkably thin ground layer exists on the upper summit ridge of Mauna Kea</a:t>
            </a:r>
          </a:p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Demonstration of GLAO at Steward</a:t>
            </a:r>
          </a:p>
          <a:p>
            <a:pPr eaLnBrk="1" hangingPunct="1"/>
            <a:r>
              <a:rPr lang="en-US" sz="1600" dirty="0" smtClean="0"/>
              <a:t>Commercial opportunities for the manufacture of adaptive secondary mirrors (ASM)</a:t>
            </a:r>
          </a:p>
          <a:p>
            <a:pPr lvl="1" eaLnBrk="1" hangingPunct="1"/>
            <a:r>
              <a:rPr lang="en-US" sz="1400" dirty="0" err="1" smtClean="0"/>
              <a:t>Microgate</a:t>
            </a:r>
            <a:r>
              <a:rPr lang="en-US" sz="1400" dirty="0" smtClean="0"/>
              <a:t>/ADS now building ASM’s for LBT, Magellan, ESO/VLT</a:t>
            </a:r>
          </a:p>
        </p:txBody>
      </p:sp>
      <p:pic>
        <p:nvPicPr>
          <p:cNvPr id="5" name="Picture 2" descr="S:\Progetti\Engineering\AdOpt\Docs\Pubblicazioni\SPIE_SanDiego_2010\Foto\VLT_3D_001ok.png"/>
          <p:cNvPicPr>
            <a:picLocks noChangeAspect="1" noChangeArrowheads="1"/>
          </p:cNvPicPr>
          <p:nvPr/>
        </p:nvPicPr>
        <p:blipFill>
          <a:blip r:embed="rId2" cstate="print"/>
          <a:srcRect l="2135" r="3935"/>
          <a:stretch>
            <a:fillRect/>
          </a:stretch>
        </p:blipFill>
        <p:spPr bwMode="auto">
          <a:xfrm>
            <a:off x="5715000" y="1676400"/>
            <a:ext cx="2743200" cy="24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O_4LGSF_Overvie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148150"/>
            <a:ext cx="3048000" cy="25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4038600" y="3733800"/>
            <a:ext cx="1828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73251" y="6107668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VLT/AO Facility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Breakthroughs Since Gemini’s GLAO Feasibility Study (2006)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1493837"/>
            <a:ext cx="5334000" cy="4525963"/>
          </a:xfrm>
        </p:spPr>
        <p:txBody>
          <a:bodyPr/>
          <a:lstStyle/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Important result from Gemini sponsored Mauna Kea site testing (led my Mark Chun et al.)</a:t>
            </a:r>
          </a:p>
          <a:p>
            <a:pPr lvl="1" eaLnBrk="1" hangingPunct="1"/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A strong, persistent, and remarkably thin ground layer exists on the upper summit ridge of Mauna Kea</a:t>
            </a:r>
          </a:p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Demonstration of GLAO at Steward</a:t>
            </a:r>
          </a:p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Commercial opportunities for the manufacture of adaptive secondary mirrors (ASM)</a:t>
            </a:r>
          </a:p>
          <a:p>
            <a:pPr lvl="1" eaLnBrk="1" hangingPunct="1"/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Microgate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/ADS now building ASM’s for LBT, Magellan, ESO/VLT</a:t>
            </a:r>
          </a:p>
          <a:p>
            <a:pPr eaLnBrk="1" hangingPunct="1"/>
            <a:r>
              <a:rPr lang="en-US" sz="1600" dirty="0" smtClean="0"/>
              <a:t>Impressive results during the SPIE 2010 meeting from LBT about their ASM commissioning results (S~80% at H for bright NGS application)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362200"/>
            <a:ext cx="2784475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Breakthroughs Since Gemini’s GLAO Feasibility Study (2005)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1493837"/>
            <a:ext cx="5334000" cy="4525963"/>
          </a:xfrm>
        </p:spPr>
        <p:txBody>
          <a:bodyPr/>
          <a:lstStyle/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Important result from Gemini sponsored Mauna Kea site testing (led my Mark Chun et al.)</a:t>
            </a:r>
          </a:p>
          <a:p>
            <a:pPr lvl="1" eaLnBrk="1" hangingPunct="1"/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A strong, persistent, and remarkably thin ground layer exists on the upper summit ridge of Mauna Kea</a:t>
            </a:r>
          </a:p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Demonstration of GLAO at Steward</a:t>
            </a:r>
          </a:p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Commercial opportunities for the manufacture of adaptive secondary mirrors (ASM)</a:t>
            </a:r>
          </a:p>
          <a:p>
            <a:pPr lvl="1" eaLnBrk="1" hangingPunct="1"/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Microgate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/ADS now building ASM’s for LBT, Magellan, ESO/VLT</a:t>
            </a:r>
          </a:p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Impressive results during the SPIE 2010 meeting from LBT about their ASM commissioning results (S~80% at H for bright NGS application)</a:t>
            </a:r>
          </a:p>
          <a:p>
            <a:pPr eaLnBrk="1" hangingPunct="1"/>
            <a:r>
              <a:rPr lang="en-US" sz="1600" dirty="0" smtClean="0"/>
              <a:t>Demonstration of multi-LGS beacon projection system at Gemini-S</a:t>
            </a:r>
          </a:p>
        </p:txBody>
      </p:sp>
      <p:pic>
        <p:nvPicPr>
          <p:cNvPr id="5" name="Picture 16" descr="GSlaserFirstLight_SaberLaser2011-01-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605" y="1676400"/>
            <a:ext cx="3304795" cy="496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/>
          <p:nvPr/>
        </p:nvGrpSpPr>
        <p:grpSpPr>
          <a:xfrm>
            <a:off x="7239000" y="1752600"/>
            <a:ext cx="1524000" cy="990600"/>
            <a:chOff x="7239000" y="1752600"/>
            <a:chExt cx="1524000" cy="990600"/>
          </a:xfrm>
        </p:grpSpPr>
        <p:pic>
          <p:nvPicPr>
            <p:cNvPr id="6" name="Picture 2" descr="LGSconstellation_Small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72400" y="1752600"/>
              <a:ext cx="990600" cy="9906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239000" y="2362200"/>
              <a:ext cx="457200" cy="304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7200900" y="1866900"/>
              <a:ext cx="533400" cy="457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Gemini GLAO Concept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4191000" cy="4525963"/>
          </a:xfrm>
        </p:spPr>
        <p:txBody>
          <a:bodyPr/>
          <a:lstStyle/>
          <a:p>
            <a:r>
              <a:rPr lang="en-US" sz="2800" dirty="0" smtClean="0"/>
              <a:t>Key components include:</a:t>
            </a:r>
          </a:p>
          <a:p>
            <a:pPr lvl="1"/>
            <a:r>
              <a:rPr lang="en-US" sz="2400" dirty="0" smtClean="0"/>
              <a:t>Adaptive Secondary</a:t>
            </a:r>
          </a:p>
          <a:p>
            <a:pPr lvl="1"/>
            <a:r>
              <a:rPr lang="en-US" sz="2400" dirty="0" smtClean="0"/>
              <a:t>Multi-beacon Na LGS</a:t>
            </a:r>
          </a:p>
          <a:p>
            <a:pPr lvl="1"/>
            <a:r>
              <a:rPr lang="en-US" sz="2400" dirty="0" smtClean="0"/>
              <a:t>New A&amp;G</a:t>
            </a:r>
          </a:p>
          <a:p>
            <a:pPr lvl="2"/>
            <a:r>
              <a:rPr lang="en-US" sz="2000" dirty="0" smtClean="0"/>
              <a:t>LGS/NGS WFS</a:t>
            </a:r>
          </a:p>
          <a:p>
            <a:pPr lvl="1"/>
            <a:r>
              <a:rPr lang="en-US" sz="2400" dirty="0" smtClean="0"/>
              <a:t>Associated RTC, mechanism controls, HLSW, etc.</a:t>
            </a:r>
          </a:p>
          <a:p>
            <a:r>
              <a:rPr lang="en-US" sz="2800" dirty="0" smtClean="0"/>
              <a:t>Facility that feeds all ports with GLAO corrected beam</a:t>
            </a:r>
            <a:endParaRPr lang="en-US" sz="2800" dirty="0"/>
          </a:p>
        </p:txBody>
      </p:sp>
      <p:pic>
        <p:nvPicPr>
          <p:cNvPr id="6" name="Picture 5" descr="ju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265" y="1625600"/>
            <a:ext cx="3337535" cy="5003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021" y="1219200"/>
            <a:ext cx="3471979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733800" y="2362200"/>
            <a:ext cx="10668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Gemini GLAO Concept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4191000" cy="4525963"/>
          </a:xfrm>
        </p:spPr>
        <p:txBody>
          <a:bodyPr/>
          <a:lstStyle/>
          <a:p>
            <a:r>
              <a:rPr lang="en-US" sz="2800" dirty="0" smtClean="0"/>
              <a:t>Key components include:</a:t>
            </a:r>
          </a:p>
          <a:p>
            <a:pPr lvl="1"/>
            <a:r>
              <a:rPr lang="en-US" sz="2400" dirty="0" smtClean="0"/>
              <a:t>Adaptive Secondary</a:t>
            </a:r>
          </a:p>
          <a:p>
            <a:pPr lvl="1"/>
            <a:r>
              <a:rPr lang="en-US" sz="2400" dirty="0" smtClean="0"/>
              <a:t>Multi-beacon Na LGS</a:t>
            </a:r>
          </a:p>
          <a:p>
            <a:pPr lvl="1"/>
            <a:r>
              <a:rPr lang="en-US" sz="2400" dirty="0" smtClean="0"/>
              <a:t>New A&amp;G</a:t>
            </a:r>
          </a:p>
          <a:p>
            <a:pPr lvl="2"/>
            <a:r>
              <a:rPr lang="en-US" sz="2000" dirty="0" smtClean="0"/>
              <a:t>LGS/NGS WFS</a:t>
            </a:r>
          </a:p>
          <a:p>
            <a:pPr lvl="1"/>
            <a:r>
              <a:rPr lang="en-US" sz="2400" dirty="0" smtClean="0"/>
              <a:t>Associated RTC, mechanism controls, HLSW, etc.</a:t>
            </a:r>
          </a:p>
          <a:p>
            <a:r>
              <a:rPr lang="en-US" sz="2800" dirty="0" smtClean="0"/>
              <a:t>Facility that feeds all ports with GLAO corrected beam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67000" y="3657600"/>
            <a:ext cx="17526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GLAO V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90600"/>
            <a:ext cx="6413500" cy="51308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334420"/>
            <a:ext cx="2133600" cy="237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>
            <a:off x="6248400" y="2819400"/>
            <a:ext cx="0" cy="1447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5181600" y="1371600"/>
            <a:ext cx="2209800" cy="2209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9971541" lon="18377636" rev="566590"/>
            </a:camera>
            <a:lightRig rig="sunrise" dir="t">
              <a:rot lat="0" lon="0" rev="5400000"/>
            </a:lightRig>
          </a:scene3d>
          <a:sp3d extrusionH="222250" contourW="12700" prstMaterial="softEdge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248400" y="1219200"/>
            <a:ext cx="0" cy="1143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248400" y="2362200"/>
            <a:ext cx="16002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35814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LGS &amp; NGS</a:t>
            </a:r>
          </a:p>
          <a:p>
            <a:pPr algn="ctr"/>
            <a:r>
              <a:rPr lang="en-US" sz="1600" dirty="0" err="1" smtClean="0"/>
              <a:t>Wavefront</a:t>
            </a:r>
            <a:r>
              <a:rPr lang="en-US" sz="1600" dirty="0" smtClean="0"/>
              <a:t> Sensors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864609" y="194744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IR Science Beam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 rot="3751365">
            <a:off x="5168818" y="2537827"/>
            <a:ext cx="1265334" cy="35765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1269232"/>
              </a:avLst>
            </a:prstTxWarp>
            <a:spAutoFit/>
          </a:bodyPr>
          <a:lstStyle/>
          <a:p>
            <a:pPr algn="ctr"/>
            <a:r>
              <a:rPr lang="en-US" sz="1600" dirty="0" smtClean="0"/>
              <a:t>Dichroic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288031" y="6120825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Field through</a:t>
            </a:r>
          </a:p>
          <a:p>
            <a:r>
              <a:rPr lang="en-US" sz="1600" dirty="0" smtClean="0"/>
              <a:t>dichroic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GLAO Model Results</a:t>
            </a:r>
            <a:endParaRPr lang="en-US" sz="3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28600" y="1524000"/>
            <a:ext cx="4419600" cy="4525963"/>
          </a:xfrm>
        </p:spPr>
        <p:txBody>
          <a:bodyPr/>
          <a:lstStyle/>
          <a:p>
            <a:r>
              <a:rPr lang="en-US" sz="2000" dirty="0" smtClean="0"/>
              <a:t>Interim model results, using 7200 measurements from GLAO site testing conducted by Chun et al. on Mauna Kea</a:t>
            </a:r>
          </a:p>
          <a:p>
            <a:r>
              <a:rPr lang="en-US" sz="2000" dirty="0" smtClean="0"/>
              <a:t>In general about half the turbulence power is below 100 m, and low/high altitude turbulence is not correlated</a:t>
            </a:r>
          </a:p>
          <a:p>
            <a:r>
              <a:rPr lang="en-US" sz="2000" dirty="0" smtClean="0"/>
              <a:t>GLAO FWHM basically reduced to ½ its natural seeing size (H-band)</a:t>
            </a:r>
          </a:p>
          <a:p>
            <a:pPr lvl="1"/>
            <a:r>
              <a:rPr lang="en-US" sz="1600" dirty="0" smtClean="0"/>
              <a:t>Improvement drops with wavelength</a:t>
            </a:r>
          </a:p>
          <a:p>
            <a:pPr lvl="1"/>
            <a:r>
              <a:rPr lang="en-US" sz="1600" dirty="0" smtClean="0"/>
              <a:t>NIR implementation at Gemini</a:t>
            </a:r>
          </a:p>
          <a:p>
            <a:r>
              <a:rPr lang="en-US" sz="2000" dirty="0" smtClean="0"/>
              <a:t>GLAO image quality improvement increases as seeing gets worse </a:t>
            </a:r>
          </a:p>
          <a:p>
            <a:endParaRPr lang="en-US" sz="2000" dirty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87191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982288">
            <a:off x="5575130" y="31242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982288">
            <a:off x="6047102" y="361208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Seeing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81400" y="2514600"/>
            <a:ext cx="23622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6629400" y="2132012"/>
            <a:ext cx="9906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" y="6019800"/>
            <a:ext cx="2438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5800" y="6324600"/>
            <a:ext cx="381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5800" y="6629400"/>
            <a:ext cx="121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5029200"/>
          </a:xfrm>
        </p:spPr>
        <p:txBody>
          <a:bodyPr/>
          <a:lstStyle/>
          <a:p>
            <a:r>
              <a:rPr lang="en-US" sz="2400" dirty="0" smtClean="0"/>
              <a:t>Gemini’s Science and Technology Advisory Committee (formerly GSC) is leading the evaluation of a range of instrument options for Gemini, a new AO system for Gemini-N among them</a:t>
            </a:r>
          </a:p>
          <a:p>
            <a:r>
              <a:rPr lang="en-US" sz="2400" dirty="0" smtClean="0"/>
              <a:t>Key meetings in 2012 include -</a:t>
            </a:r>
          </a:p>
          <a:p>
            <a:pPr lvl="1"/>
            <a:r>
              <a:rPr lang="en-US" sz="2000" dirty="0" smtClean="0"/>
              <a:t>STAC – April (Hilo)</a:t>
            </a:r>
          </a:p>
          <a:p>
            <a:pPr lvl="1"/>
            <a:r>
              <a:rPr lang="en-US" sz="2000" dirty="0" smtClean="0"/>
              <a:t>Gemini-N AO Workshop – June (Victoria)</a:t>
            </a:r>
          </a:p>
          <a:p>
            <a:pPr lvl="1"/>
            <a:r>
              <a:rPr lang="en-US" sz="2000" dirty="0" smtClean="0"/>
              <a:t>Gemini Triennial Science Conf. and Users Meeting – July (San Francisco)</a:t>
            </a:r>
          </a:p>
          <a:p>
            <a:pPr lvl="1"/>
            <a:r>
              <a:rPr lang="en-US" sz="2000" dirty="0" smtClean="0"/>
              <a:t>STAC – October (La Serena)</a:t>
            </a:r>
          </a:p>
          <a:p>
            <a:r>
              <a:rPr lang="en-US" sz="2400" i="1" dirty="0" smtClean="0"/>
              <a:t>Participation by the Subaru community in all of these meetings is encouraged, in the spirit of continuing to explore options for collaborative development of future instrumentation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unk.png"/>
          <p:cNvPicPr>
            <a:picLocks noChangeAspect="1"/>
          </p:cNvPicPr>
          <p:nvPr/>
        </p:nvPicPr>
        <p:blipFill>
          <a:blip r:embed="rId2" cstate="print"/>
          <a:srcRect l="6667" r="27500"/>
          <a:stretch>
            <a:fillRect/>
          </a:stretch>
        </p:blipFill>
        <p:spPr>
          <a:xfrm>
            <a:off x="1600200" y="2987272"/>
            <a:ext cx="6019800" cy="5941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7800" y="3581400"/>
            <a:ext cx="6312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Lucida Calligraphy" pitchFamily="66" charset="0"/>
              </a:rPr>
              <a:t>Exploring the Universe, Sharing its Wonders</a:t>
            </a:r>
            <a:endParaRPr lang="en-US" sz="2000" dirty="0">
              <a:solidFill>
                <a:srgbClr val="FFC000"/>
              </a:solidFill>
              <a:latin typeface="Lucida Calligraphy" pitchFamily="66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600200" y="4091349"/>
            <a:ext cx="6324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5-Point Star 4"/>
          <p:cNvSpPr/>
          <p:nvPr/>
        </p:nvSpPr>
        <p:spPr bwMode="auto">
          <a:xfrm rot="1190126">
            <a:off x="7697726" y="3811526"/>
            <a:ext cx="533400" cy="533400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pic>
        <p:nvPicPr>
          <p:cNvPr id="7" name="Picture 6" descr="jun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91440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" y="381000"/>
            <a:ext cx="9141715" cy="6097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5762" y="2743200"/>
            <a:ext cx="6789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Recent AO Program Highlights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143000" y="3429000"/>
            <a:ext cx="6553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5-Point Star 12"/>
          <p:cNvSpPr/>
          <p:nvPr/>
        </p:nvSpPr>
        <p:spPr bwMode="auto">
          <a:xfrm rot="1190126">
            <a:off x="7466074" y="3149176"/>
            <a:ext cx="533400" cy="533400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062477" cy="5334000"/>
          </a:xfrm>
          <a:prstGeom prst="rect">
            <a:avLst/>
          </a:prstGeom>
        </p:spPr>
      </p:pic>
      <p:pic>
        <p:nvPicPr>
          <p:cNvPr id="5" name="Picture 4" descr="jun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95400"/>
            <a:ext cx="5334000" cy="534148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GeMS</a:t>
            </a:r>
            <a:r>
              <a:rPr lang="en-US" sz="3200" dirty="0" smtClean="0"/>
              <a:t> Proceeding Well…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2090678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From Francois Rigaut –</a:t>
            </a:r>
          </a:p>
          <a:p>
            <a:endParaRPr lang="en-US" sz="1800" dirty="0" smtClean="0"/>
          </a:p>
          <a:p>
            <a:r>
              <a:rPr lang="en-US" sz="1800" dirty="0" smtClean="0"/>
              <a:t>“The </a:t>
            </a:r>
            <a:r>
              <a:rPr lang="en-US" sz="1800" dirty="0" err="1" smtClean="0"/>
              <a:t>Strehl</a:t>
            </a:r>
            <a:r>
              <a:rPr lang="en-US" sz="1800" dirty="0" smtClean="0"/>
              <a:t> is quite high and the FWHM is much closer to the diffraction limit. In fact, I'm not even sure anyone has ever got 35% </a:t>
            </a:r>
            <a:r>
              <a:rPr lang="en-US" sz="1800" dirty="0" err="1" smtClean="0"/>
              <a:t>strehl</a:t>
            </a:r>
            <a:r>
              <a:rPr lang="en-US" sz="1800" dirty="0" smtClean="0"/>
              <a:t> in H band with a LGS system, notwithstanding on a field of 85 </a:t>
            </a:r>
            <a:r>
              <a:rPr lang="en-US" sz="1800" dirty="0" err="1" smtClean="0"/>
              <a:t>arcsec</a:t>
            </a:r>
            <a:r>
              <a:rPr lang="en-US" sz="1800" dirty="0" smtClean="0"/>
              <a:t>...” 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19200"/>
            <a:ext cx="4648200" cy="545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581890" y="5967350"/>
            <a:ext cx="3800105" cy="5858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81400" y="6270170"/>
            <a:ext cx="325582" cy="206829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New NIFS LGS AO Mode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0" y="1447800"/>
            <a:ext cx="4419600" cy="5029200"/>
          </a:xfrm>
        </p:spPr>
        <p:txBody>
          <a:bodyPr/>
          <a:lstStyle/>
          <a:p>
            <a:r>
              <a:rPr lang="en-US" sz="2000" dirty="0" smtClean="0"/>
              <a:t>New LGS AO mode being developed is intended to address sky coverage limitations that are intrinsic to the current system</a:t>
            </a:r>
          </a:p>
          <a:p>
            <a:r>
              <a:rPr lang="en-US" sz="2000" dirty="0" smtClean="0"/>
              <a:t>Instead of using limited field of tip/tilt sensor in ALTAIR, measure tip/tilt with existing 2x2 SH sensor in A&amp;G unit</a:t>
            </a:r>
          </a:p>
          <a:p>
            <a:pPr lvl="1"/>
            <a:r>
              <a:rPr lang="en-US" sz="1600" i="1" dirty="0" smtClean="0"/>
              <a:t>14 </a:t>
            </a:r>
            <a:r>
              <a:rPr lang="en-US" sz="1600" i="1" dirty="0" err="1" smtClean="0"/>
              <a:t>arcmin</a:t>
            </a:r>
            <a:r>
              <a:rPr lang="en-US" sz="1600" i="1" dirty="0" smtClean="0"/>
              <a:t> patrol field diameter of this sensor greatly increases sky coverage</a:t>
            </a:r>
            <a:endParaRPr lang="en-US" sz="2000" i="1" dirty="0" smtClean="0"/>
          </a:p>
          <a:p>
            <a:r>
              <a:rPr lang="en-US" sz="2000" dirty="0" smtClean="0"/>
              <a:t>Key question – can we get adequate tip/tilt information for laser AO correction with the NGS reference up to ~7 </a:t>
            </a:r>
            <a:r>
              <a:rPr lang="en-US" sz="2000" dirty="0" err="1" smtClean="0"/>
              <a:t>arcmin</a:t>
            </a:r>
            <a:r>
              <a:rPr lang="en-US" sz="2000" dirty="0" smtClean="0"/>
              <a:t> from the science target?</a:t>
            </a:r>
          </a:p>
        </p:txBody>
      </p:sp>
      <p:pic>
        <p:nvPicPr>
          <p:cNvPr id="3" name="Picture 14" descr="P1_Guide_Window.png"/>
          <p:cNvPicPr>
            <a:picLocks noChangeAspect="1"/>
          </p:cNvPicPr>
          <p:nvPr/>
        </p:nvPicPr>
        <p:blipFill>
          <a:blip r:embed="rId2" cstate="print"/>
          <a:srcRect l="24306" t="15999" r="26973" b="21333"/>
          <a:stretch>
            <a:fillRect/>
          </a:stretch>
        </p:blipFill>
        <p:spPr bwMode="auto">
          <a:xfrm>
            <a:off x="228600" y="1524000"/>
            <a:ext cx="4248150" cy="42036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518586">
            <a:off x="3501341" y="4830925"/>
            <a:ext cx="10903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Tip/tilt sensor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 rot="20518586">
            <a:off x="1358335" y="4298440"/>
            <a:ext cx="27061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Tip/tilt sensor shadow in Field of View</a:t>
            </a:r>
            <a:endParaRPr lang="en-US" sz="11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51651" y="2667000"/>
            <a:ext cx="3210749" cy="1828800"/>
            <a:chOff x="751651" y="2667000"/>
            <a:chExt cx="3210749" cy="182880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762000" y="2667000"/>
              <a:ext cx="3200400" cy="1828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 rot="19754476">
              <a:off x="751651" y="3783711"/>
              <a:ext cx="1091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 </a:t>
              </a:r>
              <a:r>
                <a:rPr lang="en-US" sz="1600" dirty="0" err="1" smtClean="0"/>
                <a:t>arcmin</a:t>
              </a:r>
              <a:endParaRPr lang="en-US" sz="16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2400" y="5786735"/>
            <a:ext cx="431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Peripheral Guide Probe Field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New NIFS LGS AO Mode</a:t>
            </a:r>
            <a:endParaRPr lang="en-US" sz="3200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 t="8460"/>
          <a:stretch>
            <a:fillRect/>
          </a:stretch>
        </p:blipFill>
        <p:spPr bwMode="auto">
          <a:xfrm>
            <a:off x="76200" y="1752600"/>
            <a:ext cx="8991600" cy="43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422" y="1828800"/>
            <a:ext cx="449717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 rot="5400000">
            <a:off x="4699166" y="3160321"/>
            <a:ext cx="2400795" cy="69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992460" y="2709446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NIFS Spatial Resolution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4546807">
            <a:off x="4604913" y="2729217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Standard AO-LGS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3810000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New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Mode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7" name="Picture 17" descr="K_rad_prof.tiff"/>
          <p:cNvPicPr>
            <a:picLocks noChangeAspect="1"/>
          </p:cNvPicPr>
          <p:nvPr/>
        </p:nvPicPr>
        <p:blipFill>
          <a:blip r:embed="rId4" cstate="print"/>
          <a:srcRect l="1640" t="12415" r="11377" b="4205"/>
          <a:stretch>
            <a:fillRect/>
          </a:stretch>
        </p:blipFill>
        <p:spPr bwMode="auto">
          <a:xfrm>
            <a:off x="228600" y="1752600"/>
            <a:ext cx="4155159" cy="312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" name="Freeform 19"/>
          <p:cNvSpPr/>
          <p:nvPr/>
        </p:nvSpPr>
        <p:spPr bwMode="auto">
          <a:xfrm>
            <a:off x="1143000" y="1981200"/>
            <a:ext cx="2824952" cy="2255405"/>
          </a:xfrm>
          <a:custGeom>
            <a:avLst/>
            <a:gdLst>
              <a:gd name="connsiteX0" fmla="*/ 0 w 3543300"/>
              <a:gd name="connsiteY0" fmla="*/ 0 h 2828925"/>
              <a:gd name="connsiteX1" fmla="*/ 323850 w 3543300"/>
              <a:gd name="connsiteY1" fmla="*/ 819150 h 2828925"/>
              <a:gd name="connsiteX2" fmla="*/ 895350 w 3543300"/>
              <a:gd name="connsiteY2" fmla="*/ 1962150 h 2828925"/>
              <a:gd name="connsiteX3" fmla="*/ 1695450 w 3543300"/>
              <a:gd name="connsiteY3" fmla="*/ 2514600 h 2828925"/>
              <a:gd name="connsiteX4" fmla="*/ 2876550 w 3543300"/>
              <a:gd name="connsiteY4" fmla="*/ 2771775 h 2828925"/>
              <a:gd name="connsiteX5" fmla="*/ 3543300 w 3543300"/>
              <a:gd name="connsiteY5" fmla="*/ 2828925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2828925">
                <a:moveTo>
                  <a:pt x="0" y="0"/>
                </a:moveTo>
                <a:cubicBezTo>
                  <a:pt x="87312" y="246062"/>
                  <a:pt x="174625" y="492125"/>
                  <a:pt x="323850" y="819150"/>
                </a:cubicBezTo>
                <a:cubicBezTo>
                  <a:pt x="473075" y="1146175"/>
                  <a:pt x="666750" y="1679575"/>
                  <a:pt x="895350" y="1962150"/>
                </a:cubicBezTo>
                <a:cubicBezTo>
                  <a:pt x="1123950" y="2244725"/>
                  <a:pt x="1365250" y="2379663"/>
                  <a:pt x="1695450" y="2514600"/>
                </a:cubicBezTo>
                <a:cubicBezTo>
                  <a:pt x="2025650" y="2649537"/>
                  <a:pt x="2568575" y="2719388"/>
                  <a:pt x="2876550" y="2771775"/>
                </a:cubicBezTo>
                <a:cubicBezTo>
                  <a:pt x="3184525" y="2824162"/>
                  <a:pt x="3543300" y="2828925"/>
                  <a:pt x="3543300" y="282892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1197940" y="3257204"/>
            <a:ext cx="2688260" cy="1009996"/>
          </a:xfrm>
          <a:custGeom>
            <a:avLst/>
            <a:gdLst>
              <a:gd name="connsiteX0" fmla="*/ 0 w 3371850"/>
              <a:gd name="connsiteY0" fmla="*/ 0 h 1266825"/>
              <a:gd name="connsiteX1" fmla="*/ 485775 w 3371850"/>
              <a:gd name="connsiteY1" fmla="*/ 266700 h 1266825"/>
              <a:gd name="connsiteX2" fmla="*/ 914400 w 3371850"/>
              <a:gd name="connsiteY2" fmla="*/ 638175 h 1266825"/>
              <a:gd name="connsiteX3" fmla="*/ 2019300 w 3371850"/>
              <a:gd name="connsiteY3" fmla="*/ 1143000 h 1266825"/>
              <a:gd name="connsiteX4" fmla="*/ 3371850 w 3371850"/>
              <a:gd name="connsiteY4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1266825">
                <a:moveTo>
                  <a:pt x="0" y="0"/>
                </a:moveTo>
                <a:cubicBezTo>
                  <a:pt x="166687" y="80169"/>
                  <a:pt x="333375" y="160338"/>
                  <a:pt x="485775" y="266700"/>
                </a:cubicBezTo>
                <a:cubicBezTo>
                  <a:pt x="638175" y="373063"/>
                  <a:pt x="658813" y="492125"/>
                  <a:pt x="914400" y="638175"/>
                </a:cubicBezTo>
                <a:cubicBezTo>
                  <a:pt x="1169988" y="784225"/>
                  <a:pt x="1609725" y="1038225"/>
                  <a:pt x="2019300" y="1143000"/>
                </a:cubicBezTo>
                <a:cubicBezTo>
                  <a:pt x="2428875" y="1247775"/>
                  <a:pt x="3148012" y="1247775"/>
                  <a:pt x="3371850" y="1266825"/>
                </a:cubicBez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2057400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Off-axis guiding 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396240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Non-AO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228600" y="4953000"/>
            <a:ext cx="4267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/>
              <a:t>K-band radial </a:t>
            </a:r>
            <a:r>
              <a:rPr lang="en-US" sz="1400" dirty="0"/>
              <a:t>profiles comparing </a:t>
            </a:r>
            <a:r>
              <a:rPr lang="en-US" sz="1400" dirty="0" smtClean="0"/>
              <a:t>PSFs produced by this new AO LGS mode vs. non-AO images. The peak signal </a:t>
            </a:r>
            <a:r>
              <a:rPr lang="en-US" sz="1400" dirty="0"/>
              <a:t>gain is ~ </a:t>
            </a:r>
            <a:r>
              <a:rPr lang="en-US" sz="1400" dirty="0" smtClean="0"/>
              <a:t>2×.</a:t>
            </a:r>
            <a:endParaRPr lang="en-US" sz="1400" dirty="0"/>
          </a:p>
        </p:txBody>
      </p:sp>
      <p:sp>
        <p:nvSpPr>
          <p:cNvPr id="26" name="Content Placeholder 3"/>
          <p:cNvSpPr txBox="1">
            <a:spLocks/>
          </p:cNvSpPr>
          <p:nvPr/>
        </p:nvSpPr>
        <p:spPr>
          <a:xfrm>
            <a:off x="4648200" y="1600200"/>
            <a:ext cx="4191000" cy="419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¯"/>
              <a:tabLst/>
              <a:defRPr/>
            </a:pP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practical implication of this new mode is that NIFS, when fed by the Gemini-N laser AO system, will achieve nearly 100% sky coverage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¯"/>
              <a:tabLst/>
              <a:defRPr/>
            </a:pPr>
            <a:endParaRPr kumimoji="0" lang="en-US" sz="2000" b="1" i="1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¯"/>
              <a:tabLst/>
              <a:defRPr/>
            </a:pP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Shared risk use of this new mode likely in 2012B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¯"/>
              <a:tabLst/>
              <a:defRPr/>
            </a:pPr>
            <a:endParaRPr kumimoji="0" lang="en-US" sz="2000" b="1" i="1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¯"/>
              <a:tabLst/>
              <a:defRPr/>
            </a:pP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also explore feeding GNIRS with this new LGS AO mode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¯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8" grpId="1"/>
      <p:bldP spid="19" grpId="0"/>
      <p:bldP spid="19" grpId="1"/>
      <p:bldP spid="20" grpId="0" animBg="1"/>
      <p:bldP spid="21" grpId="0" animBg="1"/>
      <p:bldP spid="22" grpId="0"/>
      <p:bldP spid="23" grpId="0"/>
      <p:bldP spid="24" grpId="0"/>
      <p:bldP spid="2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" y="381000"/>
            <a:ext cx="9141715" cy="6097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8038" y="2743200"/>
            <a:ext cx="7175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Decade of AO Evolution at Gemini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90600" y="3429000"/>
            <a:ext cx="7086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5-Point Star 12"/>
          <p:cNvSpPr/>
          <p:nvPr/>
        </p:nvSpPr>
        <p:spPr bwMode="auto">
          <a:xfrm rot="1190126">
            <a:off x="7770874" y="3122673"/>
            <a:ext cx="533400" cy="533400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1893"/>
            <a:ext cx="3505200" cy="4530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AO’s Many Forms at Gemini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4176713" cy="53477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505200" cy="4559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676400"/>
            <a:ext cx="3533775" cy="456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981200"/>
            <a:ext cx="3513622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2222191"/>
            <a:ext cx="3505200" cy="4559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44166 -0.047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Gemini AO Publications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895156" y="2052935"/>
            <a:ext cx="4078361" cy="914400"/>
            <a:chOff x="2895156" y="2052935"/>
            <a:chExt cx="4078361" cy="914400"/>
          </a:xfrm>
        </p:grpSpPr>
        <p:sp>
          <p:nvSpPr>
            <p:cNvPr id="5" name="TextBox 4"/>
            <p:cNvSpPr txBox="1"/>
            <p:nvPr/>
          </p:nvSpPr>
          <p:spPr>
            <a:xfrm>
              <a:off x="2895156" y="2052935"/>
              <a:ext cx="4078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First LGS AO Pub’s Appear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 bwMode="auto">
            <a:xfrm>
              <a:off x="4934337" y="2514600"/>
              <a:ext cx="627819" cy="4527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1524000" y="2918936"/>
            <a:ext cx="2895600" cy="814864"/>
            <a:chOff x="1524000" y="2918936"/>
            <a:chExt cx="2895600" cy="814864"/>
          </a:xfrm>
        </p:grpSpPr>
        <p:sp>
          <p:nvSpPr>
            <p:cNvPr id="6" name="TextBox 5"/>
            <p:cNvSpPr txBox="1"/>
            <p:nvPr/>
          </p:nvSpPr>
          <p:spPr>
            <a:xfrm>
              <a:off x="1695066" y="2918936"/>
              <a:ext cx="255069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UH Hokupa’a-36</a:t>
              </a:r>
            </a:p>
            <a:p>
              <a:pPr algn="ctr"/>
              <a:r>
                <a:rPr lang="en-US" sz="1800" dirty="0" smtClean="0"/>
                <a:t>(47 papers)</a:t>
              </a:r>
              <a:endParaRPr lang="en-US" sz="1800" dirty="0"/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1524000" y="3733800"/>
              <a:ext cx="28956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Designs\Whirlpool.pot</Template>
  <TotalTime>49255</TotalTime>
  <Words>1276</Words>
  <Application>Microsoft Office PowerPoint</Application>
  <PresentationFormat>On-screen Show (4:3)</PresentationFormat>
  <Paragraphs>195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 Presentation</vt:lpstr>
      <vt:lpstr>Slide 1</vt:lpstr>
      <vt:lpstr>Gemini Observatory AO Program Update</vt:lpstr>
      <vt:lpstr>Slide 3</vt:lpstr>
      <vt:lpstr>GeMS Proceeding Well…</vt:lpstr>
      <vt:lpstr>New NIFS LGS AO Mode</vt:lpstr>
      <vt:lpstr>New NIFS LGS AO Mode</vt:lpstr>
      <vt:lpstr>Slide 7</vt:lpstr>
      <vt:lpstr>AO’s Many Forms at Gemini</vt:lpstr>
      <vt:lpstr>Gemini AO Publications</vt:lpstr>
      <vt:lpstr>AO Program Starts with Univ. of Hawaii Hokupa’a-36</vt:lpstr>
      <vt:lpstr>Slide 11</vt:lpstr>
      <vt:lpstr>GeMS Layout</vt:lpstr>
      <vt:lpstr>GeMS Control Console</vt:lpstr>
      <vt:lpstr>AO Program Design Flow</vt:lpstr>
      <vt:lpstr>AO Parameter Space Coverage</vt:lpstr>
      <vt:lpstr>Slide 16</vt:lpstr>
      <vt:lpstr>Future Gemini-N AO</vt:lpstr>
      <vt:lpstr>Important Future Opportunities to Explore Collaboration</vt:lpstr>
      <vt:lpstr>GLAO</vt:lpstr>
      <vt:lpstr>Breakthroughs Since Gemini’s GLAO Feasibility Study (2005)</vt:lpstr>
      <vt:lpstr>Breakthroughs Since Gemini’s GLAO Feasibility Study (2005)</vt:lpstr>
      <vt:lpstr>Breakthroughs Since Gemini’s GLAO Feasibility Study (2005)</vt:lpstr>
      <vt:lpstr>Breakthroughs Since Gemini’s GLAO Feasibility Study (2006)</vt:lpstr>
      <vt:lpstr>Breakthroughs Since Gemini’s GLAO Feasibility Study (2005)</vt:lpstr>
      <vt:lpstr>Gemini GLAO Concept</vt:lpstr>
      <vt:lpstr>Gemini GLAO Concept</vt:lpstr>
      <vt:lpstr>GLAO Model Results</vt:lpstr>
      <vt:lpstr>Next Steps…</vt:lpstr>
      <vt:lpstr>Slide 29</vt:lpstr>
    </vt:vector>
  </TitlesOfParts>
  <Company>Gemini 8-m Telescopes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Mauna Kea Site Monitoring Working Group 1998 Activities</dc:title>
  <dc:creator>Doug Simons</dc:creator>
  <cp:lastModifiedBy>Doug Simons</cp:lastModifiedBy>
  <cp:revision>720</cp:revision>
  <cp:lastPrinted>1998-10-13T01:30:18Z</cp:lastPrinted>
  <dcterms:created xsi:type="dcterms:W3CDTF">1998-09-19T21:44:52Z</dcterms:created>
  <dcterms:modified xsi:type="dcterms:W3CDTF">2012-03-01T01:04:39Z</dcterms:modified>
</cp:coreProperties>
</file>