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1"/>
  </p:notesMasterIdLst>
  <p:handoutMasterIdLst>
    <p:handoutMasterId r:id="rId82"/>
  </p:handoutMasterIdLst>
  <p:sldIdLst>
    <p:sldId id="258" r:id="rId2"/>
    <p:sldId id="548" r:id="rId3"/>
    <p:sldId id="549" r:id="rId4"/>
    <p:sldId id="550" r:id="rId5"/>
    <p:sldId id="551" r:id="rId6"/>
    <p:sldId id="477" r:id="rId7"/>
    <p:sldId id="478" r:id="rId8"/>
    <p:sldId id="472" r:id="rId9"/>
    <p:sldId id="473" r:id="rId10"/>
    <p:sldId id="474" r:id="rId11"/>
    <p:sldId id="475" r:id="rId12"/>
    <p:sldId id="476" r:id="rId13"/>
    <p:sldId id="484" r:id="rId14"/>
    <p:sldId id="485" r:id="rId15"/>
    <p:sldId id="486" r:id="rId16"/>
    <p:sldId id="487" r:id="rId17"/>
    <p:sldId id="488" r:id="rId18"/>
    <p:sldId id="489" r:id="rId19"/>
    <p:sldId id="491" r:id="rId20"/>
    <p:sldId id="492" r:id="rId21"/>
    <p:sldId id="493" r:id="rId22"/>
    <p:sldId id="494" r:id="rId23"/>
    <p:sldId id="495" r:id="rId24"/>
    <p:sldId id="496" r:id="rId25"/>
    <p:sldId id="497" r:id="rId26"/>
    <p:sldId id="500" r:id="rId27"/>
    <p:sldId id="501" r:id="rId28"/>
    <p:sldId id="502" r:id="rId29"/>
    <p:sldId id="586" r:id="rId30"/>
    <p:sldId id="587" r:id="rId31"/>
    <p:sldId id="588" r:id="rId32"/>
    <p:sldId id="278" r:id="rId33"/>
    <p:sldId id="532" r:id="rId34"/>
    <p:sldId id="533" r:id="rId35"/>
    <p:sldId id="534" r:id="rId36"/>
    <p:sldId id="535" r:id="rId37"/>
    <p:sldId id="518" r:id="rId38"/>
    <p:sldId id="520" r:id="rId39"/>
    <p:sldId id="521" r:id="rId40"/>
    <p:sldId id="571" r:id="rId41"/>
    <p:sldId id="573" r:id="rId42"/>
    <p:sldId id="576" r:id="rId43"/>
    <p:sldId id="574" r:id="rId44"/>
    <p:sldId id="575" r:id="rId45"/>
    <p:sldId id="479" r:id="rId46"/>
    <p:sldId id="480" r:id="rId47"/>
    <p:sldId id="481" r:id="rId48"/>
    <p:sldId id="577" r:id="rId49"/>
    <p:sldId id="483" r:id="rId50"/>
    <p:sldId id="578" r:id="rId51"/>
    <p:sldId id="529" r:id="rId52"/>
    <p:sldId id="531" r:id="rId53"/>
    <p:sldId id="286" r:id="rId54"/>
    <p:sldId id="580" r:id="rId55"/>
    <p:sldId id="579" r:id="rId56"/>
    <p:sldId id="503" r:id="rId57"/>
    <p:sldId id="504" r:id="rId58"/>
    <p:sldId id="294" r:id="rId59"/>
    <p:sldId id="510" r:id="rId60"/>
    <p:sldId id="511" r:id="rId61"/>
    <p:sldId id="512" r:id="rId62"/>
    <p:sldId id="513" r:id="rId63"/>
    <p:sldId id="581" r:id="rId64"/>
    <p:sldId id="582" r:id="rId65"/>
    <p:sldId id="516" r:id="rId66"/>
    <p:sldId id="541" r:id="rId67"/>
    <p:sldId id="536" r:id="rId68"/>
    <p:sldId id="537" r:id="rId69"/>
    <p:sldId id="564" r:id="rId70"/>
    <p:sldId id="538" r:id="rId71"/>
    <p:sldId id="565" r:id="rId72"/>
    <p:sldId id="566" r:id="rId73"/>
    <p:sldId id="583" r:id="rId74"/>
    <p:sldId id="542" r:id="rId75"/>
    <p:sldId id="584" r:id="rId76"/>
    <p:sldId id="585" r:id="rId77"/>
    <p:sldId id="559" r:id="rId78"/>
    <p:sldId id="562" r:id="rId79"/>
    <p:sldId id="569" r:id="rId80"/>
  </p:sldIdLst>
  <p:sldSz cx="9144000" cy="6858000" type="screen4x3"/>
  <p:notesSz cx="6858000" cy="93138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7" autoAdjust="0"/>
    <p:restoredTop sz="94660"/>
  </p:normalViewPr>
  <p:slideViewPr>
    <p:cSldViewPr>
      <p:cViewPr>
        <p:scale>
          <a:sx n="66" d="100"/>
          <a:sy n="66" d="100"/>
        </p:scale>
        <p:origin x="-11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0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hie\Documents\subaru_openuse201210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ie\Documents\subaru_openuse201210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lang="ja-JP" sz="2800" b="0" baseline="0"/>
            </a:pPr>
            <a:r>
              <a:rPr lang="ja-JP" altLang="en-US" sz="2800" b="1" baseline="0" dirty="0">
                <a:effectLst>
                  <a:outerShdw blurRad="38100" dist="38100" dir="2700000" algn="tl">
                    <a:srgbClr val="000000">
                      <a:alpha val="43137"/>
                    </a:srgbClr>
                  </a:outerShdw>
                </a:effectLst>
              </a:rPr>
              <a:t>査読論文出版数の</a:t>
            </a:r>
            <a:r>
              <a:rPr lang="ja-JP" altLang="en-US" sz="2800" b="1" baseline="0" dirty="0" smtClean="0">
                <a:effectLst>
                  <a:outerShdw blurRad="38100" dist="38100" dir="2700000" algn="tl">
                    <a:srgbClr val="000000">
                      <a:alpha val="43137"/>
                    </a:srgbClr>
                  </a:outerShdw>
                </a:effectLst>
              </a:rPr>
              <a:t>推移</a:t>
            </a:r>
            <a:endParaRPr lang="en-US" altLang="ja-JP" sz="2800" b="1" baseline="0" dirty="0" smtClean="0">
              <a:effectLst>
                <a:outerShdw blurRad="38100" dist="38100" dir="2700000" algn="tl">
                  <a:srgbClr val="000000">
                    <a:alpha val="43137"/>
                  </a:srgbClr>
                </a:outerShdw>
              </a:effectLst>
            </a:endParaRPr>
          </a:p>
          <a:p>
            <a:pPr>
              <a:defRPr lang="ja-JP" sz="2800" b="0" baseline="0"/>
            </a:pPr>
            <a:r>
              <a:rPr lang="ja-JP" altLang="en-US" sz="2800" b="1" baseline="0" dirty="0" smtClean="0">
                <a:effectLst>
                  <a:outerShdw blurRad="38100" dist="38100" dir="2700000" algn="tl">
                    <a:srgbClr val="000000">
                      <a:alpha val="43137"/>
                    </a:srgbClr>
                  </a:outerShdw>
                </a:effectLst>
              </a:rPr>
              <a:t>（</a:t>
            </a:r>
            <a:r>
              <a:rPr lang="ja-JP" altLang="en-US" sz="2800" b="1" baseline="0" dirty="0">
                <a:effectLst>
                  <a:outerShdw blurRad="38100" dist="38100" dir="2700000" algn="tl">
                    <a:srgbClr val="000000">
                      <a:alpha val="43137"/>
                    </a:srgbClr>
                  </a:outerShdw>
                </a:effectLst>
              </a:rPr>
              <a:t>他の天文台との比較）</a:t>
            </a:r>
          </a:p>
        </c:rich>
      </c:tx>
      <c:layout>
        <c:manualLayout>
          <c:xMode val="edge"/>
          <c:yMode val="edge"/>
          <c:x val="0.30746128402250106"/>
          <c:y val="9.4605820257869844E-2"/>
        </c:manualLayout>
      </c:layout>
      <c:overlay val="1"/>
      <c:spPr>
        <a:noFill/>
      </c:spPr>
    </c:title>
    <c:plotArea>
      <c:layout>
        <c:manualLayout>
          <c:layoutTarget val="inner"/>
          <c:xMode val="edge"/>
          <c:yMode val="edge"/>
          <c:x val="0.15769141129784991"/>
          <c:y val="0.2330008748906387"/>
          <c:w val="0.64004735383918276"/>
          <c:h val="0.60663141559860134"/>
        </c:manualLayout>
      </c:layout>
      <c:lineChart>
        <c:grouping val="standard"/>
        <c:ser>
          <c:idx val="5"/>
          <c:order val="5"/>
          <c:tx>
            <c:strRef>
              <c:f>論文生産数比較!$J$51</c:f>
              <c:strCache>
                <c:ptCount val="1"/>
                <c:pt idx="0">
                  <c:v>Subaru</c:v>
                </c:pt>
              </c:strCache>
            </c:strRef>
          </c:tx>
          <c:spPr>
            <a:ln w="57150">
              <a:solidFill>
                <a:srgbClr val="FF0000"/>
              </a:solidFill>
            </a:ln>
          </c:spP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論文生産数比較!$J$52:$J$68</c:f>
              <c:numCache>
                <c:formatCode>General</c:formatCode>
                <c:ptCount val="17"/>
                <c:pt idx="0">
                  <c:v>17</c:v>
                </c:pt>
                <c:pt idx="1">
                  <c:v>23</c:v>
                </c:pt>
                <c:pt idx="2">
                  <c:v>51</c:v>
                </c:pt>
                <c:pt idx="3">
                  <c:v>50</c:v>
                </c:pt>
                <c:pt idx="4">
                  <c:v>70</c:v>
                </c:pt>
                <c:pt idx="5">
                  <c:v>63</c:v>
                </c:pt>
                <c:pt idx="6">
                  <c:v>84</c:v>
                </c:pt>
                <c:pt idx="7">
                  <c:v>96</c:v>
                </c:pt>
                <c:pt idx="8">
                  <c:v>93</c:v>
                </c:pt>
                <c:pt idx="9">
                  <c:v>111</c:v>
                </c:pt>
                <c:pt idx="10">
                  <c:v>128</c:v>
                </c:pt>
                <c:pt idx="11">
                  <c:v>121</c:v>
                </c:pt>
              </c:numCache>
            </c:numRef>
          </c:val>
        </c:ser>
        <c:ser>
          <c:idx val="6"/>
          <c:order val="6"/>
          <c:tx>
            <c:strRef>
              <c:f>論文生産数比較!$K$51</c:f>
              <c:strCache>
                <c:ptCount val="1"/>
                <c:pt idx="0">
                  <c:v>Gemini</c:v>
                </c:pt>
              </c:strCache>
            </c:strRef>
          </c:tx>
          <c:spPr>
            <a:ln>
              <a:solidFill>
                <a:srgbClr val="66CCFF"/>
              </a:solidFill>
            </a:ln>
          </c:spP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論文生産数比較!$K$52:$K$68</c:f>
              <c:numCache>
                <c:formatCode>General</c:formatCode>
                <c:ptCount val="17"/>
                <c:pt idx="0">
                  <c:v>1</c:v>
                </c:pt>
                <c:pt idx="1">
                  <c:v>12.5</c:v>
                </c:pt>
                <c:pt idx="2">
                  <c:v>13.5</c:v>
                </c:pt>
                <c:pt idx="3">
                  <c:v>27</c:v>
                </c:pt>
                <c:pt idx="4">
                  <c:v>39</c:v>
                </c:pt>
                <c:pt idx="5">
                  <c:v>50.5</c:v>
                </c:pt>
                <c:pt idx="6">
                  <c:v>61</c:v>
                </c:pt>
                <c:pt idx="7">
                  <c:v>67</c:v>
                </c:pt>
                <c:pt idx="8">
                  <c:v>74.5</c:v>
                </c:pt>
                <c:pt idx="9">
                  <c:v>64.5</c:v>
                </c:pt>
                <c:pt idx="10">
                  <c:v>93</c:v>
                </c:pt>
              </c:numCache>
            </c:numRef>
          </c:val>
        </c:ser>
        <c:ser>
          <c:idx val="7"/>
          <c:order val="7"/>
          <c:tx>
            <c:strRef>
              <c:f>論文生産数比較!$L$51</c:f>
              <c:strCache>
                <c:ptCount val="1"/>
                <c:pt idx="0">
                  <c:v>Keck </c:v>
                </c:pt>
              </c:strCache>
            </c:strRef>
          </c:tx>
          <c:spPr>
            <a:ln>
              <a:solidFill>
                <a:srgbClr val="FF66CC"/>
              </a:solidFill>
            </a:ln>
          </c:spP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論文生産数比較!$L$52:$L$68</c:f>
              <c:numCache>
                <c:formatCode>General</c:formatCode>
                <c:ptCount val="17"/>
                <c:pt idx="0">
                  <c:v>16.5</c:v>
                </c:pt>
                <c:pt idx="1">
                  <c:v>23.5</c:v>
                </c:pt>
                <c:pt idx="2">
                  <c:v>32</c:v>
                </c:pt>
                <c:pt idx="3">
                  <c:v>47.5</c:v>
                </c:pt>
                <c:pt idx="4">
                  <c:v>62.5</c:v>
                </c:pt>
                <c:pt idx="5">
                  <c:v>80.5</c:v>
                </c:pt>
                <c:pt idx="6">
                  <c:v>81</c:v>
                </c:pt>
                <c:pt idx="7">
                  <c:v>88</c:v>
                </c:pt>
                <c:pt idx="8">
                  <c:v>100</c:v>
                </c:pt>
                <c:pt idx="9">
                  <c:v>104.5</c:v>
                </c:pt>
                <c:pt idx="10">
                  <c:v>110</c:v>
                </c:pt>
                <c:pt idx="11">
                  <c:v>134</c:v>
                </c:pt>
                <c:pt idx="12">
                  <c:v>155.5</c:v>
                </c:pt>
                <c:pt idx="13">
                  <c:v>132.5</c:v>
                </c:pt>
                <c:pt idx="14">
                  <c:v>135.5</c:v>
                </c:pt>
                <c:pt idx="15">
                  <c:v>139</c:v>
                </c:pt>
                <c:pt idx="16">
                  <c:v>145.5</c:v>
                </c:pt>
              </c:numCache>
            </c:numRef>
          </c:val>
        </c:ser>
        <c:ser>
          <c:idx val="8"/>
          <c:order val="8"/>
          <c:tx>
            <c:strRef>
              <c:f>論文生産数比較!$M$51</c:f>
              <c:strCache>
                <c:ptCount val="1"/>
                <c:pt idx="0">
                  <c:v>VLT</c:v>
                </c:pt>
              </c:strCache>
            </c:strRef>
          </c:tx>
          <c:spPr>
            <a:ln>
              <a:solidFill>
                <a:srgbClr val="00B050"/>
              </a:solidFill>
            </a:ln>
          </c:spP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論文生産数比較!$M$52:$M$68</c:f>
              <c:numCache>
                <c:formatCode>General</c:formatCode>
                <c:ptCount val="17"/>
                <c:pt idx="0">
                  <c:v>7.25</c:v>
                </c:pt>
                <c:pt idx="1">
                  <c:v>13</c:v>
                </c:pt>
                <c:pt idx="2">
                  <c:v>26.25</c:v>
                </c:pt>
                <c:pt idx="3">
                  <c:v>39.75</c:v>
                </c:pt>
                <c:pt idx="4">
                  <c:v>65</c:v>
                </c:pt>
                <c:pt idx="5">
                  <c:v>85.25</c:v>
                </c:pt>
                <c:pt idx="6">
                  <c:v>90</c:v>
                </c:pt>
                <c:pt idx="7">
                  <c:v>103</c:v>
                </c:pt>
                <c:pt idx="8">
                  <c:v>123.5</c:v>
                </c:pt>
                <c:pt idx="9">
                  <c:v>121</c:v>
                </c:pt>
                <c:pt idx="10">
                  <c:v>116.5</c:v>
                </c:pt>
                <c:pt idx="11">
                  <c:v>126.75</c:v>
                </c:pt>
                <c:pt idx="12">
                  <c:v>138</c:v>
                </c:pt>
              </c:numCache>
            </c:numRef>
          </c:val>
        </c:ser>
        <c:ser>
          <c:idx val="9"/>
          <c:order val="9"/>
          <c:tx>
            <c:strRef>
              <c:f>論文生産数比較!$N$51</c:f>
              <c:strCache>
                <c:ptCount val="1"/>
                <c:pt idx="0">
                  <c:v>CFHT</c:v>
                </c:pt>
              </c:strCache>
            </c:strRef>
          </c:tx>
          <c:spPr>
            <a:ln>
              <a:solidFill>
                <a:srgbClr val="0000FF"/>
              </a:solidFill>
            </a:ln>
          </c:spP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論文生産数比較!$N$52:$N$68</c:f>
              <c:numCache>
                <c:formatCode>General</c:formatCode>
                <c:ptCount val="17"/>
                <c:pt idx="0">
                  <c:v>2</c:v>
                </c:pt>
                <c:pt idx="1">
                  <c:v>4</c:v>
                </c:pt>
                <c:pt idx="2">
                  <c:v>23</c:v>
                </c:pt>
                <c:pt idx="3">
                  <c:v>22</c:v>
                </c:pt>
                <c:pt idx="4">
                  <c:v>35</c:v>
                </c:pt>
                <c:pt idx="5">
                  <c:v>41</c:v>
                </c:pt>
                <c:pt idx="6">
                  <c:v>60</c:v>
                </c:pt>
                <c:pt idx="7">
                  <c:v>48</c:v>
                </c:pt>
                <c:pt idx="8">
                  <c:v>43</c:v>
                </c:pt>
                <c:pt idx="9">
                  <c:v>55</c:v>
                </c:pt>
                <c:pt idx="10">
                  <c:v>64</c:v>
                </c:pt>
                <c:pt idx="11">
                  <c:v>73</c:v>
                </c:pt>
                <c:pt idx="12">
                  <c:v>74</c:v>
                </c:pt>
                <c:pt idx="13">
                  <c:v>73</c:v>
                </c:pt>
                <c:pt idx="14">
                  <c:v>91</c:v>
                </c:pt>
                <c:pt idx="15">
                  <c:v>71</c:v>
                </c:pt>
                <c:pt idx="16">
                  <c:v>78</c:v>
                </c:pt>
              </c:numCache>
            </c:numRef>
          </c:val>
        </c:ser>
        <c:ser>
          <c:idx val="0"/>
          <c:order val="0"/>
          <c:tx>
            <c:strRef>
              <c:f>論文生産数比較!$J$51</c:f>
              <c:strCache>
                <c:ptCount val="1"/>
                <c:pt idx="0">
                  <c:v>Subaru</c:v>
                </c:pt>
              </c:strCache>
            </c:strRef>
          </c:tx>
          <c:spPr>
            <a:ln w="57150">
              <a:solidFill>
                <a:srgbClr val="FF0000"/>
              </a:solidFill>
            </a:ln>
          </c:spPr>
          <c:marker>
            <c:symbol val="circle"/>
            <c:size val="14"/>
            <c:spPr>
              <a:solidFill>
                <a:srgbClr val="FF0000"/>
              </a:solidFill>
              <a:ln>
                <a:solidFill>
                  <a:srgbClr val="FF0000"/>
                </a:solidFill>
              </a:ln>
            </c:spPr>
          </c:marke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論文生産数比較!$J$52:$J$68</c:f>
              <c:numCache>
                <c:formatCode>General</c:formatCode>
                <c:ptCount val="17"/>
                <c:pt idx="0">
                  <c:v>17</c:v>
                </c:pt>
                <c:pt idx="1">
                  <c:v>23</c:v>
                </c:pt>
                <c:pt idx="2">
                  <c:v>51</c:v>
                </c:pt>
                <c:pt idx="3">
                  <c:v>50</c:v>
                </c:pt>
                <c:pt idx="4">
                  <c:v>70</c:v>
                </c:pt>
                <c:pt idx="5">
                  <c:v>63</c:v>
                </c:pt>
                <c:pt idx="6">
                  <c:v>84</c:v>
                </c:pt>
                <c:pt idx="7">
                  <c:v>96</c:v>
                </c:pt>
                <c:pt idx="8">
                  <c:v>93</c:v>
                </c:pt>
                <c:pt idx="9">
                  <c:v>111</c:v>
                </c:pt>
                <c:pt idx="10">
                  <c:v>128</c:v>
                </c:pt>
                <c:pt idx="11">
                  <c:v>121</c:v>
                </c:pt>
              </c:numCache>
            </c:numRef>
          </c:val>
        </c:ser>
        <c:ser>
          <c:idx val="1"/>
          <c:order val="1"/>
          <c:tx>
            <c:strRef>
              <c:f>論文生産数比較!$K$51</c:f>
              <c:strCache>
                <c:ptCount val="1"/>
                <c:pt idx="0">
                  <c:v>Gemini</c:v>
                </c:pt>
              </c:strCache>
            </c:strRef>
          </c:tx>
          <c:spPr>
            <a:ln>
              <a:solidFill>
                <a:srgbClr val="66CCFF"/>
              </a:solidFill>
            </a:ln>
          </c:spPr>
          <c:marker>
            <c:symbol val="x"/>
            <c:size val="12"/>
            <c:spPr>
              <a:solidFill>
                <a:srgbClr val="66CCFF"/>
              </a:solidFill>
              <a:ln>
                <a:solidFill>
                  <a:srgbClr val="66CCFF"/>
                </a:solidFill>
              </a:ln>
            </c:spPr>
          </c:marke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論文生産数比較!$K$52:$K$68</c:f>
              <c:numCache>
                <c:formatCode>General</c:formatCode>
                <c:ptCount val="17"/>
                <c:pt idx="0">
                  <c:v>1</c:v>
                </c:pt>
                <c:pt idx="1">
                  <c:v>12.5</c:v>
                </c:pt>
                <c:pt idx="2">
                  <c:v>13.5</c:v>
                </c:pt>
                <c:pt idx="3">
                  <c:v>27</c:v>
                </c:pt>
                <c:pt idx="4">
                  <c:v>39</c:v>
                </c:pt>
                <c:pt idx="5">
                  <c:v>50.5</c:v>
                </c:pt>
                <c:pt idx="6">
                  <c:v>61</c:v>
                </c:pt>
                <c:pt idx="7">
                  <c:v>67</c:v>
                </c:pt>
                <c:pt idx="8">
                  <c:v>74.5</c:v>
                </c:pt>
                <c:pt idx="9">
                  <c:v>64.5</c:v>
                </c:pt>
                <c:pt idx="10">
                  <c:v>93</c:v>
                </c:pt>
              </c:numCache>
            </c:numRef>
          </c:val>
        </c:ser>
        <c:ser>
          <c:idx val="2"/>
          <c:order val="2"/>
          <c:tx>
            <c:strRef>
              <c:f>論文生産数比較!$L$51</c:f>
              <c:strCache>
                <c:ptCount val="1"/>
                <c:pt idx="0">
                  <c:v>Keck </c:v>
                </c:pt>
              </c:strCache>
            </c:strRef>
          </c:tx>
          <c:spPr>
            <a:ln>
              <a:solidFill>
                <a:srgbClr val="FF66CC"/>
              </a:solidFill>
            </a:ln>
          </c:spPr>
          <c:marker>
            <c:symbol val="circle"/>
            <c:size val="12"/>
            <c:spPr>
              <a:solidFill>
                <a:srgbClr val="FF66CC"/>
              </a:solidFill>
              <a:ln>
                <a:solidFill>
                  <a:srgbClr val="FF99FF"/>
                </a:solidFill>
              </a:ln>
            </c:spPr>
          </c:marke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論文生産数比較!$L$52:$L$68</c:f>
              <c:numCache>
                <c:formatCode>General</c:formatCode>
                <c:ptCount val="17"/>
                <c:pt idx="0">
                  <c:v>16.5</c:v>
                </c:pt>
                <c:pt idx="1">
                  <c:v>23.5</c:v>
                </c:pt>
                <c:pt idx="2">
                  <c:v>32</c:v>
                </c:pt>
                <c:pt idx="3">
                  <c:v>47.5</c:v>
                </c:pt>
                <c:pt idx="4">
                  <c:v>62.5</c:v>
                </c:pt>
                <c:pt idx="5">
                  <c:v>80.5</c:v>
                </c:pt>
                <c:pt idx="6">
                  <c:v>81</c:v>
                </c:pt>
                <c:pt idx="7">
                  <c:v>88</c:v>
                </c:pt>
                <c:pt idx="8">
                  <c:v>100</c:v>
                </c:pt>
                <c:pt idx="9">
                  <c:v>104.5</c:v>
                </c:pt>
                <c:pt idx="10">
                  <c:v>110</c:v>
                </c:pt>
                <c:pt idx="11">
                  <c:v>134</c:v>
                </c:pt>
                <c:pt idx="12">
                  <c:v>155.5</c:v>
                </c:pt>
                <c:pt idx="13">
                  <c:v>132.5</c:v>
                </c:pt>
                <c:pt idx="14">
                  <c:v>135.5</c:v>
                </c:pt>
                <c:pt idx="15">
                  <c:v>139</c:v>
                </c:pt>
                <c:pt idx="16">
                  <c:v>145.5</c:v>
                </c:pt>
              </c:numCache>
            </c:numRef>
          </c:val>
        </c:ser>
        <c:ser>
          <c:idx val="3"/>
          <c:order val="3"/>
          <c:tx>
            <c:strRef>
              <c:f>論文生産数比較!$M$51</c:f>
              <c:strCache>
                <c:ptCount val="1"/>
                <c:pt idx="0">
                  <c:v>VLT</c:v>
                </c:pt>
              </c:strCache>
            </c:strRef>
          </c:tx>
          <c:spPr>
            <a:ln>
              <a:solidFill>
                <a:srgbClr val="00B050"/>
              </a:solidFill>
            </a:ln>
          </c:spPr>
          <c:marker>
            <c:symbol val="circle"/>
            <c:size val="12"/>
            <c:spPr>
              <a:solidFill>
                <a:srgbClr val="00B050"/>
              </a:solidFill>
              <a:ln>
                <a:solidFill>
                  <a:srgbClr val="00B050"/>
                </a:solidFill>
              </a:ln>
            </c:spPr>
          </c:marke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論文生産数比較!$M$52:$M$68</c:f>
              <c:numCache>
                <c:formatCode>General</c:formatCode>
                <c:ptCount val="17"/>
                <c:pt idx="0">
                  <c:v>7.25</c:v>
                </c:pt>
                <c:pt idx="1">
                  <c:v>13</c:v>
                </c:pt>
                <c:pt idx="2">
                  <c:v>26.25</c:v>
                </c:pt>
                <c:pt idx="3">
                  <c:v>39.75</c:v>
                </c:pt>
                <c:pt idx="4">
                  <c:v>65</c:v>
                </c:pt>
                <c:pt idx="5">
                  <c:v>85.25</c:v>
                </c:pt>
                <c:pt idx="6">
                  <c:v>90</c:v>
                </c:pt>
                <c:pt idx="7">
                  <c:v>103</c:v>
                </c:pt>
                <c:pt idx="8">
                  <c:v>123.5</c:v>
                </c:pt>
                <c:pt idx="9">
                  <c:v>121</c:v>
                </c:pt>
                <c:pt idx="10">
                  <c:v>116.5</c:v>
                </c:pt>
                <c:pt idx="11">
                  <c:v>126.75</c:v>
                </c:pt>
                <c:pt idx="12">
                  <c:v>138</c:v>
                </c:pt>
              </c:numCache>
            </c:numRef>
          </c:val>
        </c:ser>
        <c:ser>
          <c:idx val="4"/>
          <c:order val="4"/>
          <c:tx>
            <c:strRef>
              <c:f>論文生産数比較!$N$51</c:f>
              <c:strCache>
                <c:ptCount val="1"/>
                <c:pt idx="0">
                  <c:v>CFHT</c:v>
                </c:pt>
              </c:strCache>
            </c:strRef>
          </c:tx>
          <c:spPr>
            <a:ln>
              <a:solidFill>
                <a:srgbClr val="0000FF"/>
              </a:solidFill>
            </a:ln>
          </c:spPr>
          <c:marker>
            <c:symbol val="circle"/>
            <c:size val="11"/>
            <c:spPr>
              <a:solidFill>
                <a:srgbClr val="0000FF"/>
              </a:solidFill>
            </c:spPr>
          </c:marker>
          <c:cat>
            <c:numRef>
              <c:f>論文生産数比較!$I$52:$I$68</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論文生産数比較!$N$52:$N$68</c:f>
              <c:numCache>
                <c:formatCode>General</c:formatCode>
                <c:ptCount val="17"/>
                <c:pt idx="0">
                  <c:v>2</c:v>
                </c:pt>
                <c:pt idx="1">
                  <c:v>4</c:v>
                </c:pt>
                <c:pt idx="2">
                  <c:v>23</c:v>
                </c:pt>
                <c:pt idx="3">
                  <c:v>22</c:v>
                </c:pt>
                <c:pt idx="4">
                  <c:v>35</c:v>
                </c:pt>
                <c:pt idx="5">
                  <c:v>41</c:v>
                </c:pt>
                <c:pt idx="6">
                  <c:v>60</c:v>
                </c:pt>
                <c:pt idx="7">
                  <c:v>48</c:v>
                </c:pt>
                <c:pt idx="8">
                  <c:v>43</c:v>
                </c:pt>
                <c:pt idx="9">
                  <c:v>55</c:v>
                </c:pt>
                <c:pt idx="10">
                  <c:v>64</c:v>
                </c:pt>
                <c:pt idx="11">
                  <c:v>73</c:v>
                </c:pt>
                <c:pt idx="12">
                  <c:v>74</c:v>
                </c:pt>
                <c:pt idx="13">
                  <c:v>73</c:v>
                </c:pt>
                <c:pt idx="14">
                  <c:v>91</c:v>
                </c:pt>
                <c:pt idx="15">
                  <c:v>71</c:v>
                </c:pt>
                <c:pt idx="16">
                  <c:v>78</c:v>
                </c:pt>
              </c:numCache>
            </c:numRef>
          </c:val>
        </c:ser>
        <c:marker val="1"/>
        <c:axId val="72816128"/>
        <c:axId val="72826880"/>
      </c:lineChart>
      <c:catAx>
        <c:axId val="72816128"/>
        <c:scaling>
          <c:orientation val="minMax"/>
        </c:scaling>
        <c:axPos val="b"/>
        <c:majorGridlines>
          <c:spPr>
            <a:ln>
              <a:solidFill>
                <a:schemeClr val="tx1">
                  <a:alpha val="50000"/>
                </a:schemeClr>
              </a:solidFill>
              <a:prstDash val="sysDot"/>
            </a:ln>
          </c:spPr>
        </c:majorGridlines>
        <c:title>
          <c:tx>
            <c:rich>
              <a:bodyPr/>
              <a:lstStyle/>
              <a:p>
                <a:pPr>
                  <a:defRPr sz="1400"/>
                </a:pPr>
                <a:r>
                  <a:rPr lang="ja-JP" altLang="en-US" sz="1800" b="0"/>
                  <a:t>観測開始からの年数</a:t>
                </a:r>
              </a:p>
            </c:rich>
          </c:tx>
          <c:layout>
            <c:manualLayout>
              <c:xMode val="edge"/>
              <c:yMode val="edge"/>
              <c:x val="0.39526664541390188"/>
              <c:y val="0.87795926968983118"/>
            </c:manualLayout>
          </c:layout>
        </c:title>
        <c:numFmt formatCode="General" sourceLinked="1"/>
        <c:tickLblPos val="nextTo"/>
        <c:txPr>
          <a:bodyPr/>
          <a:lstStyle/>
          <a:p>
            <a:pPr>
              <a:defRPr lang="ja-JP" sz="1400" baseline="0"/>
            </a:pPr>
            <a:endParaRPr lang="ja-JP"/>
          </a:p>
        </c:txPr>
        <c:crossAx val="72826880"/>
        <c:crosses val="autoZero"/>
        <c:auto val="1"/>
        <c:lblAlgn val="ctr"/>
        <c:lblOffset val="100"/>
        <c:tickLblSkip val="2"/>
        <c:tickMarkSkip val="1"/>
      </c:catAx>
      <c:valAx>
        <c:axId val="72826880"/>
        <c:scaling>
          <c:orientation val="minMax"/>
          <c:max val="160"/>
        </c:scaling>
        <c:axPos val="l"/>
        <c:majorGridlines>
          <c:spPr>
            <a:ln>
              <a:solidFill>
                <a:schemeClr val="tx1"/>
              </a:solidFill>
              <a:prstDash val="sysDot"/>
            </a:ln>
          </c:spPr>
        </c:majorGridlines>
        <c:title>
          <c:tx>
            <c:rich>
              <a:bodyPr rot="-5400000" vert="horz"/>
              <a:lstStyle/>
              <a:p>
                <a:pPr>
                  <a:defRPr sz="1800" b="0"/>
                </a:pPr>
                <a:r>
                  <a:rPr lang="ja-JP" altLang="en-US" sz="1800" b="0"/>
                  <a:t>望遠鏡</a:t>
                </a:r>
                <a:r>
                  <a:rPr lang="en-US" altLang="ja-JP" sz="1800" b="0"/>
                  <a:t>1</a:t>
                </a:r>
                <a:r>
                  <a:rPr lang="ja-JP" altLang="en-US" sz="1800" b="0"/>
                  <a:t>台当たりの論文出版数</a:t>
                </a:r>
              </a:p>
            </c:rich>
          </c:tx>
          <c:layout>
            <c:manualLayout>
              <c:xMode val="edge"/>
              <c:yMode val="edge"/>
              <c:x val="6.048962188265903E-2"/>
              <c:y val="0.33219635866684588"/>
            </c:manualLayout>
          </c:layout>
        </c:title>
        <c:numFmt formatCode="General" sourceLinked="1"/>
        <c:tickLblPos val="nextTo"/>
        <c:txPr>
          <a:bodyPr/>
          <a:lstStyle/>
          <a:p>
            <a:pPr>
              <a:defRPr lang="ja-JP" sz="1400" baseline="0"/>
            </a:pPr>
            <a:endParaRPr lang="ja-JP"/>
          </a:p>
        </c:txPr>
        <c:crossAx val="72816128"/>
        <c:crosses val="autoZero"/>
        <c:crossBetween val="midCat"/>
      </c:valAx>
      <c:spPr>
        <a:noFill/>
        <a:ln>
          <a:solidFill>
            <a:schemeClr val="tx1"/>
          </a:solidFill>
          <a:prstDash val="sysDot"/>
        </a:ln>
      </c:spPr>
    </c:plotArea>
    <c:legend>
      <c:legendPos val="t"/>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82712525150515015"/>
          <c:y val="0.31752488968076253"/>
          <c:w val="0.11337535776034646"/>
          <c:h val="0.27412661008614797"/>
        </c:manualLayout>
      </c:layout>
      <c:overlay val="1"/>
      <c:spPr>
        <a:noFill/>
        <a:ln>
          <a:solidFill>
            <a:schemeClr val="tx1"/>
          </a:solidFill>
        </a:ln>
      </c:spPr>
      <c:txPr>
        <a:bodyPr/>
        <a:lstStyle/>
        <a:p>
          <a:pPr>
            <a:defRPr lang="ja-JP" sz="1400" baseline="0"/>
          </a:pPr>
          <a:endParaRPr lang="ja-JP"/>
        </a:p>
      </c:txPr>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sz="2800" b="1" i="0" u="none" strike="noStrike" baseline="0">
                <a:solidFill>
                  <a:srgbClr val="000000"/>
                </a:solidFill>
                <a:latin typeface="ＭＳ Ｐゴシック"/>
                <a:ea typeface="ＭＳ Ｐゴシック"/>
                <a:cs typeface="ＭＳ Ｐゴシック"/>
              </a:defRPr>
            </a:pPr>
            <a:r>
              <a:rPr lang="ja-JP" altLang="en-US" sz="3200" b="1" baseline="0" dirty="0">
                <a:effectLst>
                  <a:outerShdw blurRad="38100" dist="38100" dir="2700000" algn="tl">
                    <a:srgbClr val="000000">
                      <a:alpha val="43137"/>
                    </a:srgbClr>
                  </a:outerShdw>
                </a:effectLst>
              </a:rPr>
              <a:t>装置別　査読論文出版数</a:t>
            </a:r>
          </a:p>
        </c:rich>
      </c:tx>
      <c:layout>
        <c:manualLayout>
          <c:xMode val="edge"/>
          <c:yMode val="edge"/>
          <c:x val="0.30740228762027988"/>
          <c:y val="8.4883683918125619E-2"/>
        </c:manualLayout>
      </c:layout>
      <c:spPr>
        <a:solidFill>
          <a:schemeClr val="bg1">
            <a:alpha val="50000"/>
          </a:schemeClr>
        </a:solidFill>
        <a:ln w="25400">
          <a:noFill/>
        </a:ln>
      </c:spPr>
    </c:title>
    <c:view3D>
      <c:rotX val="40"/>
      <c:hPercent val="100"/>
      <c:rotY val="50"/>
      <c:depthPercent val="100"/>
      <c:perspective val="30"/>
    </c:view3D>
    <c:floor>
      <c:spPr>
        <a:solidFill>
          <a:schemeClr val="bg1">
            <a:lumMod val="95000"/>
          </a:schemeClr>
        </a:solidFill>
        <a:ln w="3175">
          <a:solidFill>
            <a:srgbClr val="000000"/>
          </a:solidFill>
          <a:prstDash val="solid"/>
        </a:ln>
      </c:spPr>
    </c:floor>
    <c:sideWall>
      <c:spPr>
        <a:solidFill>
          <a:schemeClr val="bg1">
            <a:lumMod val="95000"/>
          </a:schemeClr>
        </a:solidFill>
        <a:ln w="12700">
          <a:solidFill>
            <a:srgbClr val="808080"/>
          </a:solidFill>
          <a:prstDash val="solid"/>
        </a:ln>
      </c:spPr>
    </c:sideWall>
    <c:backWall>
      <c:spPr>
        <a:solidFill>
          <a:schemeClr val="bg1">
            <a:lumMod val="95000"/>
          </a:schemeClr>
        </a:solidFill>
        <a:ln w="12700">
          <a:solidFill>
            <a:srgbClr val="808080"/>
          </a:solidFill>
          <a:prstDash val="solid"/>
        </a:ln>
      </c:spPr>
    </c:backWall>
    <c:plotArea>
      <c:layout>
        <c:manualLayout>
          <c:layoutTarget val="inner"/>
          <c:xMode val="edge"/>
          <c:yMode val="edge"/>
          <c:x val="7.5914122410794996E-2"/>
          <c:y val="4.6502091846519683E-2"/>
          <c:w val="0.86273360967828983"/>
          <c:h val="0.86093226194128558"/>
        </c:manualLayout>
      </c:layout>
      <c:bar3DChart>
        <c:barDir val="col"/>
        <c:grouping val="standard"/>
        <c:ser>
          <c:idx val="3"/>
          <c:order val="0"/>
          <c:tx>
            <c:strRef>
              <c:f>装置別査読論文数!$B$3</c:f>
              <c:strCache>
                <c:ptCount val="1"/>
                <c:pt idx="0">
                  <c:v>CISCO(IR, decomissioned)</c:v>
                </c:pt>
              </c:strCache>
            </c:strRef>
          </c:tx>
          <c:spPr>
            <a:solidFill>
              <a:srgbClr val="CCFFFF"/>
            </a:solidFill>
            <a:ln w="12700">
              <a:solidFill>
                <a:srgbClr val="000000"/>
              </a:solidFill>
              <a:prstDash val="solid"/>
            </a:ln>
          </c:spPr>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装置別査読論文数!$B$4:$B$15</c:f>
              <c:numCache>
                <c:formatCode>General</c:formatCode>
                <c:ptCount val="12"/>
                <c:pt idx="0">
                  <c:v>13</c:v>
                </c:pt>
                <c:pt idx="1">
                  <c:v>12</c:v>
                </c:pt>
                <c:pt idx="2">
                  <c:v>5</c:v>
                </c:pt>
                <c:pt idx="3">
                  <c:v>1</c:v>
                </c:pt>
                <c:pt idx="4">
                  <c:v>5</c:v>
                </c:pt>
                <c:pt idx="5">
                  <c:v>2</c:v>
                </c:pt>
                <c:pt idx="6">
                  <c:v>9</c:v>
                </c:pt>
                <c:pt idx="7">
                  <c:v>3</c:v>
                </c:pt>
                <c:pt idx="8">
                  <c:v>1</c:v>
                </c:pt>
                <c:pt idx="9">
                  <c:v>1</c:v>
                </c:pt>
                <c:pt idx="10">
                  <c:v>3</c:v>
                </c:pt>
                <c:pt idx="11">
                  <c:v>1</c:v>
                </c:pt>
              </c:numCache>
            </c:numRef>
          </c:val>
        </c:ser>
        <c:ser>
          <c:idx val="0"/>
          <c:order val="1"/>
          <c:tx>
            <c:strRef>
              <c:f>装置別査読論文数!$C$3</c:f>
              <c:strCache>
                <c:ptCount val="1"/>
                <c:pt idx="0">
                  <c:v>OHS(IR, decomissioned)</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装置別査読論文数!$C$4:$C$15</c:f>
              <c:numCache>
                <c:formatCode>General</c:formatCode>
                <c:ptCount val="12"/>
                <c:pt idx="1">
                  <c:v>1</c:v>
                </c:pt>
                <c:pt idx="2">
                  <c:v>3</c:v>
                </c:pt>
                <c:pt idx="3">
                  <c:v>4</c:v>
                </c:pt>
                <c:pt idx="4">
                  <c:v>6</c:v>
                </c:pt>
                <c:pt idx="5">
                  <c:v>3</c:v>
                </c:pt>
                <c:pt idx="6">
                  <c:v>1</c:v>
                </c:pt>
                <c:pt idx="7">
                  <c:v>1</c:v>
                </c:pt>
                <c:pt idx="8">
                  <c:v>0</c:v>
                </c:pt>
                <c:pt idx="9">
                  <c:v>0</c:v>
                </c:pt>
                <c:pt idx="10">
                  <c:v>1</c:v>
                </c:pt>
                <c:pt idx="11">
                  <c:v>0</c:v>
                </c:pt>
              </c:numCache>
            </c:numRef>
          </c:val>
        </c:ser>
        <c:ser>
          <c:idx val="1"/>
          <c:order val="2"/>
          <c:tx>
            <c:strRef>
              <c:f>装置別査読論文数!$D$3</c:f>
              <c:strCache>
                <c:ptCount val="1"/>
                <c:pt idx="0">
                  <c:v>COMICS(MIR)</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装置別査読論文数!$D$4:$D$15</c:f>
              <c:numCache>
                <c:formatCode>General</c:formatCode>
                <c:ptCount val="12"/>
                <c:pt idx="3">
                  <c:v>2</c:v>
                </c:pt>
                <c:pt idx="4">
                  <c:v>6</c:v>
                </c:pt>
                <c:pt idx="5">
                  <c:v>5</c:v>
                </c:pt>
                <c:pt idx="6">
                  <c:v>4</c:v>
                </c:pt>
                <c:pt idx="7">
                  <c:v>3</c:v>
                </c:pt>
                <c:pt idx="8">
                  <c:v>3</c:v>
                </c:pt>
                <c:pt idx="9">
                  <c:v>6</c:v>
                </c:pt>
                <c:pt idx="10">
                  <c:v>6</c:v>
                </c:pt>
                <c:pt idx="11">
                  <c:v>4</c:v>
                </c:pt>
              </c:numCache>
            </c:numRef>
          </c:val>
        </c:ser>
        <c:ser>
          <c:idx val="2"/>
          <c:order val="3"/>
          <c:tx>
            <c:strRef>
              <c:f>装置別査読論文数!$E$3</c:f>
              <c:strCache>
                <c:ptCount val="1"/>
                <c:pt idx="0">
                  <c:v>CIAO-&gt;HiCIAO(IR)</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装置別査読論文数!$E$4:$E$15</c:f>
              <c:numCache>
                <c:formatCode>General</c:formatCode>
                <c:ptCount val="12"/>
                <c:pt idx="0">
                  <c:v>1</c:v>
                </c:pt>
                <c:pt idx="2">
                  <c:v>3</c:v>
                </c:pt>
                <c:pt idx="3">
                  <c:v>2</c:v>
                </c:pt>
                <c:pt idx="4">
                  <c:v>3</c:v>
                </c:pt>
                <c:pt idx="5">
                  <c:v>5</c:v>
                </c:pt>
                <c:pt idx="6">
                  <c:v>4</c:v>
                </c:pt>
                <c:pt idx="7">
                  <c:v>6</c:v>
                </c:pt>
                <c:pt idx="8">
                  <c:v>13</c:v>
                </c:pt>
                <c:pt idx="9">
                  <c:v>6</c:v>
                </c:pt>
                <c:pt idx="10">
                  <c:v>4</c:v>
                </c:pt>
                <c:pt idx="11">
                  <c:v>7</c:v>
                </c:pt>
              </c:numCache>
            </c:numRef>
          </c:val>
        </c:ser>
        <c:ser>
          <c:idx val="4"/>
          <c:order val="4"/>
          <c:tx>
            <c:strRef>
              <c:f>装置別査読論文数!$F$3</c:f>
              <c:strCache>
                <c:ptCount val="1"/>
                <c:pt idx="0">
                  <c:v>IRCS(IR)</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装置別査読論文数!$F$4:$F$15</c:f>
              <c:numCache>
                <c:formatCode>General</c:formatCode>
                <c:ptCount val="12"/>
                <c:pt idx="1">
                  <c:v>2</c:v>
                </c:pt>
                <c:pt idx="2">
                  <c:v>12</c:v>
                </c:pt>
                <c:pt idx="3">
                  <c:v>11</c:v>
                </c:pt>
                <c:pt idx="4">
                  <c:v>8</c:v>
                </c:pt>
                <c:pt idx="5">
                  <c:v>11</c:v>
                </c:pt>
                <c:pt idx="6">
                  <c:v>11</c:v>
                </c:pt>
                <c:pt idx="7">
                  <c:v>6</c:v>
                </c:pt>
                <c:pt idx="8">
                  <c:v>8</c:v>
                </c:pt>
                <c:pt idx="9">
                  <c:v>5</c:v>
                </c:pt>
                <c:pt idx="10">
                  <c:v>5</c:v>
                </c:pt>
                <c:pt idx="11">
                  <c:v>14</c:v>
                </c:pt>
              </c:numCache>
            </c:numRef>
          </c:val>
        </c:ser>
        <c:ser>
          <c:idx val="5"/>
          <c:order val="5"/>
          <c:tx>
            <c:strRef>
              <c:f>装置別査読論文数!$G$3</c:f>
              <c:strCache>
                <c:ptCount val="1"/>
                <c:pt idx="0">
                  <c:v>MOIRCS(IR)</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装置別査読論文数!$G$4:$G$15</c:f>
              <c:numCache>
                <c:formatCode>General</c:formatCode>
                <c:ptCount val="12"/>
                <c:pt idx="6">
                  <c:v>1</c:v>
                </c:pt>
                <c:pt idx="7">
                  <c:v>2</c:v>
                </c:pt>
                <c:pt idx="8">
                  <c:v>4</c:v>
                </c:pt>
                <c:pt idx="9">
                  <c:v>15</c:v>
                </c:pt>
                <c:pt idx="10">
                  <c:v>17</c:v>
                </c:pt>
                <c:pt idx="11">
                  <c:v>12</c:v>
                </c:pt>
              </c:numCache>
            </c:numRef>
          </c:val>
        </c:ser>
        <c:ser>
          <c:idx val="6"/>
          <c:order val="6"/>
          <c:tx>
            <c:strRef>
              <c:f>装置別査読論文数!$H$3</c:f>
              <c:strCache>
                <c:ptCount val="1"/>
                <c:pt idx="0">
                  <c:v>FMOS(IR)</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装置別査読論文数!$H$4:$H$15</c:f>
              <c:numCache>
                <c:formatCode>General</c:formatCode>
                <c:ptCount val="12"/>
                <c:pt idx="10">
                  <c:v>1</c:v>
                </c:pt>
                <c:pt idx="11">
                  <c:v>0</c:v>
                </c:pt>
              </c:numCache>
            </c:numRef>
          </c:val>
        </c:ser>
        <c:ser>
          <c:idx val="7"/>
          <c:order val="7"/>
          <c:tx>
            <c:strRef>
              <c:f>装置別査読論文数!$I$3</c:f>
              <c:strCache>
                <c:ptCount val="1"/>
                <c:pt idx="0">
                  <c:v>HDS(Opt)</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装置別査読論文数!$I$4:$I$15</c:f>
              <c:numCache>
                <c:formatCode>General</c:formatCode>
                <c:ptCount val="12"/>
                <c:pt idx="1">
                  <c:v>2</c:v>
                </c:pt>
                <c:pt idx="2">
                  <c:v>12</c:v>
                </c:pt>
                <c:pt idx="3">
                  <c:v>5</c:v>
                </c:pt>
                <c:pt idx="4">
                  <c:v>8</c:v>
                </c:pt>
                <c:pt idx="5">
                  <c:v>8</c:v>
                </c:pt>
                <c:pt idx="6">
                  <c:v>13</c:v>
                </c:pt>
                <c:pt idx="7">
                  <c:v>10</c:v>
                </c:pt>
                <c:pt idx="8">
                  <c:v>9</c:v>
                </c:pt>
                <c:pt idx="9">
                  <c:v>18</c:v>
                </c:pt>
                <c:pt idx="10">
                  <c:v>11</c:v>
                </c:pt>
                <c:pt idx="11">
                  <c:v>15</c:v>
                </c:pt>
              </c:numCache>
            </c:numRef>
          </c:val>
        </c:ser>
        <c:ser>
          <c:idx val="8"/>
          <c:order val="8"/>
          <c:tx>
            <c:strRef>
              <c:f>装置別査読論文数!$J$3</c:f>
              <c:strCache>
                <c:ptCount val="1"/>
                <c:pt idx="0">
                  <c:v>FOCAS(Opt)</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装置別査読論文数!$J$4:$J$15</c:f>
              <c:numCache>
                <c:formatCode>General</c:formatCode>
                <c:ptCount val="12"/>
                <c:pt idx="1">
                  <c:v>1</c:v>
                </c:pt>
                <c:pt idx="2">
                  <c:v>8</c:v>
                </c:pt>
                <c:pt idx="3">
                  <c:v>8</c:v>
                </c:pt>
                <c:pt idx="4">
                  <c:v>12</c:v>
                </c:pt>
                <c:pt idx="5">
                  <c:v>9</c:v>
                </c:pt>
                <c:pt idx="6">
                  <c:v>12</c:v>
                </c:pt>
                <c:pt idx="7">
                  <c:v>11</c:v>
                </c:pt>
                <c:pt idx="8">
                  <c:v>18</c:v>
                </c:pt>
                <c:pt idx="9">
                  <c:v>18</c:v>
                </c:pt>
                <c:pt idx="10">
                  <c:v>19</c:v>
                </c:pt>
                <c:pt idx="11">
                  <c:v>15</c:v>
                </c:pt>
              </c:numCache>
            </c:numRef>
          </c:val>
        </c:ser>
        <c:ser>
          <c:idx val="9"/>
          <c:order val="9"/>
          <c:tx>
            <c:strRef>
              <c:f>装置別査読論文数!$K$3</c:f>
              <c:strCache>
                <c:ptCount val="1"/>
                <c:pt idx="0">
                  <c:v>S-Cam(Opt)</c:v>
                </c:pt>
              </c:strCache>
            </c:strRef>
          </c:tx>
          <c:cat>
            <c:strRef>
              <c:f>装置別査読論文数!$A$4:$A$15</c:f>
              <c:strCache>
                <c:ptCount val="12"/>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strCache>
            </c:strRef>
          </c:cat>
          <c:val>
            <c:numRef>
              <c:f>装置別査読論文数!$K$4:$K$15</c:f>
              <c:numCache>
                <c:formatCode>General</c:formatCode>
                <c:ptCount val="12"/>
                <c:pt idx="0">
                  <c:v>3</c:v>
                </c:pt>
                <c:pt idx="1">
                  <c:v>4</c:v>
                </c:pt>
                <c:pt idx="2">
                  <c:v>10</c:v>
                </c:pt>
                <c:pt idx="3">
                  <c:v>20</c:v>
                </c:pt>
                <c:pt idx="4">
                  <c:v>20</c:v>
                </c:pt>
                <c:pt idx="5">
                  <c:v>21</c:v>
                </c:pt>
                <c:pt idx="6">
                  <c:v>23</c:v>
                </c:pt>
                <c:pt idx="7">
                  <c:v>56</c:v>
                </c:pt>
                <c:pt idx="8">
                  <c:v>43</c:v>
                </c:pt>
                <c:pt idx="9">
                  <c:v>44</c:v>
                </c:pt>
                <c:pt idx="10">
                  <c:v>65</c:v>
                </c:pt>
                <c:pt idx="11">
                  <c:v>58</c:v>
                </c:pt>
              </c:numCache>
            </c:numRef>
          </c:val>
        </c:ser>
        <c:shape val="box"/>
        <c:axId val="72976256"/>
        <c:axId val="72977792"/>
        <c:axId val="72067712"/>
      </c:bar3DChart>
      <c:catAx>
        <c:axId val="72976256"/>
        <c:scaling>
          <c:orientation val="minMax"/>
        </c:scaling>
        <c:axPos val="b"/>
        <c:numFmt formatCode="General" sourceLinked="1"/>
        <c:majorTickMark val="in"/>
        <c:tickLblPos val="low"/>
        <c:spPr>
          <a:ln w="3175">
            <a:solidFill>
              <a:srgbClr val="000000"/>
            </a:solidFill>
            <a:prstDash val="solid"/>
          </a:ln>
        </c:spPr>
        <c:txPr>
          <a:bodyPr rot="-2700000" vert="horz"/>
          <a:lstStyle/>
          <a:p>
            <a:pPr>
              <a:defRPr sz="1800" b="0" i="0" u="none" strike="noStrike" baseline="0">
                <a:solidFill>
                  <a:srgbClr val="000000"/>
                </a:solidFill>
                <a:latin typeface="ＭＳ Ｐゴシック"/>
                <a:ea typeface="ＭＳ Ｐゴシック"/>
                <a:cs typeface="ＭＳ Ｐゴシック"/>
              </a:defRPr>
            </a:pPr>
            <a:endParaRPr lang="ja-JP"/>
          </a:p>
        </c:txPr>
        <c:crossAx val="72977792"/>
        <c:crosses val="autoZero"/>
        <c:auto val="1"/>
        <c:lblAlgn val="ctr"/>
        <c:lblOffset val="100"/>
        <c:tickLblSkip val="1"/>
        <c:tickMarkSkip val="1"/>
        <c:noMultiLvlLbl val="1"/>
      </c:catAx>
      <c:valAx>
        <c:axId val="72977792"/>
        <c:scaling>
          <c:orientation val="minMax"/>
        </c:scaling>
        <c:axPos val="r"/>
        <c:majorGridlines>
          <c:spPr>
            <a:ln w="3175">
              <a:solidFill>
                <a:srgbClr val="000000"/>
              </a:solidFill>
              <a:prstDash val="solid"/>
            </a:ln>
          </c:spPr>
        </c:majorGridlines>
        <c:numFmt formatCode="General" sourceLinked="1"/>
        <c:majorTickMark val="in"/>
        <c:tickLblPos val="nextTo"/>
        <c:spPr>
          <a:ln w="3175">
            <a:solidFill>
              <a:srgbClr val="000000"/>
            </a:solidFill>
            <a:prstDash val="solid"/>
          </a:ln>
        </c:spPr>
        <c:txPr>
          <a:bodyPr rot="0" vert="horz"/>
          <a:lstStyle/>
          <a:p>
            <a:pPr>
              <a:defRPr sz="2150" b="0" i="0" u="none" strike="noStrike" baseline="0">
                <a:solidFill>
                  <a:srgbClr val="000000"/>
                </a:solidFill>
                <a:latin typeface="ＭＳ Ｐゴシック"/>
                <a:ea typeface="ＭＳ Ｐゴシック"/>
                <a:cs typeface="ＭＳ Ｐゴシック"/>
              </a:defRPr>
            </a:pPr>
            <a:endParaRPr lang="ja-JP"/>
          </a:p>
        </c:txPr>
        <c:crossAx val="72976256"/>
        <c:crosses val="max"/>
        <c:crossBetween val="between"/>
      </c:valAx>
      <c:serAx>
        <c:axId val="72067712"/>
        <c:scaling>
          <c:orientation val="minMax"/>
        </c:scaling>
        <c:axPos val="b"/>
        <c:numFmt formatCode="@" sourceLinked="0"/>
        <c:tickLblPos val="nextTo"/>
        <c:txPr>
          <a:bodyPr rot="480000" vert="horz"/>
          <a:lstStyle/>
          <a:p>
            <a:pPr>
              <a:defRPr sz="1600" b="0" i="0" baseline="0"/>
            </a:pPr>
            <a:endParaRPr lang="ja-JP"/>
          </a:p>
        </c:txPr>
        <c:crossAx val="72977792"/>
        <c:crosses val="autoZero"/>
        <c:tickLblSkip val="1"/>
      </c:serAx>
      <c:spPr>
        <a:noFill/>
        <a:ln w="25400">
          <a:noFill/>
        </a:ln>
      </c:spPr>
    </c:plotArea>
    <c:plotVisOnly val="1"/>
    <c:dispBlanksAs val="gap"/>
  </c:chart>
  <c:spPr>
    <a:solidFill>
      <a:srgbClr val="FFFFFF"/>
    </a:solidFill>
    <a:ln w="3175">
      <a:solidFill>
        <a:srgbClr val="000000"/>
      </a:solidFill>
      <a:prstDash val="solid"/>
    </a:ln>
  </c:spPr>
  <c:txPr>
    <a:bodyPr/>
    <a:lstStyle/>
    <a:p>
      <a:pPr>
        <a:defRPr sz="1975" b="0" i="0" u="none" strike="noStrike" baseline="0">
          <a:solidFill>
            <a:srgbClr val="000000"/>
          </a:solidFill>
          <a:latin typeface="ＭＳ Ｐゴシック"/>
          <a:ea typeface="ＭＳ Ｐゴシック"/>
          <a:cs typeface="ＭＳ Ｐゴシック"/>
        </a:defRPr>
      </a:pPr>
      <a:endParaRPr lang="ja-JP"/>
    </a:p>
  </c:txPr>
  <c:externalData r:id="rId1"/>
</c:chartSpace>
</file>

<file path=ppt/drawings/drawing1.xml><?xml version="1.0" encoding="utf-8"?>
<c:userShapes xmlns:c="http://schemas.openxmlformats.org/drawingml/2006/chart">
  <cdr:relSizeAnchor xmlns:cdr="http://schemas.openxmlformats.org/drawingml/2006/chartDrawing">
    <cdr:from>
      <cdr:x>0.45506</cdr:x>
      <cdr:y>0.76557</cdr:y>
    </cdr:from>
    <cdr:to>
      <cdr:x>0.48089</cdr:x>
      <cdr:y>1</cdr:y>
    </cdr:to>
    <cdr:sp macro="" textlink="">
      <cdr:nvSpPr>
        <cdr:cNvPr id="2"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dr:relSizeAnchor xmlns:cdr="http://schemas.openxmlformats.org/drawingml/2006/chartDrawing">
    <cdr:from>
      <cdr:x>0.45506</cdr:x>
      <cdr:y>0.76557</cdr:y>
    </cdr:from>
    <cdr:to>
      <cdr:x>0.48089</cdr:x>
      <cdr:y>1</cdr:y>
    </cdr:to>
    <cdr:sp macro="" textlink="">
      <cdr:nvSpPr>
        <cdr:cNvPr id="6"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dr:relSizeAnchor xmlns:cdr="http://schemas.openxmlformats.org/drawingml/2006/chartDrawing">
    <cdr:from>
      <cdr:x>0.45506</cdr:x>
      <cdr:y>0.76557</cdr:y>
    </cdr:from>
    <cdr:to>
      <cdr:x>0.48089</cdr:x>
      <cdr:y>1</cdr:y>
    </cdr:to>
    <cdr:sp macro="" textlink="">
      <cdr:nvSpPr>
        <cdr:cNvPr id="7"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2547" cy="46621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3852" y="0"/>
            <a:ext cx="2972547" cy="466215"/>
          </a:xfrm>
          <a:prstGeom prst="rect">
            <a:avLst/>
          </a:prstGeom>
        </p:spPr>
        <p:txBody>
          <a:bodyPr vert="horz" lIns="91440" tIns="45720" rIns="91440" bIns="45720" rtlCol="0"/>
          <a:lstStyle>
            <a:lvl1pPr algn="r">
              <a:defRPr sz="1200"/>
            </a:lvl1pPr>
          </a:lstStyle>
          <a:p>
            <a:fld id="{1F605E95-0ADD-485C-A0C7-95130C0343D3}" type="datetimeFigureOut">
              <a:rPr kumimoji="1" lang="ja-JP" altLang="en-US" smtClean="0"/>
              <a:pPr/>
              <a:t>2013/1/15</a:t>
            </a:fld>
            <a:endParaRPr kumimoji="1" lang="ja-JP" altLang="en-US"/>
          </a:p>
        </p:txBody>
      </p:sp>
      <p:sp>
        <p:nvSpPr>
          <p:cNvPr id="4" name="フッター プレースホルダ 3"/>
          <p:cNvSpPr>
            <a:spLocks noGrp="1"/>
          </p:cNvSpPr>
          <p:nvPr>
            <p:ph type="ftr" sz="quarter" idx="2"/>
          </p:nvPr>
        </p:nvSpPr>
        <p:spPr>
          <a:xfrm>
            <a:off x="0" y="8846160"/>
            <a:ext cx="2972547" cy="46621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3852" y="8846160"/>
            <a:ext cx="2972547" cy="466214"/>
          </a:xfrm>
          <a:prstGeom prst="rect">
            <a:avLst/>
          </a:prstGeom>
        </p:spPr>
        <p:txBody>
          <a:bodyPr vert="horz" lIns="91440" tIns="45720" rIns="91440" bIns="45720" rtlCol="0" anchor="b"/>
          <a:lstStyle>
            <a:lvl1pPr algn="r">
              <a:defRPr sz="1200"/>
            </a:lvl1pPr>
          </a:lstStyle>
          <a:p>
            <a:fld id="{B58ED2A6-EC10-4BBD-958A-E99AD86F9F3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4" y="0"/>
            <a:ext cx="2971800" cy="465693"/>
          </a:xfrm>
          <a:prstGeom prst="rect">
            <a:avLst/>
          </a:prstGeom>
        </p:spPr>
        <p:txBody>
          <a:bodyPr vert="horz" lIns="91440" tIns="45720" rIns="91440" bIns="45720" rtlCol="0"/>
          <a:lstStyle>
            <a:lvl1pPr algn="r">
              <a:defRPr sz="1200"/>
            </a:lvl1pPr>
          </a:lstStyle>
          <a:p>
            <a:fld id="{91313E74-A49C-4B3E-95DF-6F5F2990894D}" type="datetimeFigureOut">
              <a:rPr kumimoji="1" lang="ja-JP" altLang="en-US" smtClean="0"/>
              <a:pPr/>
              <a:t>2013/1/15</a:t>
            </a:fld>
            <a:endParaRPr kumimoji="1" lang="ja-JP" altLang="en-US"/>
          </a:p>
        </p:txBody>
      </p:sp>
      <p:sp>
        <p:nvSpPr>
          <p:cNvPr id="4" name="スライド イメージ プレースホルダ 3"/>
          <p:cNvSpPr>
            <a:spLocks noGrp="1" noRot="1" noChangeAspect="1"/>
          </p:cNvSpPr>
          <p:nvPr>
            <p:ph type="sldImg" idx="2"/>
          </p:nvPr>
        </p:nvSpPr>
        <p:spPr>
          <a:xfrm>
            <a:off x="1100138" y="698500"/>
            <a:ext cx="4657725" cy="34925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1" y="4424085"/>
            <a:ext cx="5486400" cy="4191238"/>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4" y="8846553"/>
            <a:ext cx="2971800" cy="465693"/>
          </a:xfrm>
          <a:prstGeom prst="rect">
            <a:avLst/>
          </a:prstGeom>
        </p:spPr>
        <p:txBody>
          <a:bodyPr vert="horz" lIns="91440" tIns="45720" rIns="91440" bIns="45720" rtlCol="0" anchor="b"/>
          <a:lstStyle>
            <a:lvl1pPr algn="r">
              <a:defRPr sz="1200"/>
            </a:lvl1pPr>
          </a:lstStyle>
          <a:p>
            <a:fld id="{A18B3D9D-3BED-4A2D-993D-12118532F229}"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5BD321F-B127-405A-A910-3F03C30530C0}" type="slidenum">
              <a:rPr lang="en-US" altLang="ja-JP" smtClean="0"/>
              <a:pPr/>
              <a:t>1</a:t>
            </a:fld>
            <a:endParaRPr lang="en-US" altLang="ja-JP"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ja-JP" altLang="en-US" dirty="0" smtClean="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kumimoji="1" sz="2400">
                <a:solidFill>
                  <a:schemeClr val="tx1"/>
                </a:solidFill>
                <a:latin typeface="Arial" charset="0"/>
                <a:ea typeface="ＭＳ Ｐゴシック" charset="0"/>
                <a:cs typeface="ＭＳ Ｐゴシック" charset="0"/>
              </a:defRPr>
            </a:lvl1pPr>
            <a:lvl2pPr marL="742950" indent="-285750" defTabSz="928688">
              <a:defRPr kumimoji="1" sz="2400">
                <a:solidFill>
                  <a:schemeClr val="tx1"/>
                </a:solidFill>
                <a:latin typeface="Arial" charset="0"/>
                <a:ea typeface="ＭＳ Ｐゴシック" charset="0"/>
              </a:defRPr>
            </a:lvl2pPr>
            <a:lvl3pPr marL="1143000" indent="-228600" defTabSz="928688">
              <a:defRPr kumimoji="1" sz="2400">
                <a:solidFill>
                  <a:schemeClr val="tx1"/>
                </a:solidFill>
                <a:latin typeface="Arial" charset="0"/>
                <a:ea typeface="ＭＳ Ｐゴシック" charset="0"/>
              </a:defRPr>
            </a:lvl3pPr>
            <a:lvl4pPr marL="1600200" indent="-228600" defTabSz="928688">
              <a:defRPr kumimoji="1" sz="2400">
                <a:solidFill>
                  <a:schemeClr val="tx1"/>
                </a:solidFill>
                <a:latin typeface="Arial" charset="0"/>
                <a:ea typeface="ＭＳ Ｐゴシック" charset="0"/>
              </a:defRPr>
            </a:lvl4pPr>
            <a:lvl5pPr marL="2057400" indent="-228600" defTabSz="928688">
              <a:defRPr kumimoji="1" sz="2400">
                <a:solidFill>
                  <a:schemeClr val="tx1"/>
                </a:solidFill>
                <a:latin typeface="Arial" charset="0"/>
                <a:ea typeface="ＭＳ Ｐゴシック" charset="0"/>
              </a:defRPr>
            </a:lvl5pPr>
            <a:lvl6pPr marL="2514600" indent="-228600" defTabSz="928688" fontAlgn="base">
              <a:spcBef>
                <a:spcPct val="0"/>
              </a:spcBef>
              <a:spcAft>
                <a:spcPct val="0"/>
              </a:spcAft>
              <a:defRPr kumimoji="1" sz="2400">
                <a:solidFill>
                  <a:schemeClr val="tx1"/>
                </a:solidFill>
                <a:latin typeface="Arial" charset="0"/>
                <a:ea typeface="ＭＳ Ｐゴシック" charset="0"/>
              </a:defRPr>
            </a:lvl6pPr>
            <a:lvl7pPr marL="2971800" indent="-228600" defTabSz="928688" fontAlgn="base">
              <a:spcBef>
                <a:spcPct val="0"/>
              </a:spcBef>
              <a:spcAft>
                <a:spcPct val="0"/>
              </a:spcAft>
              <a:defRPr kumimoji="1" sz="2400">
                <a:solidFill>
                  <a:schemeClr val="tx1"/>
                </a:solidFill>
                <a:latin typeface="Arial" charset="0"/>
                <a:ea typeface="ＭＳ Ｐゴシック" charset="0"/>
              </a:defRPr>
            </a:lvl7pPr>
            <a:lvl8pPr marL="3429000" indent="-228600" defTabSz="928688" fontAlgn="base">
              <a:spcBef>
                <a:spcPct val="0"/>
              </a:spcBef>
              <a:spcAft>
                <a:spcPct val="0"/>
              </a:spcAft>
              <a:defRPr kumimoji="1" sz="2400">
                <a:solidFill>
                  <a:schemeClr val="tx1"/>
                </a:solidFill>
                <a:latin typeface="Arial" charset="0"/>
                <a:ea typeface="ＭＳ Ｐゴシック" charset="0"/>
              </a:defRPr>
            </a:lvl8pPr>
            <a:lvl9pPr marL="3886200" indent="-228600" defTabSz="928688" fontAlgn="base">
              <a:spcBef>
                <a:spcPct val="0"/>
              </a:spcBef>
              <a:spcAft>
                <a:spcPct val="0"/>
              </a:spcAft>
              <a:defRPr kumimoji="1" sz="2400">
                <a:solidFill>
                  <a:schemeClr val="tx1"/>
                </a:solidFill>
                <a:latin typeface="Arial" charset="0"/>
                <a:ea typeface="ＭＳ Ｐゴシック" charset="0"/>
              </a:defRPr>
            </a:lvl9pPr>
          </a:lstStyle>
          <a:p>
            <a:fld id="{74976576-385C-AD4F-A560-6C03E856CB67}" type="slidenum">
              <a:rPr lang="en-US" altLang="ja-JP" sz="1200"/>
              <a:pPr/>
              <a:t>47</a:t>
            </a:fld>
            <a:endParaRPr lang="en-US" altLang="ja-JP"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ja-JP" alt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kumimoji="1" sz="2400">
                <a:solidFill>
                  <a:schemeClr val="tx1"/>
                </a:solidFill>
                <a:latin typeface="Arial" charset="0"/>
                <a:ea typeface="ＭＳ Ｐゴシック" charset="0"/>
                <a:cs typeface="ＭＳ Ｐゴシック" charset="0"/>
              </a:defRPr>
            </a:lvl1pPr>
            <a:lvl2pPr marL="742950" indent="-285750" defTabSz="928688">
              <a:defRPr kumimoji="1" sz="2400">
                <a:solidFill>
                  <a:schemeClr val="tx1"/>
                </a:solidFill>
                <a:latin typeface="Arial" charset="0"/>
                <a:ea typeface="ＭＳ Ｐゴシック" charset="0"/>
              </a:defRPr>
            </a:lvl2pPr>
            <a:lvl3pPr marL="1143000" indent="-228600" defTabSz="928688">
              <a:defRPr kumimoji="1" sz="2400">
                <a:solidFill>
                  <a:schemeClr val="tx1"/>
                </a:solidFill>
                <a:latin typeface="Arial" charset="0"/>
                <a:ea typeface="ＭＳ Ｐゴシック" charset="0"/>
              </a:defRPr>
            </a:lvl3pPr>
            <a:lvl4pPr marL="1600200" indent="-228600" defTabSz="928688">
              <a:defRPr kumimoji="1" sz="2400">
                <a:solidFill>
                  <a:schemeClr val="tx1"/>
                </a:solidFill>
                <a:latin typeface="Arial" charset="0"/>
                <a:ea typeface="ＭＳ Ｐゴシック" charset="0"/>
              </a:defRPr>
            </a:lvl4pPr>
            <a:lvl5pPr marL="2057400" indent="-228600" defTabSz="928688">
              <a:defRPr kumimoji="1" sz="2400">
                <a:solidFill>
                  <a:schemeClr val="tx1"/>
                </a:solidFill>
                <a:latin typeface="Arial" charset="0"/>
                <a:ea typeface="ＭＳ Ｐゴシック" charset="0"/>
              </a:defRPr>
            </a:lvl5pPr>
            <a:lvl6pPr marL="2514600" indent="-228600" defTabSz="928688" fontAlgn="base">
              <a:spcBef>
                <a:spcPct val="0"/>
              </a:spcBef>
              <a:spcAft>
                <a:spcPct val="0"/>
              </a:spcAft>
              <a:defRPr kumimoji="1" sz="2400">
                <a:solidFill>
                  <a:schemeClr val="tx1"/>
                </a:solidFill>
                <a:latin typeface="Arial" charset="0"/>
                <a:ea typeface="ＭＳ Ｐゴシック" charset="0"/>
              </a:defRPr>
            </a:lvl6pPr>
            <a:lvl7pPr marL="2971800" indent="-228600" defTabSz="928688" fontAlgn="base">
              <a:spcBef>
                <a:spcPct val="0"/>
              </a:spcBef>
              <a:spcAft>
                <a:spcPct val="0"/>
              </a:spcAft>
              <a:defRPr kumimoji="1" sz="2400">
                <a:solidFill>
                  <a:schemeClr val="tx1"/>
                </a:solidFill>
                <a:latin typeface="Arial" charset="0"/>
                <a:ea typeface="ＭＳ Ｐゴシック" charset="0"/>
              </a:defRPr>
            </a:lvl7pPr>
            <a:lvl8pPr marL="3429000" indent="-228600" defTabSz="928688" fontAlgn="base">
              <a:spcBef>
                <a:spcPct val="0"/>
              </a:spcBef>
              <a:spcAft>
                <a:spcPct val="0"/>
              </a:spcAft>
              <a:defRPr kumimoji="1" sz="2400">
                <a:solidFill>
                  <a:schemeClr val="tx1"/>
                </a:solidFill>
                <a:latin typeface="Arial" charset="0"/>
                <a:ea typeface="ＭＳ Ｐゴシック" charset="0"/>
              </a:defRPr>
            </a:lvl8pPr>
            <a:lvl9pPr marL="3886200" indent="-228600" defTabSz="928688" fontAlgn="base">
              <a:spcBef>
                <a:spcPct val="0"/>
              </a:spcBef>
              <a:spcAft>
                <a:spcPct val="0"/>
              </a:spcAft>
              <a:defRPr kumimoji="1" sz="2400">
                <a:solidFill>
                  <a:schemeClr val="tx1"/>
                </a:solidFill>
                <a:latin typeface="Arial" charset="0"/>
                <a:ea typeface="ＭＳ Ｐゴシック" charset="0"/>
              </a:defRPr>
            </a:lvl9pPr>
          </a:lstStyle>
          <a:p>
            <a:fld id="{74976576-385C-AD4F-A560-6C03E856CB67}" type="slidenum">
              <a:rPr lang="en-US" altLang="ja-JP" sz="1200"/>
              <a:pPr/>
              <a:t>48</a:t>
            </a:fld>
            <a:endParaRPr lang="en-US" altLang="ja-JP"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ja-JP" alt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1" y="8848170"/>
            <a:ext cx="2971800" cy="465693"/>
          </a:xfrm>
          <a:prstGeom prst="rect">
            <a:avLst/>
          </a:prstGeom>
          <a:noFill/>
          <a:ln w="9525">
            <a:noFill/>
            <a:miter lim="800000"/>
            <a:headEnd/>
            <a:tailEnd/>
          </a:ln>
        </p:spPr>
        <p:txBody>
          <a:bodyPr lIns="90441" tIns="45221" rIns="90441" bIns="45221" anchor="b"/>
          <a:lstStyle/>
          <a:p>
            <a:pPr algn="r"/>
            <a:fld id="{72C325CE-9AA2-467E-9478-F4E030483F73}" type="slidenum">
              <a:rPr lang="ja-JP" altLang="en-US" sz="1200">
                <a:latin typeface="Calibri" charset="0"/>
                <a:ea typeface="ヒラギノ角ゴ Pro W3" charset="-128"/>
              </a:rPr>
              <a:pPr algn="r"/>
              <a:t>59</a:t>
            </a:fld>
            <a:endParaRPr lang="en-US" altLang="ja-JP" sz="1200">
              <a:latin typeface="Calibri" charset="0"/>
              <a:ea typeface="ヒラギノ角ゴ Pro W3" charset="-128"/>
            </a:endParaRPr>
          </a:p>
        </p:txBody>
      </p:sp>
      <p:sp>
        <p:nvSpPr>
          <p:cNvPr id="15363" name="Rectangle 2"/>
          <p:cNvSpPr>
            <a:spLocks noGrp="1" noRot="1" noChangeAspect="1" noChangeArrowheads="1" noTextEdit="1"/>
          </p:cNvSpPr>
          <p:nvPr>
            <p:ph type="sldImg"/>
          </p:nvPr>
        </p:nvSpPr>
        <p:spPr bwMode="auto">
          <a:xfrm>
            <a:off x="1106488" y="698500"/>
            <a:ext cx="4657725" cy="3494088"/>
          </a:xfrm>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lIns="91219" tIns="45609" rIns="91219" bIns="45609"/>
          <a:lstStyle/>
          <a:p>
            <a:pPr eaLnBrk="1" hangingPunct="1">
              <a:spcBef>
                <a:spcPct val="0"/>
              </a:spcBef>
            </a:pPr>
            <a:endParaRPr lang="en-US" altLang="ja-JP" smtClean="0">
              <a:latin typeface="Osaka" charset="-128"/>
              <a:ea typeface="Osaka"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5BC3D32E-80B3-422F-A1B2-02CC09116CC1}" type="slidenum">
              <a:rPr lang="en-US" altLang="ja-JP"/>
              <a:pPr/>
              <a:t>61</a:t>
            </a:fld>
            <a:endParaRPr lang="en-US" altLang="ja-JP"/>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a:lstStyle/>
          <a:p>
            <a:pPr eaLnBrk="1" hangingPunct="1">
              <a:spcBef>
                <a:spcPct val="0"/>
              </a:spcBef>
            </a:pPr>
            <a:endParaRPr lang="ja-JP" altLang="en-US" smtClean="0">
              <a:ea typeface="ヒラギノ角ゴ Pro W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6201" y="8848170"/>
            <a:ext cx="2971800" cy="465693"/>
          </a:xfrm>
          <a:prstGeom prst="rect">
            <a:avLst/>
          </a:prstGeom>
          <a:noFill/>
          <a:ln w="9525">
            <a:noFill/>
            <a:miter lim="800000"/>
            <a:headEnd/>
            <a:tailEnd/>
          </a:ln>
        </p:spPr>
        <p:txBody>
          <a:bodyPr lIns="90441" tIns="45221" rIns="90441" bIns="45221" anchor="b"/>
          <a:lstStyle/>
          <a:p>
            <a:pPr algn="r"/>
            <a:fld id="{C11D2129-D855-465A-8FD7-9A9A51198698}" type="slidenum">
              <a:rPr lang="ja-JP" altLang="en-US" sz="1200">
                <a:latin typeface="Calibri" pitchFamily="34" charset="0"/>
                <a:ea typeface="ヒラギノ角ゴ Pro W3" charset="-128"/>
              </a:rPr>
              <a:pPr algn="r"/>
              <a:t>62</a:t>
            </a:fld>
            <a:endParaRPr lang="en-US" altLang="ja-JP" sz="1200">
              <a:latin typeface="Calibri" pitchFamily="34" charset="0"/>
              <a:ea typeface="ヒラギノ角ゴ Pro W3" charset="-128"/>
            </a:endParaRPr>
          </a:p>
        </p:txBody>
      </p:sp>
      <p:sp>
        <p:nvSpPr>
          <p:cNvPr id="18435" name="Rectangle 2"/>
          <p:cNvSpPr>
            <a:spLocks noGrp="1" noRot="1" noChangeAspect="1" noChangeArrowheads="1" noTextEdit="1"/>
          </p:cNvSpPr>
          <p:nvPr>
            <p:ph type="sldImg"/>
          </p:nvPr>
        </p:nvSpPr>
        <p:spPr bwMode="auto">
          <a:xfrm>
            <a:off x="1101725" y="698500"/>
            <a:ext cx="4657725" cy="3492500"/>
          </a:xfrm>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r>
              <a:rPr lang="ja-JP" altLang="en-US" dirty="0" smtClean="0"/>
              <a:t>日本からは　</a:t>
            </a:r>
            <a:r>
              <a:rPr lang="en-US" altLang="ja-JP" dirty="0" smtClean="0"/>
              <a:t>summer student</a:t>
            </a:r>
          </a:p>
          <a:p>
            <a:r>
              <a:rPr lang="ja-JP" altLang="en-US" dirty="0" smtClean="0"/>
              <a:t>研究者養成を念頭においたプレ大学院コースのようなもの</a:t>
            </a:r>
            <a:endParaRPr lang="en-US" altLang="ja-JP" smtClean="0"/>
          </a:p>
          <a:p>
            <a:endParaRPr lang="en-US" altLang="ja-JP" dirty="0" smtClean="0"/>
          </a:p>
        </p:txBody>
      </p:sp>
      <p:sp>
        <p:nvSpPr>
          <p:cNvPr id="22532" name="Slide Number Placeholder 3"/>
          <p:cNvSpPr>
            <a:spLocks noGrp="1"/>
          </p:cNvSpPr>
          <p:nvPr>
            <p:ph type="sldNum" sz="quarter" idx="5"/>
          </p:nvPr>
        </p:nvSpPr>
        <p:spPr bwMode="auto">
          <a:noFill/>
          <a:ln>
            <a:miter lim="800000"/>
            <a:headEnd/>
            <a:tailEnd/>
          </a:ln>
        </p:spPr>
        <p:txBody>
          <a:bodyPr/>
          <a:lstStyle/>
          <a:p>
            <a:fld id="{FB4FD6FC-F22F-4C1C-BDF5-1E8A42800578}" type="slidenum">
              <a:rPr lang="ja-JP" altLang="en-US"/>
              <a:pPr/>
              <a:t>65</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044EE536-8F56-4CB3-B57E-FABD446BF7A8}" type="datetime1">
              <a:rPr kumimoji="1" lang="ja-JP" altLang="en-US" smtClean="0"/>
              <a:pPr/>
              <a:t>2013/1/15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CE10FE9-8292-4D95-81F8-79A181257FDD}" type="datetime1">
              <a:rPr kumimoji="1" lang="ja-JP" altLang="en-US" smtClean="0"/>
              <a:pPr/>
              <a:t>2013/1/15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77BFC35-8D2D-4059-830F-9F682B82BBB0}" type="datetime1">
              <a:rPr kumimoji="1" lang="ja-JP" altLang="en-US" smtClean="0"/>
              <a:pPr/>
              <a:t>2013/1/15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18EFF3-282B-4DA0-8772-81B60920B3B7}" type="datetime1">
              <a:rPr kumimoji="1" lang="ja-JP" altLang="en-US" smtClean="0"/>
              <a:pPr/>
              <a:t>2013/1/15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44A17C9-6AC1-4DA7-8A7B-119AC37C7F41}" type="datetime1">
              <a:rPr kumimoji="1" lang="ja-JP" altLang="en-US" smtClean="0"/>
              <a:pPr/>
              <a:t>2013/1/15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3C3EC6B-826E-439B-91C1-B2818DADE4C2}" type="datetime1">
              <a:rPr kumimoji="1" lang="ja-JP" altLang="en-US" smtClean="0"/>
              <a:pPr/>
              <a:t>2013/1/15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1AB613E-E831-4BF7-8872-CE3981D709C5}" type="datetime1">
              <a:rPr kumimoji="1" lang="ja-JP" altLang="en-US" smtClean="0"/>
              <a:pPr/>
              <a:t>2013/1/15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D509263-816B-47E5-9746-87963784EDA1}" type="datetime1">
              <a:rPr kumimoji="1" lang="ja-JP" altLang="en-US" smtClean="0"/>
              <a:pPr/>
              <a:t>2013/1/15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9A01E1-3ACF-4AC7-9F8F-04D814927AEC}" type="datetime1">
              <a:rPr kumimoji="1" lang="ja-JP" altLang="en-US" smtClean="0"/>
              <a:pPr/>
              <a:t>2013/1/15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1974275-01B3-45F4-AB67-FEE281228503}" type="datetime1">
              <a:rPr kumimoji="1" lang="ja-JP" altLang="en-US" smtClean="0"/>
              <a:pPr/>
              <a:t>2013/1/15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6AFCD2-4EA8-4698-BAA7-B75B4E27CAE8}" type="datetime1">
              <a:rPr kumimoji="1" lang="ja-JP" altLang="en-US" smtClean="0"/>
              <a:pPr/>
              <a:t>2013/1/15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4199F-B9C3-44CA-9B5C-64FA9F01CAD7}" type="datetime1">
              <a:rPr kumimoji="1" lang="ja-JP" altLang="en-US" smtClean="0"/>
              <a:pPr/>
              <a:t>2013/1/15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4550-8E5E-416A-9F12-B32D48338F36}"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naoj.org/Topics/2009/04/08/index.html" TargetMode="Externa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ubarutelescope.org/Topics/2007/12/26/index.html" TargetMode="External"/><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hyperlink" Target="http://subarutelescope.org/Topics/2000/06/16/index.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naoj.org/Projects/newdev/nga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8" descr="http://www.wahipanaphoto.com/photodir/HDR/100130-0470-subaru-telescope.jpg"/>
          <p:cNvPicPr>
            <a:picLocks noChangeAspect="1" noChangeArrowheads="1"/>
          </p:cNvPicPr>
          <p:nvPr/>
        </p:nvPicPr>
        <p:blipFill>
          <a:blip r:embed="rId3" cstate="print"/>
          <a:srcRect/>
          <a:stretch>
            <a:fillRect/>
          </a:stretch>
        </p:blipFill>
        <p:spPr bwMode="auto">
          <a:xfrm>
            <a:off x="-612775" y="-50800"/>
            <a:ext cx="10404475" cy="6935788"/>
          </a:xfrm>
          <a:prstGeom prst="rect">
            <a:avLst/>
          </a:prstGeom>
          <a:noFill/>
          <a:ln w="9525">
            <a:noFill/>
            <a:miter lim="800000"/>
            <a:headEnd/>
            <a:tailEnd/>
          </a:ln>
        </p:spPr>
      </p:pic>
      <p:sp>
        <p:nvSpPr>
          <p:cNvPr id="3076" name="Rectangle 2"/>
          <p:cNvSpPr>
            <a:spLocks noGrp="1" noChangeArrowheads="1"/>
          </p:cNvSpPr>
          <p:nvPr>
            <p:ph type="ctrTitle"/>
          </p:nvPr>
        </p:nvSpPr>
        <p:spPr>
          <a:xfrm>
            <a:off x="685800" y="1752600"/>
            <a:ext cx="7772400" cy="2057400"/>
          </a:xfrm>
        </p:spPr>
        <p:txBody>
          <a:bodyPr>
            <a:normAutofit/>
          </a:bodyPr>
          <a:lstStyle/>
          <a:p>
            <a:pPr eaLnBrk="1" hangingPunct="1">
              <a:lnSpc>
                <a:spcPct val="130000"/>
              </a:lnSpc>
            </a:pPr>
            <a:r>
              <a:rPr lang="ja-JP" altLang="en-US"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t>ハワイ観測所・所長報告</a:t>
            </a:r>
            <a:br>
              <a:rPr lang="ja-JP" altLang="en-US"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br>
            <a:r>
              <a:rPr lang="ja-JP" altLang="en-US"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t>平成</a:t>
            </a:r>
            <a:r>
              <a:rPr lang="en-US" altLang="ja-JP"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t>23-24</a:t>
            </a:r>
            <a:r>
              <a:rPr lang="ja-JP" altLang="en-US"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t>年度</a:t>
            </a:r>
            <a:endParaRPr lang="ja-JP" altLang="en-US"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endParaRPr>
          </a:p>
        </p:txBody>
      </p:sp>
      <p:sp>
        <p:nvSpPr>
          <p:cNvPr id="3077" name="Rectangle 3"/>
          <p:cNvSpPr>
            <a:spLocks noGrp="1" noChangeArrowheads="1"/>
          </p:cNvSpPr>
          <p:nvPr>
            <p:ph type="subTitle" idx="1"/>
          </p:nvPr>
        </p:nvSpPr>
        <p:spPr>
          <a:xfrm>
            <a:off x="1354016" y="4191000"/>
            <a:ext cx="6435969" cy="2286000"/>
          </a:xfrm>
        </p:spPr>
        <p:txBody>
          <a:bodyPr>
            <a:normAutofit/>
          </a:bodyPr>
          <a:lstStyle/>
          <a:p>
            <a:pPr eaLnBrk="1" hangingPunct="1">
              <a:spcAft>
                <a:spcPct val="30000"/>
              </a:spcAft>
            </a:pPr>
            <a:r>
              <a:rPr lang="ja-JP" altLang="en-US" sz="3600"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ハワイ観測所</a:t>
            </a:r>
            <a:endParaRPr lang="ja-JP" altLang="en-US"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endParaRPr>
          </a:p>
          <a:p>
            <a:pPr eaLnBrk="1" hangingPunct="1"/>
            <a:r>
              <a:rPr lang="ja-JP" altLang="en-US" sz="2800"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有本信雄</a:t>
            </a:r>
          </a:p>
          <a:p>
            <a:pPr eaLnBrk="1" hangingPunct="1"/>
            <a:r>
              <a:rPr lang="en-US" altLang="ja-JP"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2013</a:t>
            </a:r>
            <a:r>
              <a:rPr lang="ja-JP" altLang="en-US"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年</a:t>
            </a:r>
            <a:r>
              <a:rPr lang="en-US" altLang="ja-JP"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1</a:t>
            </a:r>
            <a:r>
              <a:rPr lang="ja-JP" altLang="en-US"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月</a:t>
            </a:r>
            <a:r>
              <a:rPr lang="en-US" altLang="ja-JP"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15</a:t>
            </a:r>
            <a:r>
              <a:rPr lang="ja-JP" altLang="en-US"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日</a:t>
            </a:r>
            <a:endParaRPr lang="en-US" altLang="ja-JP"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076"/>
                                        </p:tgtEl>
                                      </p:cBhvr>
                                    </p:animEffect>
                                    <p:set>
                                      <p:cBhvr>
                                        <p:cTn id="7" dur="1" fill="hold">
                                          <p:stCondLst>
                                            <p:cond delay="499"/>
                                          </p:stCondLst>
                                        </p:cTn>
                                        <p:tgtEl>
                                          <p:spTgt spid="307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077">
                                            <p:txEl>
                                              <p:pRg st="0" end="0"/>
                                            </p:txEl>
                                          </p:spTgt>
                                        </p:tgtEl>
                                      </p:cBhvr>
                                    </p:animEffect>
                                    <p:set>
                                      <p:cBhvr>
                                        <p:cTn id="10" dur="1" fill="hold">
                                          <p:stCondLst>
                                            <p:cond delay="499"/>
                                          </p:stCondLst>
                                        </p:cTn>
                                        <p:tgtEl>
                                          <p:spTgt spid="3077">
                                            <p:txEl>
                                              <p:pRg st="0" end="0"/>
                                            </p:txEl>
                                          </p:spTgt>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077">
                                            <p:txEl>
                                              <p:pRg st="1" end="1"/>
                                            </p:txEl>
                                          </p:spTgt>
                                        </p:tgtEl>
                                      </p:cBhvr>
                                    </p:animEffect>
                                    <p:set>
                                      <p:cBhvr>
                                        <p:cTn id="13" dur="1" fill="hold">
                                          <p:stCondLst>
                                            <p:cond delay="499"/>
                                          </p:stCondLst>
                                        </p:cTn>
                                        <p:tgtEl>
                                          <p:spTgt spid="3077">
                                            <p:txEl>
                                              <p:pRg st="1" end="1"/>
                                            </p:txEl>
                                          </p:spTgt>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077">
                                            <p:txEl>
                                              <p:pRg st="2" end="2"/>
                                            </p:txEl>
                                          </p:spTgt>
                                        </p:tgtEl>
                                      </p:cBhvr>
                                    </p:animEffect>
                                    <p:set>
                                      <p:cBhvr>
                                        <p:cTn id="16" dur="1" fill="hold">
                                          <p:stCondLst>
                                            <p:cond delay="499"/>
                                          </p:stCondLst>
                                        </p:cTn>
                                        <p:tgtEl>
                                          <p:spTgt spid="307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  </a:t>
            </a:r>
            <a:r>
              <a:rPr lang="ja-JP" altLang="en-US" sz="3200" b="1" dirty="0" smtClean="0">
                <a:effectLst>
                  <a:outerShdw blurRad="38100" dist="38100" dir="2700000" algn="tl">
                    <a:srgbClr val="000000">
                      <a:alpha val="43137"/>
                    </a:srgbClr>
                  </a:outerShdw>
                </a:effectLst>
              </a:rPr>
              <a:t>五 ⑤</a:t>
            </a:r>
            <a:endParaRPr lang="ja-JP" altLang="en-US" sz="3600" b="1" dirty="0">
              <a:effectLst>
                <a:outerShdw blurRad="38100" dist="38100" dir="2700000" algn="tl">
                  <a:srgbClr val="000000">
                    <a:alpha val="43137"/>
                  </a:srgbClr>
                </a:outerShdw>
              </a:effectLst>
            </a:endParaRPr>
          </a:p>
        </p:txBody>
      </p:sp>
      <p:sp>
        <p:nvSpPr>
          <p:cNvPr id="14339" name="Rectangle 2"/>
          <p:cNvSpPr>
            <a:spLocks noChangeArrowheads="1"/>
          </p:cNvSpPr>
          <p:nvPr/>
        </p:nvSpPr>
        <p:spPr bwMode="auto">
          <a:xfrm>
            <a:off x="539750" y="2697163"/>
            <a:ext cx="8027988" cy="3540125"/>
          </a:xfrm>
          <a:prstGeom prst="rect">
            <a:avLst/>
          </a:prstGeom>
          <a:noFill/>
          <a:ln w="9525">
            <a:noFill/>
            <a:miter lim="800000"/>
            <a:headEnd/>
            <a:tailEnd/>
          </a:ln>
        </p:spPr>
        <p:txBody>
          <a:bodyPr wrap="none" anchor="ctr">
            <a:spAutoFit/>
          </a:bodyPr>
          <a:lstStyle/>
          <a:p>
            <a:pPr algn="ctr" eaLnBrk="0" hangingPunct="0"/>
            <a:r>
              <a:rPr lang="en-US" altLang="ja-JP" sz="2400" b="1" dirty="0">
                <a:latin typeface="Calibri" pitchFamily="34" charset="0"/>
                <a:cs typeface="Times New Roman" pitchFamily="18" charset="0"/>
              </a:rPr>
              <a:t>Maximize Subaru’s limited resources </a:t>
            </a:r>
          </a:p>
          <a:p>
            <a:pPr algn="ctr" eaLnBrk="0" hangingPunct="0"/>
            <a:r>
              <a:rPr lang="en-US" altLang="ja-JP" sz="2400" b="1" dirty="0">
                <a:latin typeface="Calibri" pitchFamily="34" charset="0"/>
                <a:cs typeface="Times New Roman" pitchFamily="18" charset="0"/>
              </a:rPr>
              <a:t>and obtain excellent scientific research results </a:t>
            </a:r>
          </a:p>
          <a:p>
            <a:pPr algn="ctr" eaLnBrk="0" hangingPunct="0"/>
            <a:r>
              <a:rPr lang="en-US" altLang="ja-JP" sz="2400" b="1" dirty="0">
                <a:latin typeface="Calibri" pitchFamily="34" charset="0"/>
                <a:cs typeface="Times New Roman" pitchFamily="18" charset="0"/>
              </a:rPr>
              <a:t>by time exchange programs with international observatories, </a:t>
            </a:r>
          </a:p>
          <a:p>
            <a:pPr algn="ctr" eaLnBrk="0" hangingPunct="0"/>
            <a:r>
              <a:rPr lang="en-US" altLang="ja-JP" sz="2400" b="1" dirty="0">
                <a:latin typeface="Calibri" pitchFamily="34" charset="0"/>
                <a:cs typeface="Times New Roman" pitchFamily="18" charset="0"/>
              </a:rPr>
              <a:t>effective utilization of Director’s discretionary time, </a:t>
            </a:r>
          </a:p>
          <a:p>
            <a:pPr algn="ctr" eaLnBrk="0" hangingPunct="0"/>
            <a:r>
              <a:rPr lang="en-US" altLang="ja-JP" sz="2400" b="1" dirty="0">
                <a:latin typeface="Calibri" pitchFamily="34" charset="0"/>
                <a:cs typeface="Times New Roman" pitchFamily="18" charset="0"/>
              </a:rPr>
              <a:t>and accepting strategic observation programs.</a:t>
            </a:r>
          </a:p>
          <a:p>
            <a:pPr algn="ctr" eaLnBrk="0" hangingPunct="0"/>
            <a:endParaRPr lang="en-US" altLang="ja-JP" sz="2400" b="1" dirty="0">
              <a:latin typeface="Calibri" pitchFamily="34" charset="0"/>
              <a:cs typeface="Times New Roman" pitchFamily="18" charset="0"/>
            </a:endParaRPr>
          </a:p>
          <a:p>
            <a:pPr algn="ctr" eaLnBrk="0" hangingPunct="0"/>
            <a:r>
              <a:rPr lang="ja-JP" altLang="ja-JP" sz="2000" b="1" dirty="0"/>
              <a:t>外国望遠鏡との時間交換、</a:t>
            </a:r>
            <a:endParaRPr lang="en-US" altLang="ja-JP" sz="2000" b="1" dirty="0"/>
          </a:p>
          <a:p>
            <a:pPr algn="ctr" eaLnBrk="0" hangingPunct="0"/>
            <a:r>
              <a:rPr lang="ja-JP" altLang="ja-JP" sz="2000" b="1" dirty="0"/>
              <a:t>戦略的観測プログラムの採用、</a:t>
            </a:r>
            <a:endParaRPr lang="en-US" altLang="ja-JP" sz="2000" b="1" dirty="0"/>
          </a:p>
          <a:p>
            <a:pPr algn="ctr" eaLnBrk="0" hangingPunct="0"/>
            <a:r>
              <a:rPr lang="ja-JP" altLang="ja-JP" sz="2000" b="1" dirty="0"/>
              <a:t>所長裁量観測時間の有効利用などにより、</a:t>
            </a:r>
            <a:endParaRPr lang="en-US" altLang="ja-JP" sz="2000" b="1" dirty="0"/>
          </a:p>
          <a:p>
            <a:pPr algn="ctr" eaLnBrk="0" hangingPunct="0"/>
            <a:r>
              <a:rPr lang="ja-JP" altLang="ja-JP" sz="2000" b="1" dirty="0"/>
              <a:t>すばるの限られた資源を最大限活用し研究成果を挙げる。</a:t>
            </a:r>
            <a:endParaRPr lang="en-US" altLang="ja-JP" sz="2400" b="1"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10</a:t>
            </a:fld>
            <a:endParaRPr kumimoji="1"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a:t>
            </a:r>
            <a:r>
              <a:rPr lang="ja-JP" altLang="en-US" sz="3200" b="1" dirty="0" smtClean="0">
                <a:effectLst>
                  <a:outerShdw blurRad="38100" dist="38100" dir="2700000" algn="tl">
                    <a:srgbClr val="000000">
                      <a:alpha val="43137"/>
                    </a:srgbClr>
                  </a:outerShdw>
                </a:effectLst>
              </a:rPr>
              <a:t>　六 ⑥</a:t>
            </a:r>
            <a:endParaRPr lang="ja-JP" altLang="en-US" sz="3600" b="1" dirty="0">
              <a:effectLst>
                <a:outerShdw blurRad="38100" dist="38100" dir="2700000" algn="tl">
                  <a:srgbClr val="000000">
                    <a:alpha val="43137"/>
                  </a:srgbClr>
                </a:outerShdw>
              </a:effectLst>
            </a:endParaRPr>
          </a:p>
        </p:txBody>
      </p:sp>
      <p:sp>
        <p:nvSpPr>
          <p:cNvPr id="15363" name="Rectangle 4"/>
          <p:cNvSpPr>
            <a:spLocks noChangeArrowheads="1"/>
          </p:cNvSpPr>
          <p:nvPr/>
        </p:nvSpPr>
        <p:spPr bwMode="auto">
          <a:xfrm>
            <a:off x="415925" y="2689225"/>
            <a:ext cx="8259763" cy="1892300"/>
          </a:xfrm>
          <a:prstGeom prst="rect">
            <a:avLst/>
          </a:prstGeom>
          <a:noFill/>
          <a:ln w="9525">
            <a:noFill/>
            <a:miter lim="800000"/>
            <a:headEnd/>
            <a:tailEnd/>
          </a:ln>
        </p:spPr>
        <p:txBody>
          <a:bodyPr anchor="ctr">
            <a:spAutoFit/>
          </a:bodyPr>
          <a:lstStyle/>
          <a:p>
            <a:pPr algn="ctr" eaLnBrk="0" hangingPunct="0"/>
            <a:r>
              <a:rPr lang="en-US" altLang="ja-JP" sz="2400" b="1" dirty="0">
                <a:latin typeface="Calibri" pitchFamily="34" charset="0"/>
                <a:cs typeface="Times New Roman" pitchFamily="18" charset="0"/>
              </a:rPr>
              <a:t>Increase research activities for Subaru researchers, </a:t>
            </a:r>
          </a:p>
          <a:p>
            <a:pPr algn="ctr" eaLnBrk="0" hangingPunct="0"/>
            <a:r>
              <a:rPr lang="en-US" altLang="ja-JP" sz="2400" b="1" dirty="0">
                <a:latin typeface="Calibri" pitchFamily="34" charset="0"/>
                <a:cs typeface="Times New Roman" pitchFamily="18" charset="0"/>
              </a:rPr>
              <a:t>including Support Astronomers.</a:t>
            </a:r>
          </a:p>
          <a:p>
            <a:pPr algn="ctr" eaLnBrk="0" hangingPunct="0"/>
            <a:endParaRPr lang="en-US" altLang="ja-JP" sz="2400" b="1" dirty="0">
              <a:latin typeface="Calibri" pitchFamily="34" charset="0"/>
              <a:cs typeface="Times New Roman" pitchFamily="18" charset="0"/>
            </a:endParaRPr>
          </a:p>
          <a:p>
            <a:pPr algn="ctr" eaLnBrk="0" hangingPunct="0"/>
            <a:r>
              <a:rPr lang="ja-JP" altLang="ja-JP" sz="2000" b="1" dirty="0"/>
              <a:t>観測所の研究系スタッフ（サポートアストロノマーを含む）の研究活動を</a:t>
            </a:r>
            <a:endParaRPr lang="en-US" altLang="ja-JP" sz="2000" b="1" dirty="0"/>
          </a:p>
          <a:p>
            <a:pPr algn="ctr" eaLnBrk="0" hangingPunct="0"/>
            <a:r>
              <a:rPr lang="ja-JP" altLang="ja-JP" sz="2000" b="1" dirty="0"/>
              <a:t>より活発化させる</a:t>
            </a:r>
            <a:r>
              <a:rPr lang="ja-JP" altLang="ja-JP" sz="2400" b="1" dirty="0"/>
              <a:t>。</a:t>
            </a:r>
            <a:endParaRPr lang="en-US" altLang="ja-JP" sz="2400" b="1"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11</a:t>
            </a:fld>
            <a:endParaRPr kumimoji="1"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a:t>
            </a:r>
            <a:r>
              <a:rPr lang="ja-JP" altLang="en-US" sz="3200" b="1" dirty="0" smtClean="0">
                <a:effectLst>
                  <a:outerShdw blurRad="38100" dist="38100" dir="2700000" algn="tl">
                    <a:srgbClr val="000000">
                      <a:alpha val="43137"/>
                    </a:srgbClr>
                  </a:outerShdw>
                </a:effectLst>
              </a:rPr>
              <a:t>　七 ⑦</a:t>
            </a:r>
            <a:endParaRPr lang="ja-JP" altLang="en-US" sz="3600" b="1" dirty="0">
              <a:effectLst>
                <a:outerShdw blurRad="38100" dist="38100" dir="2700000" algn="tl">
                  <a:srgbClr val="000000">
                    <a:alpha val="43137"/>
                  </a:srgbClr>
                </a:outerShdw>
              </a:effectLst>
            </a:endParaRPr>
          </a:p>
        </p:txBody>
      </p:sp>
      <p:sp>
        <p:nvSpPr>
          <p:cNvPr id="16388" name="Rectangle 1"/>
          <p:cNvSpPr>
            <a:spLocks noChangeArrowheads="1"/>
          </p:cNvSpPr>
          <p:nvPr/>
        </p:nvSpPr>
        <p:spPr bwMode="auto">
          <a:xfrm>
            <a:off x="0" y="2524125"/>
            <a:ext cx="9139238" cy="2924175"/>
          </a:xfrm>
          <a:prstGeom prst="rect">
            <a:avLst/>
          </a:prstGeom>
          <a:noFill/>
          <a:ln w="9525">
            <a:noFill/>
            <a:miter lim="800000"/>
            <a:headEnd/>
            <a:tailEnd/>
          </a:ln>
        </p:spPr>
        <p:txBody>
          <a:bodyPr anchor="ctr">
            <a:spAutoFit/>
          </a:bodyPr>
          <a:lstStyle/>
          <a:p>
            <a:pPr algn="ctr" eaLnBrk="0" hangingPunct="0"/>
            <a:r>
              <a:rPr lang="en-US" altLang="ja-JP" sz="2400" b="1" dirty="0">
                <a:latin typeface="Calibri" pitchFamily="34" charset="0"/>
                <a:cs typeface="Times New Roman" pitchFamily="18" charset="0"/>
              </a:rPr>
              <a:t> As outline the 2011 coolant leak accident, </a:t>
            </a:r>
          </a:p>
          <a:p>
            <a:pPr algn="ctr" eaLnBrk="0" hangingPunct="0"/>
            <a:r>
              <a:rPr lang="en-US" altLang="ja-JP" sz="2400" b="1" dirty="0">
                <a:latin typeface="Calibri" pitchFamily="34" charset="0"/>
                <a:cs typeface="Times New Roman" pitchFamily="18" charset="0"/>
              </a:rPr>
              <a:t>find the preventive measures and apply them </a:t>
            </a:r>
          </a:p>
          <a:p>
            <a:pPr algn="ctr" eaLnBrk="0" hangingPunct="0"/>
            <a:r>
              <a:rPr lang="en-US" altLang="ja-JP" sz="2400" b="1" dirty="0">
                <a:latin typeface="Calibri" pitchFamily="34" charset="0"/>
                <a:cs typeface="Times New Roman" pitchFamily="18" charset="0"/>
              </a:rPr>
              <a:t>to the maintenance and improvement of the telescope </a:t>
            </a:r>
          </a:p>
          <a:p>
            <a:pPr algn="ctr" eaLnBrk="0" hangingPunct="0"/>
            <a:r>
              <a:rPr lang="en-US" altLang="ja-JP" sz="2400" b="1" dirty="0">
                <a:latin typeface="Calibri" pitchFamily="34" charset="0"/>
                <a:cs typeface="Times New Roman" pitchFamily="18" charset="0"/>
              </a:rPr>
              <a:t>and observation instruments,  and perform stable </a:t>
            </a:r>
          </a:p>
          <a:p>
            <a:pPr algn="ctr" eaLnBrk="0" hangingPunct="0"/>
            <a:r>
              <a:rPr lang="en-US" altLang="ja-JP" sz="2400" b="1" dirty="0">
                <a:latin typeface="Calibri" pitchFamily="34" charset="0"/>
                <a:cs typeface="Times New Roman" pitchFamily="18" charset="0"/>
              </a:rPr>
              <a:t>and safe operation.</a:t>
            </a:r>
          </a:p>
          <a:p>
            <a:pPr algn="ctr" eaLnBrk="0" hangingPunct="0"/>
            <a:endParaRPr lang="en-US" altLang="ja-JP" sz="2400" b="1" dirty="0">
              <a:latin typeface="Calibri" pitchFamily="34" charset="0"/>
              <a:cs typeface="Times New Roman" pitchFamily="18" charset="0"/>
            </a:endParaRPr>
          </a:p>
          <a:p>
            <a:pPr algn="ctr" eaLnBrk="0" hangingPunct="0"/>
            <a:r>
              <a:rPr lang="ja-JP" altLang="ja-JP" sz="2000" b="1" dirty="0"/>
              <a:t>平成</a:t>
            </a:r>
            <a:r>
              <a:rPr lang="en-US" altLang="ja-JP" sz="2000" b="1" dirty="0"/>
              <a:t>23</a:t>
            </a:r>
            <a:r>
              <a:rPr lang="ja-JP" altLang="ja-JP" sz="2000" b="1" dirty="0"/>
              <a:t>年度の冷却液漏れ事故の総括を行うとともに、その対策を講じ、</a:t>
            </a:r>
            <a:endParaRPr lang="en-US" altLang="ja-JP" sz="2000" b="1" dirty="0"/>
          </a:p>
          <a:p>
            <a:pPr algn="ctr" eaLnBrk="0" hangingPunct="0"/>
            <a:r>
              <a:rPr lang="ja-JP" altLang="ja-JP" sz="2000" b="1" dirty="0"/>
              <a:t>望遠鏡、観測装置の保守・改良に生かし、安定かつ安全な運用を行う。</a:t>
            </a:r>
            <a:r>
              <a:rPr lang="en-US" altLang="ja-JP" sz="2000" b="1" dirty="0">
                <a:solidFill>
                  <a:schemeClr val="bg1"/>
                </a:solidFill>
                <a:latin typeface="Calibri" pitchFamily="34" charset="0"/>
                <a:cs typeface="Times New Roman" pitchFamily="18" charset="0"/>
              </a:rPr>
              <a:t>   </a:t>
            </a:r>
            <a:endParaRPr lang="en-US" altLang="ja-JP" sz="2000" b="1" dirty="0">
              <a:solidFill>
                <a:schemeClr val="bg1"/>
              </a:solidFill>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12</a:t>
            </a:fld>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90825"/>
            <a:ext cx="8229600" cy="1143000"/>
          </a:xfrm>
        </p:spPr>
        <p:txBody>
          <a:bodyPr>
            <a:normAutofit/>
          </a:bodyPr>
          <a:lstStyle/>
          <a:p>
            <a:pPr>
              <a:defRPr/>
            </a:pPr>
            <a:r>
              <a:rPr lang="en-US" altLang="ja-JP" sz="4800" b="1" dirty="0" smtClean="0">
                <a:effectLst>
                  <a:outerShdw blurRad="38100" dist="38100" dir="2700000" algn="tl">
                    <a:srgbClr val="000000">
                      <a:alpha val="43137"/>
                    </a:srgbClr>
                  </a:outerShdw>
                </a:effectLst>
              </a:rPr>
              <a:t>Recent  Science Topics</a:t>
            </a:r>
            <a:endParaRPr lang="ja-JP" altLang="en-US" sz="4800"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13</a:t>
            </a:fld>
            <a:endParaRPr kumimoji="1"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850" y="1773238"/>
            <a:ext cx="4535488" cy="3095625"/>
          </a:xfrm>
          <a:prstGeom prst="rect">
            <a:avLst/>
          </a:prstGeom>
          <a:solidFill>
            <a:schemeClr val="accent6">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タイトル 6"/>
          <p:cNvSpPr>
            <a:spLocks noGrp="1"/>
          </p:cNvSpPr>
          <p:nvPr>
            <p:ph type="title"/>
          </p:nvPr>
        </p:nvSpPr>
        <p:spPr>
          <a:xfrm>
            <a:off x="468313" y="260350"/>
            <a:ext cx="8229600" cy="1425575"/>
          </a:xfrm>
        </p:spPr>
        <p:txBody>
          <a:bodyPr>
            <a:normAutofit fontScale="90000"/>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Researchers Explain the Formation of </a:t>
            </a:r>
            <a:r>
              <a:rPr lang="en-US" altLang="ja-JP" sz="2400" b="1" dirty="0" err="1" smtClean="0"/>
              <a:t>Scheila‘s</a:t>
            </a:r>
            <a:r>
              <a:rPr lang="en-US" altLang="ja-JP" sz="2400" b="1" dirty="0" smtClean="0"/>
              <a:t> </a:t>
            </a:r>
            <a:br>
              <a:rPr lang="en-US" altLang="ja-JP" sz="2400" b="1" dirty="0" smtClean="0"/>
            </a:br>
            <a:r>
              <a:rPr lang="en-US" altLang="ja-JP" sz="2400" b="1" dirty="0" smtClean="0"/>
              <a:t>Unusual Triple Dust Tails (Ishiguro et al. 2011)</a:t>
            </a:r>
            <a:endParaRPr lang="ja-JP" altLang="en-US" sz="3600" b="1" dirty="0">
              <a:solidFill>
                <a:srgbClr val="00B0F0"/>
              </a:solidFill>
              <a:effectLst>
                <a:outerShdw blurRad="38100" dist="38100" dir="2700000" algn="tl">
                  <a:srgbClr val="000000">
                    <a:alpha val="43137"/>
                  </a:srgbClr>
                </a:outerShdw>
              </a:effectLst>
            </a:endParaRPr>
          </a:p>
        </p:txBody>
      </p:sp>
      <p:sp>
        <p:nvSpPr>
          <p:cNvPr id="39940" name="正方形/長方形 7"/>
          <p:cNvSpPr>
            <a:spLocks noChangeArrowheads="1"/>
          </p:cNvSpPr>
          <p:nvPr/>
        </p:nvSpPr>
        <p:spPr bwMode="auto">
          <a:xfrm>
            <a:off x="395288" y="1801813"/>
            <a:ext cx="4537075" cy="3140075"/>
          </a:xfrm>
          <a:prstGeom prst="rect">
            <a:avLst/>
          </a:prstGeom>
          <a:noFill/>
          <a:ln w="9525">
            <a:noFill/>
            <a:miter lim="800000"/>
            <a:headEnd/>
            <a:tailEnd/>
          </a:ln>
        </p:spPr>
        <p:txBody>
          <a:bodyPr>
            <a:spAutoFit/>
          </a:bodyPr>
          <a:lstStyle/>
          <a:p>
            <a:r>
              <a:rPr lang="en-US" altLang="ja-JP" b="1"/>
              <a:t>A research team of planetary scientists and astronomers, primarily from Seoul National University, NAOJ, ISAS, and Kobe University, has explained the formation of peculiar triple dust tails from the asteroid Scheila (asteroid #596). The researchers concluded that </a:t>
            </a:r>
            <a:r>
              <a:rPr lang="en-US" altLang="ja-JP" b="1" u="sng">
                <a:solidFill>
                  <a:srgbClr val="FF0000"/>
                </a:solidFill>
              </a:rPr>
              <a:t>another asteroid about 20-50 meters in size impacted Scheila from behind </a:t>
            </a:r>
            <a:r>
              <a:rPr lang="en-US" altLang="ja-JP" b="1"/>
              <a:t>on</a:t>
            </a:r>
            <a:r>
              <a:rPr lang="en-US" altLang="ja-JP" b="1" u="sng">
                <a:solidFill>
                  <a:srgbClr val="FF0000"/>
                </a:solidFill>
              </a:rPr>
              <a:t> </a:t>
            </a:r>
            <a:r>
              <a:rPr lang="en-US" altLang="ja-JP" b="1"/>
              <a:t>December 3, 2010 and accounted for its unusual brightness and form. </a:t>
            </a:r>
            <a:endParaRPr lang="ja-JP" altLang="en-US" b="1"/>
          </a:p>
        </p:txBody>
      </p:sp>
      <p:pic>
        <p:nvPicPr>
          <p:cNvPr id="39941" name="Picture 3"/>
          <p:cNvPicPr>
            <a:picLocks noChangeAspect="1" noChangeArrowheads="1"/>
          </p:cNvPicPr>
          <p:nvPr/>
        </p:nvPicPr>
        <p:blipFill>
          <a:blip r:embed="rId2" cstate="print"/>
          <a:srcRect l="412" r="1236"/>
          <a:stretch>
            <a:fillRect/>
          </a:stretch>
        </p:blipFill>
        <p:spPr bwMode="auto">
          <a:xfrm>
            <a:off x="1588" y="4868863"/>
            <a:ext cx="9156700" cy="2032000"/>
          </a:xfrm>
          <a:prstGeom prst="rect">
            <a:avLst/>
          </a:prstGeom>
          <a:noFill/>
          <a:ln w="9525">
            <a:noFill/>
            <a:miter lim="800000"/>
            <a:headEnd/>
            <a:tailEnd/>
          </a:ln>
        </p:spPr>
      </p:pic>
      <p:pic>
        <p:nvPicPr>
          <p:cNvPr id="39942" name="Picture 5" descr="figure2"/>
          <p:cNvPicPr>
            <a:picLocks noChangeAspect="1" noChangeArrowheads="1"/>
          </p:cNvPicPr>
          <p:nvPr/>
        </p:nvPicPr>
        <p:blipFill>
          <a:blip r:embed="rId3" cstate="print"/>
          <a:srcRect/>
          <a:stretch>
            <a:fillRect/>
          </a:stretch>
        </p:blipFill>
        <p:spPr bwMode="auto">
          <a:xfrm>
            <a:off x="5219700" y="1866900"/>
            <a:ext cx="3524250" cy="2857500"/>
          </a:xfrm>
          <a:prstGeom prst="rect">
            <a:avLst/>
          </a:prstGeom>
          <a:noFill/>
          <a:ln w="9525">
            <a:noFill/>
            <a:miter lim="800000"/>
            <a:headEnd/>
            <a:tailEnd/>
          </a:ln>
        </p:spPr>
      </p:pic>
      <p:sp>
        <p:nvSpPr>
          <p:cNvPr id="8" name="スライド番号プレースホルダ 7"/>
          <p:cNvSpPr>
            <a:spLocks noGrp="1"/>
          </p:cNvSpPr>
          <p:nvPr>
            <p:ph type="sldNum" sz="quarter" idx="12"/>
          </p:nvPr>
        </p:nvSpPr>
        <p:spPr/>
        <p:txBody>
          <a:bodyPr/>
          <a:lstStyle/>
          <a:p>
            <a:fld id="{8B844550-8E5E-416A-9F12-B32D48338F36}" type="slidenum">
              <a:rPr kumimoji="1" lang="ja-JP" altLang="en-US" smtClean="0"/>
              <a:pPr/>
              <a:t>14</a:t>
            </a:fld>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076825" y="1989138"/>
            <a:ext cx="3527425" cy="4608512"/>
          </a:xfrm>
          <a:prstGeom prst="rect">
            <a:avLst/>
          </a:prstGeom>
          <a:solidFill>
            <a:schemeClr val="accent6">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タイトル 6"/>
          <p:cNvSpPr>
            <a:spLocks noGrp="1"/>
          </p:cNvSpPr>
          <p:nvPr>
            <p:ph type="title"/>
          </p:nvPr>
        </p:nvSpPr>
        <p:spPr>
          <a:xfrm>
            <a:off x="519113" y="274638"/>
            <a:ext cx="8229600" cy="1425575"/>
          </a:xfrm>
        </p:spPr>
        <p:txBody>
          <a:bodyPr>
            <a:normAutofit fontScale="90000"/>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Subaru‘s Sharp Eye Confirms Signs of Unseen Planets </a:t>
            </a:r>
            <a:br>
              <a:rPr lang="en-US" altLang="ja-JP" sz="2400" b="1" dirty="0" smtClean="0"/>
            </a:br>
            <a:r>
              <a:rPr lang="en-US" altLang="ja-JP" sz="2400" b="1" dirty="0" smtClean="0"/>
              <a:t>in the Dust Ring of HR 4796 A </a:t>
            </a:r>
            <a:endParaRPr lang="ja-JP" altLang="en-US" sz="3600" b="1" dirty="0">
              <a:solidFill>
                <a:srgbClr val="00B0F0"/>
              </a:solidFill>
              <a:effectLst>
                <a:outerShdw blurRad="38100" dist="38100" dir="2700000" algn="tl">
                  <a:srgbClr val="000000">
                    <a:alpha val="43137"/>
                  </a:srgbClr>
                </a:outerShdw>
              </a:effectLst>
            </a:endParaRPr>
          </a:p>
        </p:txBody>
      </p:sp>
      <p:sp>
        <p:nvSpPr>
          <p:cNvPr id="40964" name="正方形/長方形 7"/>
          <p:cNvSpPr>
            <a:spLocks noChangeArrowheads="1"/>
          </p:cNvSpPr>
          <p:nvPr/>
        </p:nvSpPr>
        <p:spPr bwMode="auto">
          <a:xfrm>
            <a:off x="5040313" y="2366963"/>
            <a:ext cx="3563937" cy="4246562"/>
          </a:xfrm>
          <a:prstGeom prst="rect">
            <a:avLst/>
          </a:prstGeom>
          <a:noFill/>
          <a:ln w="9525">
            <a:noFill/>
            <a:miter lim="800000"/>
            <a:headEnd/>
            <a:tailEnd/>
          </a:ln>
        </p:spPr>
        <p:txBody>
          <a:bodyPr>
            <a:spAutoFit/>
          </a:bodyPr>
          <a:lstStyle/>
          <a:p>
            <a:pPr algn="ctr"/>
            <a:r>
              <a:rPr lang="en-US" altLang="ja-JP" b="1"/>
              <a:t>Researchers used Subaru Telescope's planet-finder camera, HiCIAO, to take</a:t>
            </a:r>
          </a:p>
          <a:p>
            <a:pPr algn="ctr"/>
            <a:r>
              <a:rPr lang="en-US" altLang="ja-JP" b="1"/>
              <a:t> a crisp high-contrast image of </a:t>
            </a:r>
            <a:r>
              <a:rPr lang="en-US" altLang="ja-JP" b="1" u="sng">
                <a:solidFill>
                  <a:srgbClr val="FF0000"/>
                </a:solidFill>
              </a:rPr>
              <a:t>the dust ring around the young nearby star HR 4796 A</a:t>
            </a:r>
            <a:r>
              <a:rPr lang="en-US" altLang="ja-JP" b="1"/>
              <a:t>. The resolution of the image is so precise that an offset between the ring's center and the star's position can be measured. </a:t>
            </a:r>
          </a:p>
          <a:p>
            <a:pPr algn="ctr"/>
            <a:r>
              <a:rPr lang="en-US" altLang="ja-JP" b="1"/>
              <a:t>The image contributes to our understanding of the link between disks and planet formation </a:t>
            </a:r>
          </a:p>
          <a:p>
            <a:pPr algn="ctr"/>
            <a:r>
              <a:rPr lang="en-US" altLang="ja-JP" b="1"/>
              <a:t>(Thalmann et al. 2011). </a:t>
            </a:r>
            <a:endParaRPr lang="ja-JP" altLang="en-US" b="1"/>
          </a:p>
        </p:txBody>
      </p:sp>
      <p:pic>
        <p:nvPicPr>
          <p:cNvPr id="40965" name="Picture 4" descr="http://subarutelescope.org/Pressrelease/2011/12/29/fig1e.jpg"/>
          <p:cNvPicPr>
            <a:picLocks noChangeAspect="1" noChangeArrowheads="1"/>
          </p:cNvPicPr>
          <p:nvPr/>
        </p:nvPicPr>
        <p:blipFill>
          <a:blip r:embed="rId2" cstate="print"/>
          <a:srcRect/>
          <a:stretch>
            <a:fillRect/>
          </a:stretch>
        </p:blipFill>
        <p:spPr bwMode="auto">
          <a:xfrm>
            <a:off x="323850" y="1989138"/>
            <a:ext cx="4535488" cy="4654550"/>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15</a:t>
            </a:fld>
            <a:endParaRPr kumimoji="1"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850" y="1773238"/>
            <a:ext cx="8496300" cy="1871662"/>
          </a:xfrm>
          <a:prstGeom prst="rect">
            <a:avLst/>
          </a:prstGeom>
          <a:solidFill>
            <a:schemeClr val="accent6">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タイトル 6"/>
          <p:cNvSpPr>
            <a:spLocks noGrp="1"/>
          </p:cNvSpPr>
          <p:nvPr>
            <p:ph type="title"/>
          </p:nvPr>
        </p:nvSpPr>
        <p:spPr>
          <a:xfrm>
            <a:off x="519113" y="274638"/>
            <a:ext cx="8229600" cy="1425575"/>
          </a:xfrm>
        </p:spPr>
        <p:txBody>
          <a:bodyPr>
            <a:normAutofit fontScale="90000"/>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Precise Measurement of Dark Matter Distribution with </a:t>
            </a:r>
            <a:br>
              <a:rPr lang="en-US" altLang="ja-JP" sz="2400" b="1" dirty="0" smtClean="0"/>
            </a:br>
            <a:r>
              <a:rPr lang="en-US" altLang="ja-JP" sz="2400" b="1" dirty="0" smtClean="0"/>
              <a:t>Strong and Weak Gravitational </a:t>
            </a:r>
            <a:r>
              <a:rPr lang="en-US" altLang="ja-JP" sz="2400" b="1" dirty="0" err="1" smtClean="0"/>
              <a:t>Lensing</a:t>
            </a:r>
            <a:endParaRPr lang="ja-JP" altLang="en-US" sz="3600" b="1" dirty="0">
              <a:solidFill>
                <a:srgbClr val="00B0F0"/>
              </a:solidFill>
              <a:effectLst>
                <a:outerShdw blurRad="38100" dist="38100" dir="2700000" algn="tl">
                  <a:srgbClr val="000000">
                    <a:alpha val="43137"/>
                  </a:srgbClr>
                </a:outerShdw>
              </a:effectLst>
            </a:endParaRPr>
          </a:p>
        </p:txBody>
      </p:sp>
      <p:sp>
        <p:nvSpPr>
          <p:cNvPr id="41988" name="正方形/長方形 7"/>
          <p:cNvSpPr>
            <a:spLocks noChangeArrowheads="1"/>
          </p:cNvSpPr>
          <p:nvPr/>
        </p:nvSpPr>
        <p:spPr bwMode="auto">
          <a:xfrm>
            <a:off x="395288" y="1844675"/>
            <a:ext cx="8353425" cy="1754188"/>
          </a:xfrm>
          <a:prstGeom prst="rect">
            <a:avLst/>
          </a:prstGeom>
          <a:noFill/>
          <a:ln w="9525">
            <a:noFill/>
            <a:miter lim="800000"/>
            <a:headEnd/>
            <a:tailEnd/>
          </a:ln>
        </p:spPr>
        <p:txBody>
          <a:bodyPr>
            <a:spAutoFit/>
          </a:bodyPr>
          <a:lstStyle/>
          <a:p>
            <a:r>
              <a:rPr lang="en-US" altLang="ja-JP" b="1"/>
              <a:t>An international research group led by Masamune Oguri, an assistant professor at IPMU, has made </a:t>
            </a:r>
            <a:r>
              <a:rPr lang="en-US" altLang="ja-JP" b="1" u="sng">
                <a:solidFill>
                  <a:srgbClr val="FF0000"/>
                </a:solidFill>
              </a:rPr>
              <a:t>a precise measurement of dark matter distribution in galaxy clusters by analyzing both 'strong' and 'weak' gravitational lensing phenomena </a:t>
            </a:r>
            <a:r>
              <a:rPr lang="en-US" altLang="ja-JP" b="1"/>
              <a:t>observed in images of 28 galaxy clusters taken at the Subaru 8.2-meter telescope. The result settles a long-standing controversy about the central concentration of dark matter distribution. </a:t>
            </a:r>
            <a:endParaRPr lang="ja-JP" altLang="en-US" b="1"/>
          </a:p>
        </p:txBody>
      </p:sp>
      <p:pic>
        <p:nvPicPr>
          <p:cNvPr id="41989" name="Picture 5"/>
          <p:cNvPicPr>
            <a:picLocks noChangeAspect="1" noChangeArrowheads="1"/>
          </p:cNvPicPr>
          <p:nvPr/>
        </p:nvPicPr>
        <p:blipFill>
          <a:blip r:embed="rId2" cstate="print"/>
          <a:srcRect/>
          <a:stretch>
            <a:fillRect/>
          </a:stretch>
        </p:blipFill>
        <p:spPr bwMode="auto">
          <a:xfrm>
            <a:off x="1476375" y="3733800"/>
            <a:ext cx="6151563" cy="3035300"/>
          </a:xfrm>
          <a:prstGeom prst="rect">
            <a:avLst/>
          </a:prstGeom>
          <a:noFill/>
          <a:ln w="9525">
            <a:noFill/>
            <a:miter lim="800000"/>
            <a:headEnd/>
            <a:tailEnd/>
          </a:ln>
        </p:spPr>
      </p:pic>
      <p:sp>
        <p:nvSpPr>
          <p:cNvPr id="41990" name="テキスト ボックス 11"/>
          <p:cNvSpPr txBox="1">
            <a:spLocks noChangeArrowheads="1"/>
          </p:cNvSpPr>
          <p:nvPr/>
        </p:nvSpPr>
        <p:spPr bwMode="auto">
          <a:xfrm>
            <a:off x="1835150" y="6372225"/>
            <a:ext cx="2468563" cy="369888"/>
          </a:xfrm>
          <a:prstGeom prst="rect">
            <a:avLst/>
          </a:prstGeom>
          <a:noFill/>
          <a:ln w="9525">
            <a:noFill/>
            <a:miter lim="800000"/>
            <a:headEnd/>
            <a:tailEnd/>
          </a:ln>
        </p:spPr>
        <p:txBody>
          <a:bodyPr>
            <a:spAutoFit/>
          </a:bodyPr>
          <a:lstStyle/>
          <a:p>
            <a:r>
              <a:rPr lang="en-US" altLang="ja-JP" b="1">
                <a:solidFill>
                  <a:schemeClr val="bg1"/>
                </a:solidFill>
              </a:rPr>
              <a:t>gravitational lensing</a:t>
            </a:r>
            <a:endParaRPr lang="ja-JP" altLang="en-US" b="1">
              <a:solidFill>
                <a:schemeClr val="bg1"/>
              </a:solidFill>
            </a:endParaRPr>
          </a:p>
        </p:txBody>
      </p:sp>
      <p:sp>
        <p:nvSpPr>
          <p:cNvPr id="41991" name="テキスト ボックス 12"/>
          <p:cNvSpPr txBox="1">
            <a:spLocks noChangeArrowheads="1"/>
          </p:cNvSpPr>
          <p:nvPr/>
        </p:nvSpPr>
        <p:spPr bwMode="auto">
          <a:xfrm>
            <a:off x="4716463" y="6381750"/>
            <a:ext cx="2774950" cy="368300"/>
          </a:xfrm>
          <a:prstGeom prst="rect">
            <a:avLst/>
          </a:prstGeom>
          <a:noFill/>
          <a:ln w="9525">
            <a:noFill/>
            <a:miter lim="800000"/>
            <a:headEnd/>
            <a:tailEnd/>
          </a:ln>
        </p:spPr>
        <p:txBody>
          <a:bodyPr wrap="none">
            <a:spAutoFit/>
          </a:bodyPr>
          <a:lstStyle/>
          <a:p>
            <a:r>
              <a:rPr lang="en-US" altLang="ja-JP" b="1">
                <a:solidFill>
                  <a:schemeClr val="bg1"/>
                </a:solidFill>
              </a:rPr>
              <a:t>dark matter distribution</a:t>
            </a:r>
            <a:endParaRPr lang="ja-JP" altLang="en-US" b="1">
              <a:solidFill>
                <a:schemeClr val="bg1"/>
              </a:solidFill>
            </a:endParaRPr>
          </a:p>
        </p:txBody>
      </p:sp>
      <p:sp>
        <p:nvSpPr>
          <p:cNvPr id="41992" name="テキスト ボックス 8"/>
          <p:cNvSpPr txBox="1">
            <a:spLocks noChangeArrowheads="1"/>
          </p:cNvSpPr>
          <p:nvPr/>
        </p:nvSpPr>
        <p:spPr bwMode="auto">
          <a:xfrm>
            <a:off x="7718425" y="6094413"/>
            <a:ext cx="1390650" cy="647700"/>
          </a:xfrm>
          <a:prstGeom prst="rect">
            <a:avLst/>
          </a:prstGeom>
          <a:noFill/>
          <a:ln w="9525">
            <a:noFill/>
            <a:miter lim="800000"/>
            <a:headEnd/>
            <a:tailEnd/>
          </a:ln>
        </p:spPr>
        <p:txBody>
          <a:bodyPr wrap="none">
            <a:spAutoFit/>
          </a:bodyPr>
          <a:lstStyle/>
          <a:p>
            <a:pPr algn="ctr"/>
            <a:r>
              <a:rPr lang="en-US" altLang="ja-JP" b="1"/>
              <a:t>Oguri et al.</a:t>
            </a:r>
          </a:p>
          <a:p>
            <a:pPr algn="ctr"/>
            <a:r>
              <a:rPr lang="en-US" altLang="ja-JP" b="1"/>
              <a:t>(2012)</a:t>
            </a:r>
            <a:endParaRPr lang="ja-JP" altLang="en-US" b="1"/>
          </a:p>
        </p:txBody>
      </p:sp>
      <p:sp>
        <p:nvSpPr>
          <p:cNvPr id="9" name="スライド番号プレースホルダ 8"/>
          <p:cNvSpPr>
            <a:spLocks noGrp="1"/>
          </p:cNvSpPr>
          <p:nvPr>
            <p:ph type="sldNum" sz="quarter" idx="12"/>
          </p:nvPr>
        </p:nvSpPr>
        <p:spPr/>
        <p:txBody>
          <a:bodyPr/>
          <a:lstStyle/>
          <a:p>
            <a:fld id="{8B844550-8E5E-416A-9F12-B32D48338F36}" type="slidenum">
              <a:rPr kumimoji="1" lang="ja-JP" altLang="en-US" smtClean="0"/>
              <a:pPr/>
              <a:t>16</a:t>
            </a:fld>
            <a:endParaRPr kumimoji="1"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850" y="1773238"/>
            <a:ext cx="8496300" cy="1871662"/>
          </a:xfrm>
          <a:prstGeom prst="rect">
            <a:avLst/>
          </a:prstGeom>
          <a:solidFill>
            <a:schemeClr val="accent6">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Discovery of the Most Distant Galaxy in the Cosmic Dawn</a:t>
            </a:r>
            <a:endParaRPr lang="ja-JP" altLang="en-US" sz="3600" b="1" dirty="0">
              <a:solidFill>
                <a:srgbClr val="00B0F0"/>
              </a:solidFill>
              <a:effectLst>
                <a:outerShdw blurRad="38100" dist="38100" dir="2700000" algn="tl">
                  <a:srgbClr val="000000">
                    <a:alpha val="43137"/>
                  </a:srgbClr>
                </a:outerShdw>
              </a:effectLst>
            </a:endParaRPr>
          </a:p>
        </p:txBody>
      </p:sp>
      <p:sp>
        <p:nvSpPr>
          <p:cNvPr id="43012" name="正方形/長方形 7"/>
          <p:cNvSpPr>
            <a:spLocks noChangeArrowheads="1"/>
          </p:cNvSpPr>
          <p:nvPr/>
        </p:nvSpPr>
        <p:spPr bwMode="auto">
          <a:xfrm>
            <a:off x="323850" y="1819275"/>
            <a:ext cx="8569325" cy="1754188"/>
          </a:xfrm>
          <a:prstGeom prst="rect">
            <a:avLst/>
          </a:prstGeom>
          <a:noFill/>
          <a:ln w="9525">
            <a:noFill/>
            <a:miter lim="800000"/>
            <a:headEnd/>
            <a:tailEnd/>
          </a:ln>
        </p:spPr>
        <p:txBody>
          <a:bodyPr>
            <a:spAutoFit/>
          </a:bodyPr>
          <a:lstStyle/>
          <a:p>
            <a:pPr algn="ctr"/>
            <a:r>
              <a:rPr lang="en-US" altLang="ja-JP" b="1"/>
              <a:t>A Japanese team (The Graduate University for Advanced Studies, NAOJ, Kyoto University) has used the </a:t>
            </a:r>
            <a:r>
              <a:rPr lang="en-US" altLang="ja-JP" b="1">
                <a:solidFill>
                  <a:schemeClr val="bg1"/>
                </a:solidFill>
              </a:rPr>
              <a:t>Subaru and Keck Telescopes </a:t>
            </a:r>
            <a:r>
              <a:rPr lang="en-US" altLang="ja-JP" b="1"/>
              <a:t>to discover </a:t>
            </a:r>
            <a:r>
              <a:rPr lang="en-US" altLang="ja-JP" b="1" u="sng">
                <a:solidFill>
                  <a:srgbClr val="FF0000"/>
                </a:solidFill>
              </a:rPr>
              <a:t>the most distant galaxy ever found at a distance of 12.91 billion light years from the Earth.</a:t>
            </a:r>
            <a:r>
              <a:rPr lang="en-US" altLang="ja-JP" b="1"/>
              <a:t> These findings help us to understand the nature of the early Universe during the "cosmic dawn", when the light of ancient celestial objects and structures appeared from obscurity (Shibuya et al. 2012).</a:t>
            </a:r>
            <a:endParaRPr lang="ja-JP" altLang="en-US" b="1"/>
          </a:p>
        </p:txBody>
      </p:sp>
      <p:pic>
        <p:nvPicPr>
          <p:cNvPr id="43013" name="Picture 5" descr="figure1"/>
          <p:cNvPicPr>
            <a:picLocks noChangeAspect="1" noChangeArrowheads="1"/>
          </p:cNvPicPr>
          <p:nvPr/>
        </p:nvPicPr>
        <p:blipFill>
          <a:blip r:embed="rId2" cstate="print"/>
          <a:srcRect/>
          <a:stretch>
            <a:fillRect/>
          </a:stretch>
        </p:blipFill>
        <p:spPr bwMode="auto">
          <a:xfrm>
            <a:off x="107950" y="4002088"/>
            <a:ext cx="4751388" cy="2451100"/>
          </a:xfrm>
          <a:prstGeom prst="rect">
            <a:avLst/>
          </a:prstGeom>
          <a:noFill/>
          <a:ln w="9525">
            <a:noFill/>
            <a:miter lim="800000"/>
            <a:headEnd/>
            <a:tailEnd/>
          </a:ln>
        </p:spPr>
      </p:pic>
      <p:pic>
        <p:nvPicPr>
          <p:cNvPr id="43014" name="Picture 7" descr="figure2"/>
          <p:cNvPicPr>
            <a:picLocks noChangeAspect="1" noChangeArrowheads="1"/>
          </p:cNvPicPr>
          <p:nvPr/>
        </p:nvPicPr>
        <p:blipFill>
          <a:blip r:embed="rId3" cstate="print"/>
          <a:srcRect/>
          <a:stretch>
            <a:fillRect/>
          </a:stretch>
        </p:blipFill>
        <p:spPr bwMode="auto">
          <a:xfrm>
            <a:off x="4787900" y="3797300"/>
            <a:ext cx="4191000" cy="2800350"/>
          </a:xfrm>
          <a:prstGeom prst="rect">
            <a:avLst/>
          </a:prstGeom>
          <a:noFill/>
          <a:ln w="9525">
            <a:noFill/>
            <a:miter lim="800000"/>
            <a:headEnd/>
            <a:tailEnd/>
          </a:ln>
        </p:spPr>
      </p:pic>
      <p:sp>
        <p:nvSpPr>
          <p:cNvPr id="8" name="スライド番号プレースホルダ 7"/>
          <p:cNvSpPr>
            <a:spLocks noGrp="1"/>
          </p:cNvSpPr>
          <p:nvPr>
            <p:ph type="sldNum" sz="quarter" idx="12"/>
          </p:nvPr>
        </p:nvSpPr>
        <p:spPr/>
        <p:txBody>
          <a:bodyPr/>
          <a:lstStyle/>
          <a:p>
            <a:fld id="{8B844550-8E5E-416A-9F12-B32D48338F36}" type="slidenum">
              <a:rPr kumimoji="1" lang="ja-JP" altLang="en-US" smtClean="0"/>
              <a:pPr/>
              <a:t>17</a:t>
            </a:fld>
            <a:endParaRPr kumimoji="1"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Discovery of the Most Distant Galaxy in the Cosmic Dawn</a:t>
            </a:r>
            <a:endParaRPr lang="ja-JP" altLang="en-US" sz="3600" b="1" dirty="0">
              <a:solidFill>
                <a:srgbClr val="00B0F0"/>
              </a:solidFill>
              <a:effectLst>
                <a:outerShdw blurRad="38100" dist="38100" dir="2700000" algn="tl">
                  <a:srgbClr val="000000">
                    <a:alpha val="43137"/>
                  </a:srgbClr>
                </a:outerShdw>
              </a:effectLst>
            </a:endParaRPr>
          </a:p>
        </p:txBody>
      </p:sp>
      <p:pic>
        <p:nvPicPr>
          <p:cNvPr id="44035" name="Picture 2" descr="figure2"/>
          <p:cNvPicPr>
            <a:picLocks noChangeAspect="1" noChangeArrowheads="1"/>
          </p:cNvPicPr>
          <p:nvPr/>
        </p:nvPicPr>
        <p:blipFill>
          <a:blip r:embed="rId2" cstate="print"/>
          <a:srcRect/>
          <a:stretch>
            <a:fillRect/>
          </a:stretch>
        </p:blipFill>
        <p:spPr bwMode="auto">
          <a:xfrm>
            <a:off x="395288" y="1635125"/>
            <a:ext cx="4152900" cy="5033963"/>
          </a:xfrm>
          <a:prstGeom prst="rect">
            <a:avLst/>
          </a:prstGeom>
          <a:noFill/>
          <a:ln w="9525">
            <a:noFill/>
            <a:miter lim="800000"/>
            <a:headEnd/>
            <a:tailEnd/>
          </a:ln>
        </p:spPr>
      </p:pic>
      <p:sp>
        <p:nvSpPr>
          <p:cNvPr id="9" name="正方形/長方形 8"/>
          <p:cNvSpPr/>
          <p:nvPr/>
        </p:nvSpPr>
        <p:spPr>
          <a:xfrm>
            <a:off x="4608513" y="3735388"/>
            <a:ext cx="4572000" cy="2862262"/>
          </a:xfrm>
          <a:prstGeom prst="rect">
            <a:avLst/>
          </a:prstGeom>
        </p:spPr>
        <p:txBody>
          <a:bodyPr>
            <a:spAutoFit/>
          </a:bodyPr>
          <a:lstStyle/>
          <a:p>
            <a:pPr algn="ctr">
              <a:defRPr/>
            </a:pPr>
            <a:r>
              <a:rPr lang="en-US" altLang="ja-JP" b="1" dirty="0">
                <a:latin typeface="+mn-lt"/>
              </a:rPr>
              <a:t>One- and two- dimensional spectra of SXDF-NB1006-2 obtained with the spectrograph DEIMOS on the Keck Telescope. The red arrow points to a spectral line (the asymmetric Lyman-alpha line) that strongly supports the identification of the </a:t>
            </a:r>
            <a:r>
              <a:rPr lang="en-US" altLang="ja-JP" b="1" dirty="0" err="1">
                <a:latin typeface="+mn-lt"/>
              </a:rPr>
              <a:t>the</a:t>
            </a:r>
            <a:r>
              <a:rPr lang="en-US" altLang="ja-JP" b="1" dirty="0">
                <a:latin typeface="+mn-lt"/>
              </a:rPr>
              <a:t> galaxy in the ancient Universe. The grey shaded area covers the wavelength range heavily contaminated by night-sky emission lines of hydroxyl (OH). (Credit: NAOJ)</a:t>
            </a:r>
            <a:endParaRPr lang="ja-JP" altLang="en-US" b="1" dirty="0">
              <a:latin typeface="+mn-lt"/>
            </a:endParaRPr>
          </a:p>
        </p:txBody>
      </p:sp>
      <p:pic>
        <p:nvPicPr>
          <p:cNvPr id="44037" name="Picture 4" descr="figure2"/>
          <p:cNvPicPr>
            <a:picLocks noChangeAspect="1" noChangeArrowheads="1"/>
          </p:cNvPicPr>
          <p:nvPr/>
        </p:nvPicPr>
        <p:blipFill>
          <a:blip r:embed="rId3" cstate="print"/>
          <a:srcRect/>
          <a:stretch>
            <a:fillRect/>
          </a:stretch>
        </p:blipFill>
        <p:spPr bwMode="auto">
          <a:xfrm>
            <a:off x="4787900" y="1657350"/>
            <a:ext cx="4191000" cy="2016125"/>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18</a:t>
            </a:fld>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Discovery of the Most Distant Proto-cluster of Galaxies</a:t>
            </a:r>
            <a:endParaRPr lang="ja-JP" altLang="en-US" sz="3600" b="1" dirty="0">
              <a:solidFill>
                <a:srgbClr val="00B0F0"/>
              </a:solidFill>
              <a:effectLst>
                <a:outerShdw blurRad="38100" dist="38100" dir="2700000" algn="tl">
                  <a:srgbClr val="000000">
                    <a:alpha val="43137"/>
                  </a:srgbClr>
                </a:outerShdw>
              </a:effectLst>
            </a:endParaRPr>
          </a:p>
        </p:txBody>
      </p:sp>
      <p:pic>
        <p:nvPicPr>
          <p:cNvPr id="46083" name="Picture 2" descr="http://subarutelescope.org/Pressrelease/2012/04/23/fig1e.jpg"/>
          <p:cNvPicPr>
            <a:picLocks noChangeAspect="1" noChangeArrowheads="1"/>
          </p:cNvPicPr>
          <p:nvPr/>
        </p:nvPicPr>
        <p:blipFill>
          <a:blip r:embed="rId2" cstate="print"/>
          <a:srcRect/>
          <a:stretch>
            <a:fillRect/>
          </a:stretch>
        </p:blipFill>
        <p:spPr bwMode="auto">
          <a:xfrm>
            <a:off x="755650" y="1557338"/>
            <a:ext cx="7710488" cy="4310062"/>
          </a:xfrm>
          <a:prstGeom prst="rect">
            <a:avLst/>
          </a:prstGeom>
          <a:noFill/>
          <a:ln w="9525">
            <a:noFill/>
            <a:miter lim="800000"/>
            <a:headEnd/>
            <a:tailEnd/>
          </a:ln>
        </p:spPr>
      </p:pic>
      <p:sp>
        <p:nvSpPr>
          <p:cNvPr id="8" name="正方形/長方形 7"/>
          <p:cNvSpPr/>
          <p:nvPr/>
        </p:nvSpPr>
        <p:spPr>
          <a:xfrm>
            <a:off x="468313" y="6022975"/>
            <a:ext cx="8207375" cy="646113"/>
          </a:xfrm>
          <a:prstGeom prst="rect">
            <a:avLst/>
          </a:prstGeom>
        </p:spPr>
        <p:txBody>
          <a:bodyPr>
            <a:spAutoFit/>
          </a:bodyPr>
          <a:lstStyle/>
          <a:p>
            <a:pPr algn="ctr">
              <a:defRPr/>
            </a:pPr>
            <a:r>
              <a:rPr lang="en-US" altLang="ja-JP" b="1" dirty="0">
                <a:latin typeface="+mj-lt"/>
                <a:ea typeface="HG創英角ﾎﾟｯﾌﾟ体" pitchFamily="49" charset="-128"/>
              </a:rPr>
              <a:t>The distribution of galaxies 12.7 billion years ago. The color contour represents the density; the redder the color, the higher the density (</a:t>
            </a:r>
            <a:r>
              <a:rPr lang="en-US" altLang="ja-JP" b="1" dirty="0" err="1">
                <a:latin typeface="+mj-lt"/>
                <a:ea typeface="HG創英角ﾎﾟｯﾌﾟ体" pitchFamily="49" charset="-128"/>
              </a:rPr>
              <a:t>Toshikawa</a:t>
            </a:r>
            <a:r>
              <a:rPr lang="en-US" altLang="ja-JP" b="1" dirty="0">
                <a:latin typeface="+mj-lt"/>
                <a:ea typeface="HG創英角ﾎﾟｯﾌﾟ体" pitchFamily="49" charset="-128"/>
              </a:rPr>
              <a:t> et al. 2012).</a:t>
            </a:r>
            <a:endParaRPr lang="ja-JP" altLang="en-US" b="1" dirty="0">
              <a:latin typeface="+mj-lt"/>
              <a:ea typeface="HG創英角ﾎﾟｯﾌﾟ体" pitchFamily="49" charset="-128"/>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19</a:t>
            </a:fld>
            <a:endParaRPr kumimoji="1"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7" name="図 2" descr="IMG_4167_2.jpg"/>
          <p:cNvPicPr>
            <a:picLocks noChangeAspect="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
        <p:nvSpPr>
          <p:cNvPr id="5" name="タイトル 4"/>
          <p:cNvSpPr>
            <a:spLocks noGrp="1"/>
          </p:cNvSpPr>
          <p:nvPr>
            <p:ph type="title"/>
          </p:nvPr>
        </p:nvSpPr>
        <p:spPr>
          <a:xfrm>
            <a:off x="457200" y="2492896"/>
            <a:ext cx="8229600" cy="1872208"/>
          </a:xfrm>
        </p:spPr>
        <p:txBody>
          <a:bodyPr>
            <a:noAutofit/>
          </a:bodyPr>
          <a:lstStyle/>
          <a:p>
            <a:r>
              <a:rPr kumimoji="1" lang="en-US" altLang="ja-JP" sz="6000" b="1" dirty="0" smtClean="0">
                <a:solidFill>
                  <a:schemeClr val="bg1"/>
                </a:solidFill>
                <a:effectLst>
                  <a:outerShdw blurRad="38100" dist="38100" dir="2700000" algn="tl">
                    <a:srgbClr val="000000">
                      <a:alpha val="43137"/>
                    </a:srgbClr>
                  </a:outerShdw>
                </a:effectLst>
              </a:rPr>
              <a:t>Subaru Telescope</a:t>
            </a:r>
            <a:br>
              <a:rPr kumimoji="1" lang="en-US" altLang="ja-JP" sz="6000" b="1" dirty="0" smtClean="0">
                <a:solidFill>
                  <a:schemeClr val="bg1"/>
                </a:solidFill>
                <a:effectLst>
                  <a:outerShdw blurRad="38100" dist="38100" dir="2700000" algn="tl">
                    <a:srgbClr val="000000">
                      <a:alpha val="43137"/>
                    </a:srgbClr>
                  </a:outerShdw>
                </a:effectLst>
              </a:rPr>
            </a:br>
            <a:r>
              <a:rPr kumimoji="1" lang="en-US" altLang="ja-JP" sz="6000" b="1" dirty="0" smtClean="0">
                <a:solidFill>
                  <a:schemeClr val="bg1"/>
                </a:solidFill>
                <a:effectLst>
                  <a:outerShdw blurRad="38100" dist="38100" dir="2700000" algn="tl">
                    <a:srgbClr val="000000">
                      <a:alpha val="43137"/>
                    </a:srgbClr>
                  </a:outerShdw>
                </a:effectLst>
              </a:rPr>
              <a:t>Seasonal Greetings </a:t>
            </a:r>
            <a:br>
              <a:rPr kumimoji="1" lang="en-US" altLang="ja-JP" sz="6000" b="1" dirty="0" smtClean="0">
                <a:solidFill>
                  <a:schemeClr val="bg1"/>
                </a:solidFill>
                <a:effectLst>
                  <a:outerShdw blurRad="38100" dist="38100" dir="2700000" algn="tl">
                    <a:srgbClr val="000000">
                      <a:alpha val="43137"/>
                    </a:srgbClr>
                  </a:outerShdw>
                </a:effectLst>
              </a:rPr>
            </a:br>
            <a:r>
              <a:rPr kumimoji="1" lang="en-US" altLang="ja-JP" sz="6000" b="1" dirty="0" smtClean="0">
                <a:solidFill>
                  <a:schemeClr val="bg1"/>
                </a:solidFill>
                <a:effectLst>
                  <a:outerShdw blurRad="38100" dist="38100" dir="2700000" algn="tl">
                    <a:srgbClr val="000000">
                      <a:alpha val="43137"/>
                    </a:srgbClr>
                  </a:outerShdw>
                </a:effectLst>
              </a:rPr>
              <a:t>2013</a:t>
            </a:r>
            <a:endParaRPr kumimoji="1" lang="ja-JP" altLang="en-US" sz="6000" b="1" dirty="0">
              <a:solidFill>
                <a:schemeClr val="bg1"/>
              </a:solidFill>
              <a:effectLst>
                <a:outerShdw blurRad="38100" dist="38100" dir="2700000" algn="tl">
                  <a:srgbClr val="000000">
                    <a:alpha val="43137"/>
                  </a:srgbClr>
                </a:outerShdw>
              </a:effectLst>
            </a:endParaRPr>
          </a:p>
        </p:txBody>
      </p:sp>
      <p:sp>
        <p:nvSpPr>
          <p:cNvPr id="6" name="テキスト ボックス 5"/>
          <p:cNvSpPr txBox="1"/>
          <p:nvPr/>
        </p:nvSpPr>
        <p:spPr>
          <a:xfrm>
            <a:off x="467544" y="6300028"/>
            <a:ext cx="1733873" cy="369332"/>
          </a:xfrm>
          <a:prstGeom prst="rect">
            <a:avLst/>
          </a:prstGeom>
          <a:noFill/>
        </p:spPr>
        <p:txBody>
          <a:bodyPr wrap="none" rtlCol="0">
            <a:spAutoFit/>
          </a:bodyPr>
          <a:lstStyle/>
          <a:p>
            <a:r>
              <a:rPr lang="en-US" altLang="ja-JP" dirty="0" smtClean="0">
                <a:solidFill>
                  <a:schemeClr val="bg1"/>
                </a:solidFill>
              </a:rPr>
              <a:t>Hideaki Fujiwara</a:t>
            </a:r>
            <a:endParaRPr kumimoji="1" lang="en-US" altLang="ja-JP"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Discovery of the Most Distant Proto-cluster of Galaxies</a:t>
            </a:r>
            <a:endParaRPr lang="ja-JP" altLang="en-US" sz="3600" b="1" dirty="0">
              <a:solidFill>
                <a:srgbClr val="00B0F0"/>
              </a:solidFill>
              <a:effectLst>
                <a:outerShdw blurRad="38100" dist="38100" dir="2700000" algn="tl">
                  <a:srgbClr val="000000">
                    <a:alpha val="43137"/>
                  </a:srgbClr>
                </a:outerShdw>
              </a:effectLst>
            </a:endParaRPr>
          </a:p>
        </p:txBody>
      </p:sp>
      <p:pic>
        <p:nvPicPr>
          <p:cNvPr id="47107" name="Picture 2" descr="figure2"/>
          <p:cNvPicPr>
            <a:picLocks noChangeAspect="1" noChangeArrowheads="1"/>
          </p:cNvPicPr>
          <p:nvPr/>
        </p:nvPicPr>
        <p:blipFill>
          <a:blip r:embed="rId2" cstate="print"/>
          <a:srcRect/>
          <a:stretch>
            <a:fillRect/>
          </a:stretch>
        </p:blipFill>
        <p:spPr bwMode="auto">
          <a:xfrm>
            <a:off x="1595438" y="1574800"/>
            <a:ext cx="5929312" cy="4446588"/>
          </a:xfrm>
          <a:prstGeom prst="rect">
            <a:avLst/>
          </a:prstGeom>
          <a:noFill/>
          <a:ln w="9525">
            <a:noFill/>
            <a:miter lim="800000"/>
            <a:headEnd/>
            <a:tailEnd/>
          </a:ln>
        </p:spPr>
      </p:pic>
      <p:sp>
        <p:nvSpPr>
          <p:cNvPr id="6" name="正方形/長方形 5"/>
          <p:cNvSpPr/>
          <p:nvPr/>
        </p:nvSpPr>
        <p:spPr>
          <a:xfrm>
            <a:off x="827088" y="6094413"/>
            <a:ext cx="7416800" cy="647700"/>
          </a:xfrm>
          <a:prstGeom prst="rect">
            <a:avLst/>
          </a:prstGeom>
        </p:spPr>
        <p:txBody>
          <a:bodyPr>
            <a:spAutoFit/>
          </a:bodyPr>
          <a:lstStyle/>
          <a:p>
            <a:pPr algn="ctr">
              <a:defRPr/>
            </a:pPr>
            <a:r>
              <a:rPr lang="en-US" altLang="ja-JP" b="1" dirty="0">
                <a:latin typeface="+mn-lt"/>
              </a:rPr>
              <a:t>A close-up of the central region of the </a:t>
            </a:r>
            <a:r>
              <a:rPr lang="en-US" altLang="ja-JP" b="1" dirty="0" err="1">
                <a:latin typeface="+mn-lt"/>
              </a:rPr>
              <a:t>protocluster</a:t>
            </a:r>
            <a:r>
              <a:rPr lang="en-US" altLang="ja-JP" b="1" dirty="0">
                <a:latin typeface="+mn-lt"/>
              </a:rPr>
              <a:t>. Objects circled in red are galaxies 12.7 billion light-years away. (NAOJ)</a:t>
            </a:r>
            <a:endParaRPr lang="ja-JP" altLang="en-US" b="1" dirty="0">
              <a:latin typeface="+mn-l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20</a:t>
            </a:fld>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t> Discovery of Free-floating Brown Dwarfs in Young Clusters</a:t>
            </a:r>
            <a:endParaRPr lang="ja-JP" altLang="en-US" sz="3600" b="1" dirty="0">
              <a:solidFill>
                <a:srgbClr val="00B0F0"/>
              </a:solidFill>
              <a:effectLst>
                <a:outerShdw blurRad="38100" dist="38100" dir="2700000" algn="tl">
                  <a:srgbClr val="000000">
                    <a:alpha val="43137"/>
                  </a:srgbClr>
                </a:outerShdw>
              </a:effectLst>
            </a:endParaRPr>
          </a:p>
        </p:txBody>
      </p:sp>
      <p:pic>
        <p:nvPicPr>
          <p:cNvPr id="48131" name="Picture 2" descr="http://subarutelescope.org/Pressrelease/2011/10/11/fig1.jpg"/>
          <p:cNvPicPr>
            <a:picLocks noChangeAspect="1" noChangeArrowheads="1"/>
          </p:cNvPicPr>
          <p:nvPr/>
        </p:nvPicPr>
        <p:blipFill>
          <a:blip r:embed="rId2" cstate="print"/>
          <a:srcRect/>
          <a:stretch>
            <a:fillRect/>
          </a:stretch>
        </p:blipFill>
        <p:spPr bwMode="auto">
          <a:xfrm>
            <a:off x="250825" y="1628775"/>
            <a:ext cx="4249738" cy="5137150"/>
          </a:xfrm>
          <a:prstGeom prst="rect">
            <a:avLst/>
          </a:prstGeom>
          <a:noFill/>
          <a:ln w="9525">
            <a:noFill/>
            <a:miter lim="800000"/>
            <a:headEnd/>
            <a:tailEnd/>
          </a:ln>
        </p:spPr>
      </p:pic>
      <p:sp>
        <p:nvSpPr>
          <p:cNvPr id="5" name="正方形/長方形 4"/>
          <p:cNvSpPr/>
          <p:nvPr/>
        </p:nvSpPr>
        <p:spPr>
          <a:xfrm>
            <a:off x="4572000" y="3673475"/>
            <a:ext cx="4572000" cy="3140075"/>
          </a:xfrm>
          <a:prstGeom prst="rect">
            <a:avLst/>
          </a:prstGeom>
        </p:spPr>
        <p:txBody>
          <a:bodyPr>
            <a:spAutoFit/>
          </a:bodyPr>
          <a:lstStyle/>
          <a:p>
            <a:pPr algn="ctr">
              <a:defRPr/>
            </a:pPr>
            <a:r>
              <a:rPr lang="en-US" altLang="ja-JP" b="1" dirty="0">
                <a:latin typeface="+mn-lt"/>
              </a:rPr>
              <a:t>Brown dwarfs in the young star cluster NGC 1333. This photograph combines optical and infrared images taken with the Subaru Telescope. Brown dwarfs newly identified by the SONYC Survey are circled in yellow, while previously known brown dwarfs are circled in white. The arrow points to the least massive brown dwarf known in NGC 1333; it is only about six times heftier than Jupiter. Credit: SONYC Team/Subaru Telescope </a:t>
            </a:r>
          </a:p>
          <a:p>
            <a:pPr algn="ctr">
              <a:defRPr/>
            </a:pPr>
            <a:r>
              <a:rPr lang="en-US" altLang="ja-JP" b="1" dirty="0">
                <a:latin typeface="+mn-lt"/>
              </a:rPr>
              <a:t>(</a:t>
            </a:r>
            <a:r>
              <a:rPr lang="en-US" altLang="ja-JP" b="1" dirty="0" err="1">
                <a:latin typeface="+mn-lt"/>
              </a:rPr>
              <a:t>Scholz</a:t>
            </a:r>
            <a:r>
              <a:rPr lang="en-US" altLang="ja-JP" b="1" dirty="0">
                <a:latin typeface="+mn-lt"/>
              </a:rPr>
              <a:t> et al. 2011).</a:t>
            </a:r>
            <a:endParaRPr lang="ja-JP" altLang="en-US" b="1" dirty="0">
              <a:latin typeface="+mn-lt"/>
            </a:endParaRPr>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21</a:t>
            </a:fld>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t> Discovery of Free-floating Brown Dwarfs in Young Clusters</a:t>
            </a:r>
            <a:endParaRPr lang="ja-JP" altLang="en-US" sz="3600" b="1" dirty="0">
              <a:solidFill>
                <a:srgbClr val="00B0F0"/>
              </a:solidFill>
              <a:effectLst>
                <a:outerShdw blurRad="38100" dist="38100" dir="2700000" algn="tl">
                  <a:srgbClr val="000000">
                    <a:alpha val="43137"/>
                  </a:srgbClr>
                </a:outerShdw>
              </a:effectLst>
            </a:endParaRPr>
          </a:p>
        </p:txBody>
      </p:sp>
      <p:pic>
        <p:nvPicPr>
          <p:cNvPr id="49155" name="Picture 4" descr="http://subarutelescope.org/Pressrelease/2011/10/11/fig2.jpg"/>
          <p:cNvPicPr>
            <a:picLocks noChangeAspect="1" noChangeArrowheads="1"/>
          </p:cNvPicPr>
          <p:nvPr/>
        </p:nvPicPr>
        <p:blipFill>
          <a:blip r:embed="rId2" cstate="print"/>
          <a:srcRect/>
          <a:stretch>
            <a:fillRect/>
          </a:stretch>
        </p:blipFill>
        <p:spPr bwMode="auto">
          <a:xfrm>
            <a:off x="509588" y="1460500"/>
            <a:ext cx="3917950" cy="5353050"/>
          </a:xfrm>
          <a:prstGeom prst="rect">
            <a:avLst/>
          </a:prstGeom>
          <a:noFill/>
          <a:ln w="9525">
            <a:noFill/>
            <a:miter lim="800000"/>
            <a:headEnd/>
            <a:tailEnd/>
          </a:ln>
        </p:spPr>
      </p:pic>
      <p:sp>
        <p:nvSpPr>
          <p:cNvPr id="6" name="正方形/長方形 5"/>
          <p:cNvSpPr/>
          <p:nvPr/>
        </p:nvSpPr>
        <p:spPr>
          <a:xfrm>
            <a:off x="4464050" y="3068638"/>
            <a:ext cx="4572000" cy="3694112"/>
          </a:xfrm>
          <a:prstGeom prst="rect">
            <a:avLst/>
          </a:prstGeom>
        </p:spPr>
        <p:txBody>
          <a:bodyPr>
            <a:spAutoFit/>
          </a:bodyPr>
          <a:lstStyle/>
          <a:p>
            <a:pPr algn="ctr">
              <a:defRPr/>
            </a:pPr>
            <a:r>
              <a:rPr lang="en-US" altLang="ja-JP" b="1" dirty="0">
                <a:latin typeface="+mn-lt"/>
              </a:rPr>
              <a:t>Spectra of several brown dwarfs in the young star cluster NGC1333, taken with </a:t>
            </a:r>
            <a:r>
              <a:rPr lang="en-US" altLang="ja-JP" b="1" dirty="0">
                <a:latin typeface="+mn-lt"/>
                <a:hlinkClick r:id="rId3"/>
              </a:rPr>
              <a:t>the FMOS instrument</a:t>
            </a:r>
            <a:r>
              <a:rPr lang="en-US" altLang="ja-JP" b="1" dirty="0">
                <a:latin typeface="+mn-lt"/>
              </a:rPr>
              <a:t> on the Subaru Telescope. The spectra show a characteristic peak around 1670nm. Water steam in a brown dwarf's atmosphere absorbs radiation on both sides of the peak. The plot shows that the strength of the water absorption increases in cooler objects (from 3000 to 2200K). FMOS allows astronomers to take spectra for many objects simultaneously, a crucial advantage for the SONYC Survey. Credit: SONYC Team/Subaru Telescope</a:t>
            </a:r>
            <a:endParaRPr lang="ja-JP" altLang="en-US" b="1" dirty="0">
              <a:latin typeface="+mn-l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22</a:t>
            </a:fld>
            <a:endParaRPr kumimoji="1"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First Detection of Abundance Carbon in the Early Universe</a:t>
            </a:r>
            <a:endParaRPr lang="ja-JP" altLang="en-US" sz="3600" b="1" dirty="0">
              <a:solidFill>
                <a:srgbClr val="00B0F0"/>
              </a:solidFill>
              <a:effectLst>
                <a:outerShdw blurRad="38100" dist="38100" dir="2700000" algn="tl">
                  <a:srgbClr val="000000">
                    <a:alpha val="43137"/>
                  </a:srgbClr>
                </a:outerShdw>
              </a:effectLst>
            </a:endParaRPr>
          </a:p>
        </p:txBody>
      </p:sp>
      <p:pic>
        <p:nvPicPr>
          <p:cNvPr id="50179" name="Picture 2" descr="figure1"/>
          <p:cNvPicPr>
            <a:picLocks noChangeAspect="1" noChangeArrowheads="1"/>
          </p:cNvPicPr>
          <p:nvPr/>
        </p:nvPicPr>
        <p:blipFill>
          <a:blip r:embed="rId2" cstate="print"/>
          <a:srcRect/>
          <a:stretch>
            <a:fillRect/>
          </a:stretch>
        </p:blipFill>
        <p:spPr bwMode="auto">
          <a:xfrm>
            <a:off x="827088" y="1773238"/>
            <a:ext cx="3313112" cy="4697412"/>
          </a:xfrm>
          <a:prstGeom prst="rect">
            <a:avLst/>
          </a:prstGeom>
          <a:noFill/>
          <a:ln w="9525">
            <a:noFill/>
            <a:miter lim="800000"/>
            <a:headEnd/>
            <a:tailEnd/>
          </a:ln>
        </p:spPr>
      </p:pic>
      <p:pic>
        <p:nvPicPr>
          <p:cNvPr id="50180" name="Picture 4" descr="figure2"/>
          <p:cNvPicPr>
            <a:picLocks noChangeAspect="1" noChangeArrowheads="1"/>
          </p:cNvPicPr>
          <p:nvPr/>
        </p:nvPicPr>
        <p:blipFill>
          <a:blip r:embed="rId3" cstate="print"/>
          <a:srcRect/>
          <a:stretch>
            <a:fillRect/>
          </a:stretch>
        </p:blipFill>
        <p:spPr bwMode="auto">
          <a:xfrm>
            <a:off x="4356100" y="1557338"/>
            <a:ext cx="4176713" cy="2735262"/>
          </a:xfrm>
          <a:prstGeom prst="rect">
            <a:avLst/>
          </a:prstGeom>
          <a:noFill/>
          <a:ln w="9525">
            <a:noFill/>
            <a:miter lim="800000"/>
            <a:headEnd/>
            <a:tailEnd/>
          </a:ln>
        </p:spPr>
      </p:pic>
      <p:sp>
        <p:nvSpPr>
          <p:cNvPr id="6" name="正方形/長方形 5"/>
          <p:cNvSpPr/>
          <p:nvPr/>
        </p:nvSpPr>
        <p:spPr>
          <a:xfrm>
            <a:off x="4211638" y="5516563"/>
            <a:ext cx="4572000" cy="1190625"/>
          </a:xfrm>
          <a:prstGeom prst="rect">
            <a:avLst/>
          </a:prstGeom>
        </p:spPr>
        <p:txBody>
          <a:bodyPr>
            <a:spAutoFit/>
          </a:bodyPr>
          <a:lstStyle/>
          <a:p>
            <a:pPr algn="ctr">
              <a:defRPr/>
            </a:pPr>
            <a:r>
              <a:rPr lang="en-US" altLang="ja-JP" b="1" dirty="0">
                <a:latin typeface="+mn-lt"/>
              </a:rPr>
              <a:t>Left :The optical image of TN J0924-2201, a very distant radio galaxy at z = 5.19, obtained with the Hubble Space Telescope. (c) NASA/</a:t>
            </a:r>
            <a:r>
              <a:rPr lang="en-US" altLang="ja-JP" b="1" dirty="0" err="1">
                <a:latin typeface="+mn-lt"/>
              </a:rPr>
              <a:t>STScI</a:t>
            </a:r>
            <a:r>
              <a:rPr lang="en-US" altLang="ja-JP" b="1" dirty="0">
                <a:latin typeface="+mn-lt"/>
              </a:rPr>
              <a:t>/NAOJ.</a:t>
            </a:r>
            <a:endParaRPr lang="ja-JP" altLang="en-US" b="1" dirty="0">
              <a:latin typeface="+mn-lt"/>
            </a:endParaRPr>
          </a:p>
        </p:txBody>
      </p:sp>
      <p:graphicFrame>
        <p:nvGraphicFramePr>
          <p:cNvPr id="9" name="表 8"/>
          <p:cNvGraphicFramePr>
            <a:graphicFrameLocks noGrp="1"/>
          </p:cNvGraphicFramePr>
          <p:nvPr/>
        </p:nvGraphicFramePr>
        <p:xfrm>
          <a:off x="4273550" y="4292600"/>
          <a:ext cx="4762500" cy="1287780"/>
        </p:xfrm>
        <a:graphic>
          <a:graphicData uri="http://schemas.openxmlformats.org/drawingml/2006/table">
            <a:tbl>
              <a:tblPr/>
              <a:tblGrid>
                <a:gridCol w="4546600"/>
                <a:gridCol w="215900"/>
              </a:tblGrid>
              <a:tr h="1215772">
                <a:tc>
                  <a:txBody>
                    <a:bodyPr/>
                    <a:lstStyle/>
                    <a:p>
                      <a:pPr algn="ctr"/>
                      <a:r>
                        <a:rPr lang="en-US" b="1" dirty="0">
                          <a:solidFill>
                            <a:srgbClr val="FF0000"/>
                          </a:solidFill>
                        </a:rPr>
                        <a:t>The deep optical spectrum of TN J0924-2201 obtained with FOCAS on the Subaru Telescope. The red arrows point to the carbon emission line (CIVλ1549</a:t>
                      </a:r>
                      <a:r>
                        <a:rPr lang="en-US" b="1" dirty="0" smtClean="0">
                          <a:solidFill>
                            <a:srgbClr val="FF0000"/>
                          </a:solidFill>
                        </a:rPr>
                        <a:t>).</a:t>
                      </a:r>
                      <a:r>
                        <a:rPr lang="ja-JP" altLang="en-US" b="1" dirty="0" smtClean="0">
                          <a:solidFill>
                            <a:srgbClr val="FF0000"/>
                          </a:solidFill>
                        </a:rPr>
                        <a:t>　</a:t>
                      </a:r>
                      <a:r>
                        <a:rPr lang="en-US" altLang="ja-JP" b="1" dirty="0" smtClean="0">
                          <a:solidFill>
                            <a:srgbClr val="FF0000"/>
                          </a:solidFill>
                        </a:rPr>
                        <a:t>(Nagao et al. 2012)</a:t>
                      </a:r>
                      <a:endParaRPr lang="en-US" b="1" dirty="0">
                        <a:solidFill>
                          <a:srgbClr val="FF0000"/>
                        </a:solidFill>
                      </a:endParaRPr>
                    </a:p>
                  </a:txBody>
                  <a:tcPr marL="95250" marR="95250" marT="95250" marB="952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endParaRPr lang="ja-JP" altLang="en-US" b="1" dirty="0"/>
                    </a:p>
                  </a:txBody>
                  <a:tcPr marL="95250" marR="95250" marT="95250" marB="952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8" name="スライド番号プレースホルダ 7"/>
          <p:cNvSpPr>
            <a:spLocks noGrp="1"/>
          </p:cNvSpPr>
          <p:nvPr>
            <p:ph type="sldNum" sz="quarter" idx="12"/>
          </p:nvPr>
        </p:nvSpPr>
        <p:spPr/>
        <p:txBody>
          <a:bodyPr/>
          <a:lstStyle/>
          <a:p>
            <a:fld id="{8B844550-8E5E-416A-9F12-B32D48338F36}" type="slidenum">
              <a:rPr kumimoji="1" lang="ja-JP" altLang="en-US" smtClean="0"/>
              <a:pPr/>
              <a:t>23</a:t>
            </a:fld>
            <a:endParaRPr kumimoji="1"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t>The Most Distant and Ancient Supernovae in the Young Universe (</a:t>
            </a:r>
            <a:r>
              <a:rPr lang="en-US" altLang="ja-JP" sz="2400" b="1" dirty="0" err="1" smtClean="0"/>
              <a:t>Graur</a:t>
            </a:r>
            <a:r>
              <a:rPr lang="en-US" altLang="ja-JP" sz="2400" b="1" dirty="0" smtClean="0"/>
              <a:t> et al. 2011)</a:t>
            </a:r>
            <a:endParaRPr lang="ja-JP" altLang="en-US" sz="3600" b="1" dirty="0">
              <a:solidFill>
                <a:srgbClr val="00B0F0"/>
              </a:solidFill>
              <a:effectLst>
                <a:outerShdw blurRad="38100" dist="38100" dir="2700000" algn="tl">
                  <a:srgbClr val="000000">
                    <a:alpha val="43137"/>
                  </a:srgbClr>
                </a:outerShdw>
              </a:effectLst>
            </a:endParaRPr>
          </a:p>
        </p:txBody>
      </p:sp>
      <p:pic>
        <p:nvPicPr>
          <p:cNvPr id="51203" name="Picture 2" descr="figure1"/>
          <p:cNvPicPr>
            <a:picLocks noChangeAspect="1" noChangeArrowheads="1"/>
          </p:cNvPicPr>
          <p:nvPr/>
        </p:nvPicPr>
        <p:blipFill>
          <a:blip r:embed="rId2" cstate="print"/>
          <a:srcRect/>
          <a:stretch>
            <a:fillRect/>
          </a:stretch>
        </p:blipFill>
        <p:spPr bwMode="auto">
          <a:xfrm>
            <a:off x="269875" y="2205038"/>
            <a:ext cx="4949825" cy="3960812"/>
          </a:xfrm>
          <a:prstGeom prst="rect">
            <a:avLst/>
          </a:prstGeom>
          <a:noFill/>
          <a:ln w="9525">
            <a:noFill/>
            <a:miter lim="800000"/>
            <a:headEnd/>
            <a:tailEnd/>
          </a:ln>
        </p:spPr>
      </p:pic>
      <p:sp>
        <p:nvSpPr>
          <p:cNvPr id="5" name="正方形/長方形 4"/>
          <p:cNvSpPr/>
          <p:nvPr/>
        </p:nvSpPr>
        <p:spPr>
          <a:xfrm>
            <a:off x="5435600" y="4411663"/>
            <a:ext cx="3457575" cy="1754187"/>
          </a:xfrm>
          <a:prstGeom prst="rect">
            <a:avLst/>
          </a:prstGeom>
        </p:spPr>
        <p:txBody>
          <a:bodyPr>
            <a:spAutoFit/>
          </a:bodyPr>
          <a:lstStyle/>
          <a:p>
            <a:pPr algn="ctr">
              <a:defRPr/>
            </a:pPr>
            <a:r>
              <a:rPr lang="en-US" altLang="ja-JP" b="1" dirty="0">
                <a:latin typeface="+mn-lt"/>
              </a:rPr>
              <a:t>The type </a:t>
            </a:r>
            <a:r>
              <a:rPr lang="en-US" altLang="ja-JP" b="1" dirty="0" err="1">
                <a:latin typeface="+mn-lt"/>
              </a:rPr>
              <a:t>Ia</a:t>
            </a:r>
            <a:r>
              <a:rPr lang="en-US" altLang="ja-JP" b="1" dirty="0">
                <a:latin typeface="+mn-lt"/>
              </a:rPr>
              <a:t> supernova in the inset above, one of 150 in the full sample, exploded some 10 billion years ago and is one of the oldest and farthest type </a:t>
            </a:r>
            <a:r>
              <a:rPr lang="en-US" altLang="ja-JP" b="1" dirty="0" err="1">
                <a:latin typeface="+mn-lt"/>
              </a:rPr>
              <a:t>Ia</a:t>
            </a:r>
            <a:r>
              <a:rPr lang="en-US" altLang="ja-JP" b="1" dirty="0">
                <a:latin typeface="+mn-lt"/>
              </a:rPr>
              <a:t> supernovae observed to date.</a:t>
            </a:r>
            <a:endParaRPr lang="ja-JP" altLang="en-US" b="1" dirty="0">
              <a:latin typeface="+mn-lt"/>
            </a:endParaRPr>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24</a:t>
            </a:fld>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ubarutelescope.org/Pressrelease/2011/10/03/sdf_cutout_insets.jpg"/>
          <p:cNvPicPr>
            <a:picLocks noChangeAspect="1" noChangeArrowheads="1"/>
          </p:cNvPicPr>
          <p:nvPr/>
        </p:nvPicPr>
        <p:blipFill>
          <a:blip r:embed="rId2" cstate="print"/>
          <a:srcRect/>
          <a:stretch>
            <a:fillRect/>
          </a:stretch>
        </p:blipFill>
        <p:spPr bwMode="auto">
          <a:xfrm>
            <a:off x="80963" y="115888"/>
            <a:ext cx="8969375" cy="5761037"/>
          </a:xfrm>
          <a:prstGeom prst="rect">
            <a:avLst/>
          </a:prstGeom>
          <a:noFill/>
          <a:ln w="9525">
            <a:noFill/>
            <a:miter lim="800000"/>
            <a:headEnd/>
            <a:tailEnd/>
          </a:ln>
        </p:spPr>
      </p:pic>
      <p:sp>
        <p:nvSpPr>
          <p:cNvPr id="6" name="正方形/長方形 5"/>
          <p:cNvSpPr/>
          <p:nvPr/>
        </p:nvSpPr>
        <p:spPr>
          <a:xfrm>
            <a:off x="250825" y="5889625"/>
            <a:ext cx="8893175" cy="923925"/>
          </a:xfrm>
          <a:prstGeom prst="rect">
            <a:avLst/>
          </a:prstGeom>
        </p:spPr>
        <p:txBody>
          <a:bodyPr>
            <a:spAutoFit/>
          </a:bodyPr>
          <a:lstStyle/>
          <a:p>
            <a:pPr algn="ctr">
              <a:defRPr/>
            </a:pPr>
            <a:r>
              <a:rPr lang="en-US" altLang="ja-JP" b="1" dirty="0">
                <a:latin typeface="+mn-lt"/>
              </a:rPr>
              <a:t>Every triplet of frames focuses on different aspects of one event: the galaxy before the explosion; with the supernova in progress; and isolation of light from the supernova, as shown in a digital "difference image."</a:t>
            </a:r>
            <a:endParaRPr lang="ja-JP" altLang="en-US" b="1" dirty="0">
              <a:latin typeface="+mn-lt"/>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25</a:t>
            </a:fld>
            <a:endParaRPr kumimoji="1"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t>Surprising Discovery of a Rare “Emerald-Cut” Galaxy</a:t>
            </a:r>
            <a:endParaRPr lang="ja-JP" altLang="en-US" sz="3600" b="1" dirty="0">
              <a:solidFill>
                <a:srgbClr val="00B0F0"/>
              </a:solidFill>
              <a:effectLst>
                <a:outerShdw blurRad="38100" dist="38100" dir="2700000" algn="tl">
                  <a:srgbClr val="000000">
                    <a:alpha val="43137"/>
                  </a:srgbClr>
                </a:outerShdw>
              </a:effectLst>
            </a:endParaRPr>
          </a:p>
        </p:txBody>
      </p:sp>
      <p:sp>
        <p:nvSpPr>
          <p:cNvPr id="4" name="正方形/長方形 3"/>
          <p:cNvSpPr/>
          <p:nvPr/>
        </p:nvSpPr>
        <p:spPr>
          <a:xfrm>
            <a:off x="827088" y="5818188"/>
            <a:ext cx="7489825" cy="923925"/>
          </a:xfrm>
          <a:prstGeom prst="rect">
            <a:avLst/>
          </a:prstGeom>
        </p:spPr>
        <p:txBody>
          <a:bodyPr>
            <a:spAutoFit/>
          </a:bodyPr>
          <a:lstStyle/>
          <a:p>
            <a:pPr algn="ctr">
              <a:defRPr/>
            </a:pPr>
            <a:r>
              <a:rPr lang="en-US" altLang="ja-JP" b="1" dirty="0">
                <a:latin typeface="+mn-lt"/>
              </a:rPr>
              <a:t>While the outer rectangular shape is somewhat like galaxy simulations that don't involve the production of new stars, the disk-like structure is comparable with simulations involving star formation (Graham et al. 2012).</a:t>
            </a:r>
            <a:endParaRPr lang="ja-JP" altLang="en-US" b="1" dirty="0">
              <a:latin typeface="+mn-lt"/>
            </a:endParaRPr>
          </a:p>
        </p:txBody>
      </p:sp>
      <p:pic>
        <p:nvPicPr>
          <p:cNvPr id="55300" name="Picture 2" descr="figure1"/>
          <p:cNvPicPr>
            <a:picLocks noChangeAspect="1" noChangeArrowheads="1"/>
          </p:cNvPicPr>
          <p:nvPr/>
        </p:nvPicPr>
        <p:blipFill>
          <a:blip r:embed="rId2" cstate="print"/>
          <a:srcRect/>
          <a:stretch>
            <a:fillRect/>
          </a:stretch>
        </p:blipFill>
        <p:spPr bwMode="auto">
          <a:xfrm>
            <a:off x="2484438" y="1614488"/>
            <a:ext cx="4191000" cy="4191000"/>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26</a:t>
            </a:fld>
            <a:endParaRPr kumimoji="1" lang="ja-JP"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effectLst>
                  <a:outerShdw blurRad="38100" dist="38100" dir="2700000" algn="tl">
                    <a:srgbClr val="000000">
                      <a:alpha val="43137"/>
                    </a:srgbClr>
                  </a:outerShdw>
                </a:effectLst>
              </a:rPr>
              <a:t>Subaru Telescope Reveals 3D Structure of Supernovae</a:t>
            </a:r>
            <a:endParaRPr lang="ja-JP" altLang="en-US" sz="2400" b="1" dirty="0">
              <a:solidFill>
                <a:srgbClr val="00B0F0"/>
              </a:solidFill>
              <a:effectLst>
                <a:outerShdw blurRad="38100" dist="38100" dir="2700000" algn="tl">
                  <a:srgbClr val="000000">
                    <a:alpha val="43137"/>
                  </a:srgbClr>
                </a:outerShdw>
              </a:effectLst>
            </a:endParaRPr>
          </a:p>
        </p:txBody>
      </p:sp>
      <p:pic>
        <p:nvPicPr>
          <p:cNvPr id="56323" name="Picture 2" descr="figure"/>
          <p:cNvPicPr>
            <a:picLocks noChangeAspect="1" noChangeArrowheads="1"/>
          </p:cNvPicPr>
          <p:nvPr/>
        </p:nvPicPr>
        <p:blipFill>
          <a:blip r:embed="rId2" cstate="print"/>
          <a:srcRect/>
          <a:stretch>
            <a:fillRect/>
          </a:stretch>
        </p:blipFill>
        <p:spPr bwMode="auto">
          <a:xfrm>
            <a:off x="1403350" y="2008188"/>
            <a:ext cx="6408738" cy="3221037"/>
          </a:xfrm>
          <a:prstGeom prst="rect">
            <a:avLst/>
          </a:prstGeom>
          <a:noFill/>
          <a:ln w="9525">
            <a:noFill/>
            <a:miter lim="800000"/>
            <a:headEnd/>
            <a:tailEnd/>
          </a:ln>
        </p:spPr>
      </p:pic>
      <p:sp>
        <p:nvSpPr>
          <p:cNvPr id="8" name="正方形/長方形 7"/>
          <p:cNvSpPr/>
          <p:nvPr/>
        </p:nvSpPr>
        <p:spPr>
          <a:xfrm>
            <a:off x="596900" y="5540375"/>
            <a:ext cx="8064500" cy="1201738"/>
          </a:xfrm>
          <a:prstGeom prst="rect">
            <a:avLst/>
          </a:prstGeom>
        </p:spPr>
        <p:txBody>
          <a:bodyPr>
            <a:spAutoFit/>
          </a:bodyPr>
          <a:lstStyle/>
          <a:p>
            <a:pPr algn="ctr">
              <a:defRPr/>
            </a:pPr>
            <a:r>
              <a:rPr lang="en-US" altLang="ja-JP" b="1" dirty="0">
                <a:latin typeface="+mn-lt"/>
              </a:rPr>
              <a:t>Schematic drawing of the 3D structure (left) and the image of SN 2009mi (right) captured with FOCAS on the Subaru Telescope. This supernova was discovered in the galaxy IC 2151 (in the direction of the constellation </a:t>
            </a:r>
            <a:r>
              <a:rPr lang="en-US" altLang="ja-JP" b="1" dirty="0" err="1">
                <a:latin typeface="+mn-lt"/>
              </a:rPr>
              <a:t>Lepus</a:t>
            </a:r>
            <a:r>
              <a:rPr lang="en-US" altLang="ja-JP" b="1" dirty="0">
                <a:latin typeface="+mn-lt"/>
              </a:rPr>
              <a:t>, about 100 million light years away) by </a:t>
            </a:r>
            <a:r>
              <a:rPr lang="en-US" altLang="ja-JP" b="1" dirty="0" err="1">
                <a:latin typeface="+mn-lt"/>
              </a:rPr>
              <a:t>Berto</a:t>
            </a:r>
            <a:r>
              <a:rPr lang="en-US" altLang="ja-JP" b="1" dirty="0">
                <a:latin typeface="+mn-lt"/>
              </a:rPr>
              <a:t> </a:t>
            </a:r>
            <a:r>
              <a:rPr lang="en-US" altLang="ja-JP" b="1" dirty="0" err="1">
                <a:latin typeface="+mn-lt"/>
              </a:rPr>
              <a:t>Monard</a:t>
            </a:r>
            <a:r>
              <a:rPr lang="en-US" altLang="ja-JP" b="1" dirty="0">
                <a:latin typeface="+mn-lt"/>
              </a:rPr>
              <a:t> in South Africa (Tanaka et al. </a:t>
            </a:r>
            <a:r>
              <a:rPr lang="en-US" altLang="ja-JP" b="1">
                <a:latin typeface="+mn-lt"/>
              </a:rPr>
              <a:t>2012).</a:t>
            </a:r>
            <a:endParaRPr lang="ja-JP" altLang="en-US" b="1" dirty="0">
              <a:latin typeface="+mn-l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27</a:t>
            </a:fld>
            <a:endParaRPr kumimoji="1"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t> </a:t>
            </a:r>
            <a:r>
              <a:rPr lang="en-US" altLang="ja-JP" sz="2400" b="1" dirty="0" smtClean="0">
                <a:effectLst>
                  <a:outerShdw blurRad="38100" dist="38100" dir="2700000" algn="tl">
                    <a:srgbClr val="000000">
                      <a:alpha val="43137"/>
                    </a:srgbClr>
                  </a:outerShdw>
                </a:effectLst>
              </a:rPr>
              <a:t>Subaru Telescope Reveals 3D Structure of Supernovae</a:t>
            </a:r>
            <a:endParaRPr lang="ja-JP" altLang="en-US" sz="2400" b="1" dirty="0">
              <a:solidFill>
                <a:srgbClr val="00B0F0"/>
              </a:solidFill>
              <a:effectLst>
                <a:outerShdw blurRad="38100" dist="38100" dir="2700000" algn="tl">
                  <a:srgbClr val="000000">
                    <a:alpha val="43137"/>
                  </a:srgbClr>
                </a:outerShdw>
              </a:effectLst>
            </a:endParaRPr>
          </a:p>
        </p:txBody>
      </p:sp>
      <p:pic>
        <p:nvPicPr>
          <p:cNvPr id="57347" name="Picture 2" descr="http://subarutelescope.org/Pressrelease/2012/08/02/fig2e.png"/>
          <p:cNvPicPr>
            <a:picLocks noChangeAspect="1" noChangeArrowheads="1"/>
          </p:cNvPicPr>
          <p:nvPr/>
        </p:nvPicPr>
        <p:blipFill>
          <a:blip r:embed="rId2" cstate="print"/>
          <a:srcRect/>
          <a:stretch>
            <a:fillRect/>
          </a:stretch>
        </p:blipFill>
        <p:spPr bwMode="auto">
          <a:xfrm>
            <a:off x="900113" y="1484313"/>
            <a:ext cx="7378700" cy="5065712"/>
          </a:xfrm>
          <a:prstGeom prst="rect">
            <a:avLst/>
          </a:prstGeom>
          <a:noFill/>
          <a:ln w="9525">
            <a:noFill/>
            <a:miter lim="800000"/>
            <a:headEnd/>
            <a:tailEnd/>
          </a:ln>
        </p:spPr>
      </p:pic>
      <p:sp>
        <p:nvSpPr>
          <p:cNvPr id="6" name="正方形/長方形 5"/>
          <p:cNvSpPr/>
          <p:nvPr/>
        </p:nvSpPr>
        <p:spPr>
          <a:xfrm>
            <a:off x="1116013" y="5602288"/>
            <a:ext cx="6840537" cy="922337"/>
          </a:xfrm>
          <a:prstGeom prst="rect">
            <a:avLst/>
          </a:prstGeom>
        </p:spPr>
        <p:txBody>
          <a:bodyPr>
            <a:spAutoFit/>
          </a:bodyPr>
          <a:lstStyle/>
          <a:p>
            <a:pPr algn="ctr">
              <a:defRPr/>
            </a:pPr>
            <a:r>
              <a:rPr lang="en-US" altLang="ja-JP" b="1" dirty="0">
                <a:solidFill>
                  <a:schemeClr val="bg1"/>
                </a:solidFill>
                <a:latin typeface="+mn-lt"/>
              </a:rPr>
              <a:t>Schematic drawing of the polarization patterns. If a supernova has a clumpy geometry, the polarization has various angles (left), but if it has a bipolar geometry, the polarization has a single angle (right). </a:t>
            </a:r>
            <a:endParaRPr lang="ja-JP" altLang="en-US" b="1" dirty="0">
              <a:solidFill>
                <a:schemeClr val="bg1"/>
              </a:solidFill>
              <a:latin typeface="+mn-l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28</a:t>
            </a:fld>
            <a:endParaRPr kumimoji="1"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A Weak-</a:t>
            </a:r>
            <a:r>
              <a:rPr lang="en-US" altLang="ja-JP" sz="2400" b="1" dirty="0" err="1" smtClean="0"/>
              <a:t>Lensing</a:t>
            </a:r>
            <a:r>
              <a:rPr lang="en-US" altLang="ja-JP" sz="2400" b="1" dirty="0" smtClean="0"/>
              <a:t> Mass Reconstruction of the Large-Scale Filament</a:t>
            </a:r>
            <a:endParaRPr kumimoji="1" lang="ja-JP" altLang="en-US" sz="2400" b="1" dirty="0"/>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29</a:t>
            </a:fld>
            <a:endParaRPr kumimoji="1" lang="ja-JP" altLang="en-US"/>
          </a:p>
        </p:txBody>
      </p:sp>
      <p:pic>
        <p:nvPicPr>
          <p:cNvPr id="1026" name="Picture 2" descr="http://subarutelescope.org/Pressrelease/2012/10/24/fig1.jpg"/>
          <p:cNvPicPr>
            <a:picLocks noChangeAspect="1" noChangeArrowheads="1"/>
          </p:cNvPicPr>
          <p:nvPr/>
        </p:nvPicPr>
        <p:blipFill>
          <a:blip r:embed="rId2" cstate="print"/>
          <a:srcRect/>
          <a:stretch>
            <a:fillRect/>
          </a:stretch>
        </p:blipFill>
        <p:spPr bwMode="auto">
          <a:xfrm>
            <a:off x="35496" y="1700808"/>
            <a:ext cx="9097125" cy="5112568"/>
          </a:xfrm>
          <a:prstGeom prst="rect">
            <a:avLst/>
          </a:prstGeom>
          <a:noFill/>
        </p:spPr>
      </p:pic>
      <p:sp>
        <p:nvSpPr>
          <p:cNvPr id="5" name="正方形/長方形 4"/>
          <p:cNvSpPr/>
          <p:nvPr/>
        </p:nvSpPr>
        <p:spPr>
          <a:xfrm>
            <a:off x="395536" y="5746030"/>
            <a:ext cx="8280920" cy="923330"/>
          </a:xfrm>
          <a:prstGeom prst="rect">
            <a:avLst/>
          </a:prstGeom>
        </p:spPr>
        <p:txBody>
          <a:bodyPr wrap="square">
            <a:spAutoFit/>
          </a:bodyPr>
          <a:lstStyle/>
          <a:p>
            <a:pPr algn="ctr"/>
            <a:r>
              <a:rPr lang="en-US" altLang="ja-JP" b="1" dirty="0" smtClean="0">
                <a:solidFill>
                  <a:schemeClr val="bg1"/>
                </a:solidFill>
              </a:rPr>
              <a:t> The massive galaxy cluster MACS J0717.5+3745 with an overlay of the filament of dark matter, which appears in light blue and extends out and to the left of the cluster core (</a:t>
            </a:r>
            <a:r>
              <a:rPr lang="en-US" altLang="ja-JP" b="1" dirty="0" err="1" smtClean="0">
                <a:solidFill>
                  <a:schemeClr val="bg1"/>
                </a:solidFill>
              </a:rPr>
              <a:t>Jauzac</a:t>
            </a:r>
            <a:r>
              <a:rPr lang="en-US" altLang="ja-JP" b="1" dirty="0" smtClean="0">
                <a:solidFill>
                  <a:schemeClr val="bg1"/>
                </a:solidFill>
              </a:rPr>
              <a:t> et al. 2012). </a:t>
            </a:r>
            <a:r>
              <a:rPr lang="ja-JP" altLang="en-US" b="1" dirty="0" smtClean="0">
                <a:solidFill>
                  <a:schemeClr val="bg1"/>
                </a:solidFill>
              </a:rPr>
              <a:t>　</a:t>
            </a:r>
            <a:r>
              <a:rPr lang="en-US" altLang="ja-JP" b="1" dirty="0" smtClean="0">
                <a:solidFill>
                  <a:schemeClr val="bg1"/>
                </a:solidFill>
              </a:rPr>
              <a:t>HST/Subaru/CFHT/Gemini/Keck</a:t>
            </a:r>
            <a:endParaRPr lang="ja-JP" alt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86200"/>
            <a:ext cx="8229600" cy="1143000"/>
          </a:xfrm>
        </p:spPr>
        <p:txBody>
          <a:bodyPr/>
          <a:lstStyle/>
          <a:p>
            <a:r>
              <a:rPr kumimoji="1" lang="en-US" altLang="ja-JP" b="1" dirty="0" smtClean="0">
                <a:effectLst>
                  <a:outerShdw blurRad="38100" dist="38100" dir="2700000" algn="tl">
                    <a:srgbClr val="000000">
                      <a:alpha val="43137"/>
                    </a:srgbClr>
                  </a:outerShdw>
                </a:effectLst>
              </a:rPr>
              <a:t>Subaru</a:t>
            </a:r>
            <a:r>
              <a:rPr lang="ja-JP" altLang="en-US" b="1" dirty="0" smtClean="0">
                <a:effectLst>
                  <a:outerShdw blurRad="38100" dist="38100" dir="2700000" algn="tl">
                    <a:srgbClr val="000000">
                      <a:alpha val="43137"/>
                    </a:srgbClr>
                  </a:outerShdw>
                </a:effectLst>
              </a:rPr>
              <a:t> </a:t>
            </a:r>
            <a:r>
              <a:rPr kumimoji="1" lang="en-US" altLang="ja-JP" b="1" dirty="0" smtClean="0">
                <a:effectLst>
                  <a:outerShdw blurRad="38100" dist="38100" dir="2700000" algn="tl">
                    <a:srgbClr val="000000">
                      <a:alpha val="43137"/>
                    </a:srgbClr>
                  </a:outerShdw>
                </a:effectLst>
              </a:rPr>
              <a:t>2013-2021</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3</a:t>
            </a:fld>
            <a:endParaRPr kumimoji="1" lang="ja-JP" altLang="en-US" dirty="0"/>
          </a:p>
        </p:txBody>
      </p:sp>
      <p:sp>
        <p:nvSpPr>
          <p:cNvPr id="4" name="テキスト ボックス 3"/>
          <p:cNvSpPr txBox="1"/>
          <p:nvPr/>
        </p:nvSpPr>
        <p:spPr>
          <a:xfrm>
            <a:off x="1610688" y="2630522"/>
            <a:ext cx="5851282" cy="1446550"/>
          </a:xfrm>
          <a:prstGeom prst="rect">
            <a:avLst/>
          </a:prstGeom>
          <a:noFill/>
        </p:spPr>
        <p:txBody>
          <a:bodyPr wrap="none" rtlCol="0">
            <a:spAutoFit/>
          </a:bodyPr>
          <a:lstStyle/>
          <a:p>
            <a:pPr algn="ctr"/>
            <a:r>
              <a:rPr kumimoji="1" lang="ja-JP" altLang="en-US" sz="8800" b="1" dirty="0" smtClean="0">
                <a:effectLst>
                  <a:outerShdw blurRad="38100" dist="38100" dir="2700000" algn="tl">
                    <a:srgbClr val="000000">
                      <a:alpha val="43137"/>
                    </a:srgbClr>
                  </a:outerShdw>
                </a:effectLst>
              </a:rPr>
              <a:t>暗黒の時代</a:t>
            </a:r>
            <a:endParaRPr kumimoji="1" lang="ja-JP" altLang="en-US" sz="8800" b="1" dirty="0">
              <a:effectLst>
                <a:outerShdw blurRad="38100" dist="38100" dir="2700000" algn="tl">
                  <a:srgbClr val="000000">
                    <a:alpha val="43137"/>
                  </a:srgbClr>
                </a:outerShdw>
              </a:effectLst>
            </a:endParaRPr>
          </a:p>
        </p:txBody>
      </p:sp>
      <p:sp>
        <p:nvSpPr>
          <p:cNvPr id="5" name="正方形/長方形 4"/>
          <p:cNvSpPr/>
          <p:nvPr/>
        </p:nvSpPr>
        <p:spPr>
          <a:xfrm>
            <a:off x="-324544" y="-144016"/>
            <a:ext cx="9649072" cy="71734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effectLst>
                  <a:outerShdw blurRad="38100" dist="38100" dir="2700000" algn="tl">
                    <a:srgbClr val="000000">
                      <a:alpha val="43137"/>
                    </a:srgbClr>
                  </a:outerShdw>
                </a:effectLst>
              </a:rPr>
              <a:t> </a:t>
            </a:r>
            <a:r>
              <a:rPr lang="en-US" altLang="ja-JP" sz="2400" b="1" dirty="0" smtClean="0">
                <a:effectLst>
                  <a:outerShdw blurRad="38100" dist="38100" dir="2700000" algn="tl">
                    <a:srgbClr val="000000">
                      <a:alpha val="43137"/>
                    </a:srgbClr>
                  </a:outerShdw>
                </a:effectLst>
              </a:rPr>
              <a:t>Discovery of a Giant Gap in the Disk of a Sun-like Star</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30</a:t>
            </a:fld>
            <a:endParaRPr kumimoji="1" lang="ja-JP" altLang="en-US"/>
          </a:p>
        </p:txBody>
      </p:sp>
      <p:pic>
        <p:nvPicPr>
          <p:cNvPr id="101378" name="Picture 2" descr="http://subarutelescope.org/Pressrelease/2012/11/08/fig1e.jpg"/>
          <p:cNvPicPr>
            <a:picLocks noChangeAspect="1" noChangeArrowheads="1"/>
          </p:cNvPicPr>
          <p:nvPr/>
        </p:nvPicPr>
        <p:blipFill>
          <a:blip r:embed="rId2" cstate="print"/>
          <a:srcRect/>
          <a:stretch>
            <a:fillRect/>
          </a:stretch>
        </p:blipFill>
        <p:spPr bwMode="auto">
          <a:xfrm>
            <a:off x="179512" y="1628800"/>
            <a:ext cx="7750001" cy="4967735"/>
          </a:xfrm>
          <a:prstGeom prst="rect">
            <a:avLst/>
          </a:prstGeom>
          <a:noFill/>
        </p:spPr>
      </p:pic>
      <p:sp>
        <p:nvSpPr>
          <p:cNvPr id="10" name="正方形/長方形 9"/>
          <p:cNvSpPr/>
          <p:nvPr/>
        </p:nvSpPr>
        <p:spPr>
          <a:xfrm>
            <a:off x="5940152" y="3789040"/>
            <a:ext cx="3006080" cy="2585323"/>
          </a:xfrm>
          <a:prstGeom prst="rect">
            <a:avLst/>
          </a:prstGeom>
        </p:spPr>
        <p:txBody>
          <a:bodyPr wrap="square">
            <a:spAutoFit/>
          </a:bodyPr>
          <a:lstStyle/>
          <a:p>
            <a:pPr algn="ctr"/>
            <a:r>
              <a:rPr lang="en-US" altLang="ja-JP" b="1" dirty="0" smtClean="0">
                <a:solidFill>
                  <a:srgbClr val="FF0000"/>
                </a:solidFill>
              </a:rPr>
              <a:t>The observations with </a:t>
            </a:r>
            <a:r>
              <a:rPr lang="en-US" altLang="ja-JP" b="1" dirty="0" err="1" smtClean="0">
                <a:solidFill>
                  <a:srgbClr val="FF0000"/>
                </a:solidFill>
              </a:rPr>
              <a:t>HiCIAO</a:t>
            </a:r>
            <a:r>
              <a:rPr lang="en-US" altLang="ja-JP" b="1" dirty="0" smtClean="0">
                <a:solidFill>
                  <a:srgbClr val="FF0000"/>
                </a:solidFill>
              </a:rPr>
              <a:t> mounted on the Subaru Telescope clearly show a low-density space between PDS 70 and the inner edge of the disk surrounding it, with a radius as large as 70 astronomical units </a:t>
            </a:r>
          </a:p>
          <a:p>
            <a:pPr algn="ctr"/>
            <a:r>
              <a:rPr lang="en-US" altLang="ja-JP" b="1" dirty="0" smtClean="0">
                <a:solidFill>
                  <a:srgbClr val="FF0000"/>
                </a:solidFill>
              </a:rPr>
              <a:t>Hirano et al. (2012).</a:t>
            </a:r>
            <a:endParaRPr lang="ja-JP" altLang="en-US"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Direct Imaging of a Super-Jupiter Around a Massive Star</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31</a:t>
            </a:fld>
            <a:endParaRPr kumimoji="1" lang="ja-JP" altLang="en-US"/>
          </a:p>
        </p:txBody>
      </p:sp>
      <p:pic>
        <p:nvPicPr>
          <p:cNvPr id="102402" name="Picture 2" descr="http://subarutelescope.org/Pressrelease/2012/11/19/fig1e.jpg"/>
          <p:cNvPicPr>
            <a:picLocks noChangeAspect="1" noChangeArrowheads="1"/>
          </p:cNvPicPr>
          <p:nvPr/>
        </p:nvPicPr>
        <p:blipFill>
          <a:blip r:embed="rId2" cstate="print"/>
          <a:srcRect/>
          <a:stretch>
            <a:fillRect/>
          </a:stretch>
        </p:blipFill>
        <p:spPr bwMode="auto">
          <a:xfrm>
            <a:off x="121815" y="2287562"/>
            <a:ext cx="8914681" cy="4453806"/>
          </a:xfrm>
          <a:prstGeom prst="rect">
            <a:avLst/>
          </a:prstGeom>
          <a:noFill/>
        </p:spPr>
      </p:pic>
      <p:sp>
        <p:nvSpPr>
          <p:cNvPr id="8" name="正方形/長方形 7"/>
          <p:cNvSpPr/>
          <p:nvPr/>
        </p:nvSpPr>
        <p:spPr>
          <a:xfrm>
            <a:off x="179512" y="1486525"/>
            <a:ext cx="8892480" cy="646331"/>
          </a:xfrm>
          <a:prstGeom prst="rect">
            <a:avLst/>
          </a:prstGeom>
        </p:spPr>
        <p:txBody>
          <a:bodyPr wrap="square">
            <a:spAutoFit/>
          </a:bodyPr>
          <a:lstStyle/>
          <a:p>
            <a:pPr algn="ctr"/>
            <a:r>
              <a:rPr lang="en-US" altLang="ja-JP" b="1" dirty="0" smtClean="0"/>
              <a:t>An international team of astronomers has discovered a “super-Jupiter” orbiting </a:t>
            </a:r>
          </a:p>
          <a:p>
            <a:pPr algn="ctr"/>
            <a:r>
              <a:rPr lang="en-US" altLang="ja-JP" b="1" dirty="0" smtClean="0"/>
              <a:t>the massive star Kappa </a:t>
            </a:r>
            <a:r>
              <a:rPr lang="en-US" altLang="ja-JP" b="1" dirty="0" err="1" smtClean="0"/>
              <a:t>Andromedae</a:t>
            </a:r>
            <a:r>
              <a:rPr lang="en-US" altLang="ja-JP" b="1" dirty="0" smtClean="0"/>
              <a:t>, using </a:t>
            </a:r>
            <a:r>
              <a:rPr lang="en-US" altLang="ja-JP" b="1" dirty="0" err="1" smtClean="0">
                <a:hlinkClick r:id="rId3"/>
              </a:rPr>
              <a:t>HiCIAO</a:t>
            </a:r>
            <a:r>
              <a:rPr lang="en-US" altLang="ja-JP" b="1" dirty="0" smtClean="0"/>
              <a:t> and </a:t>
            </a:r>
            <a:r>
              <a:rPr lang="en-US" altLang="ja-JP" b="1" dirty="0" smtClean="0">
                <a:solidFill>
                  <a:srgbClr val="0000FF"/>
                </a:solidFill>
              </a:rPr>
              <a:t>I</a:t>
            </a:r>
            <a:r>
              <a:rPr lang="en-US" altLang="ja-JP" b="1" dirty="0" smtClean="0">
                <a:hlinkClick r:id="rId4"/>
              </a:rPr>
              <a:t>RCS</a:t>
            </a:r>
            <a:r>
              <a:rPr lang="en-US" altLang="ja-JP" b="1" dirty="0" smtClean="0"/>
              <a:t> (Carson et al. 2012).</a:t>
            </a:r>
            <a:endParaRPr lang="ja-JP" alt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ctrTitle" idx="4294967295"/>
          </p:nvPr>
        </p:nvSpPr>
        <p:spPr>
          <a:xfrm>
            <a:off x="685800" y="2130426"/>
            <a:ext cx="7772400" cy="1895475"/>
          </a:xfrm>
        </p:spPr>
        <p:txBody>
          <a:bodyPr lIns="123444" tIns="0" rIns="148133" bIns="0">
            <a:normAutofit/>
          </a:bodyPr>
          <a:lstStyle/>
          <a:p>
            <a:pPr defTabSz="822325"/>
            <a:r>
              <a:rPr lang="ja-JP" altLang="en-US" b="1" dirty="0" smtClean="0">
                <a:effectLst>
                  <a:outerShdw blurRad="38100" dist="38100" dir="2700000" algn="tl">
                    <a:srgbClr val="000000">
                      <a:alpha val="43137"/>
                    </a:srgbClr>
                  </a:outerShdw>
                </a:effectLst>
                <a:ea typeface="ＭＳ Ｐゴシック" charset="-128"/>
              </a:rPr>
              <a:t>新規装置開発</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32</a:t>
            </a:fld>
            <a:endParaRPr kumimoji="1" lang="ja-JP" alt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l="48692" t="14142" r="7402" b="24364"/>
          <a:stretch>
            <a:fillRect/>
          </a:stretch>
        </p:blipFill>
        <p:spPr bwMode="auto">
          <a:xfrm>
            <a:off x="3500438" y="1465585"/>
            <a:ext cx="2143125" cy="2250281"/>
          </a:xfrm>
          <a:prstGeom prst="rect">
            <a:avLst/>
          </a:prstGeom>
          <a:noFill/>
          <a:ln w="12700" cap="flat">
            <a:noFill/>
            <a:miter lim="800000"/>
            <a:headEnd/>
            <a:tailEnd/>
          </a:ln>
        </p:spPr>
      </p:pic>
      <p:sp>
        <p:nvSpPr>
          <p:cNvPr id="15362" name="Rectangle 2"/>
          <p:cNvSpPr>
            <a:spLocks/>
          </p:cNvSpPr>
          <p:nvPr/>
        </p:nvSpPr>
        <p:spPr bwMode="auto">
          <a:xfrm>
            <a:off x="457200" y="191988"/>
            <a:ext cx="8305800" cy="1179612"/>
          </a:xfrm>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bodyPr>
          <a:lstStyle/>
          <a:p>
            <a:pPr algn="ctr"/>
            <a:r>
              <a:rPr lang="en-US" altLang="ja-JP" sz="4400" b="1" dirty="0" err="1" smtClean="0">
                <a:solidFill>
                  <a:schemeClr val="tx1"/>
                </a:solidFill>
                <a:ea typeface="Gill Sans" pitchFamily="-84" charset="0"/>
                <a:cs typeface="Gill Sans" pitchFamily="-84" charset="0"/>
              </a:rPr>
              <a:t>SCExAO</a:t>
            </a:r>
            <a:r>
              <a:rPr lang="en-US" altLang="ja-JP" sz="4400" b="1" dirty="0" smtClean="0">
                <a:solidFill>
                  <a:schemeClr val="tx1"/>
                </a:solidFill>
                <a:ea typeface="Gill Sans" pitchFamily="-84" charset="0"/>
                <a:cs typeface="Gill Sans" pitchFamily="-84" charset="0"/>
              </a:rPr>
              <a:t> </a:t>
            </a:r>
          </a:p>
          <a:p>
            <a:pPr algn="ctr"/>
            <a:r>
              <a:rPr lang="ja-JP" altLang="en-US" sz="3200" b="1" dirty="0" smtClean="0">
                <a:solidFill>
                  <a:schemeClr val="tx1"/>
                </a:solidFill>
                <a:ea typeface="Gill Sans" pitchFamily="-84" charset="0"/>
                <a:cs typeface="Gill Sans" pitchFamily="-84" charset="0"/>
              </a:rPr>
              <a:t>（超高コントラスト系外惑星探査実験装置）</a:t>
            </a:r>
            <a:endParaRPr lang="en-US" altLang="ja-JP" sz="3200" b="1" dirty="0">
              <a:solidFill>
                <a:schemeClr val="tx1"/>
              </a:solidFill>
              <a:ea typeface="Gill Sans" pitchFamily="-84" charset="0"/>
              <a:cs typeface="Gill Sans" pitchFamily="-84" charset="0"/>
            </a:endParaRPr>
          </a:p>
        </p:txBody>
      </p:sp>
      <p:grpSp>
        <p:nvGrpSpPr>
          <p:cNvPr id="2" name="Group 8"/>
          <p:cNvGrpSpPr>
            <a:grpSpLocks/>
          </p:cNvGrpSpPr>
          <p:nvPr/>
        </p:nvGrpSpPr>
        <p:grpSpPr bwMode="auto">
          <a:xfrm>
            <a:off x="4415730" y="4092029"/>
            <a:ext cx="4429125" cy="2062758"/>
            <a:chOff x="0" y="0"/>
            <a:chExt cx="3967" cy="1848"/>
          </a:xfrm>
        </p:grpSpPr>
        <p:grpSp>
          <p:nvGrpSpPr>
            <p:cNvPr id="3" name="Group 5"/>
            <p:cNvGrpSpPr>
              <a:grpSpLocks/>
            </p:cNvGrpSpPr>
            <p:nvPr/>
          </p:nvGrpSpPr>
          <p:grpSpPr bwMode="auto">
            <a:xfrm>
              <a:off x="0" y="0"/>
              <a:ext cx="3967" cy="1848"/>
              <a:chOff x="0" y="0"/>
              <a:chExt cx="3967" cy="1848"/>
            </a:xfrm>
          </p:grpSpPr>
          <p:pic>
            <p:nvPicPr>
              <p:cNvPr id="15363" name="Picture 3"/>
              <p:cNvPicPr>
                <a:picLocks noChangeAspect="1" noChangeArrowheads="1"/>
              </p:cNvPicPr>
              <p:nvPr/>
            </p:nvPicPr>
            <p:blipFill>
              <a:blip r:embed="rId3" cstate="print"/>
              <a:srcRect l="10999" t="21999" r="9666" b="14999"/>
              <a:stretch>
                <a:fillRect/>
              </a:stretch>
            </p:blipFill>
            <p:spPr bwMode="auto">
              <a:xfrm>
                <a:off x="0" y="1"/>
                <a:ext cx="1993" cy="1847"/>
              </a:xfrm>
              <a:prstGeom prst="rect">
                <a:avLst/>
              </a:prstGeom>
              <a:noFill/>
              <a:ln w="12700" cap="flat">
                <a:noFill/>
                <a:miter lim="800000"/>
                <a:headEnd/>
                <a:tailEnd/>
              </a:ln>
            </p:spPr>
          </p:pic>
          <p:pic>
            <p:nvPicPr>
              <p:cNvPr id="15364" name="Picture 4"/>
              <p:cNvPicPr>
                <a:picLocks noChangeArrowheads="1"/>
              </p:cNvPicPr>
              <p:nvPr/>
            </p:nvPicPr>
            <p:blipFill>
              <a:blip r:embed="rId4" cstate="print"/>
              <a:srcRect l="10666" t="21284" r="9999" b="15714"/>
              <a:stretch>
                <a:fillRect/>
              </a:stretch>
            </p:blipFill>
            <p:spPr bwMode="auto">
              <a:xfrm>
                <a:off x="1974" y="0"/>
                <a:ext cx="1993" cy="1829"/>
              </a:xfrm>
              <a:prstGeom prst="rect">
                <a:avLst/>
              </a:prstGeom>
              <a:noFill/>
              <a:ln w="12700" cap="flat">
                <a:noFill/>
                <a:miter lim="800000"/>
                <a:headEnd/>
                <a:tailEnd/>
              </a:ln>
            </p:spPr>
          </p:pic>
        </p:grpSp>
        <p:sp>
          <p:nvSpPr>
            <p:cNvPr id="15366" name="Rectangle 6"/>
            <p:cNvSpPr>
              <a:spLocks/>
            </p:cNvSpPr>
            <p:nvPr/>
          </p:nvSpPr>
          <p:spPr bwMode="auto">
            <a:xfrm>
              <a:off x="68" y="1071"/>
              <a:ext cx="576" cy="48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b="1">
                  <a:solidFill>
                    <a:schemeClr val="tx1"/>
                  </a:solidFill>
                  <a:ea typeface="Gill Sans" pitchFamily="-84" charset="0"/>
                  <a:cs typeface="Gill Sans" pitchFamily="-84" charset="0"/>
                </a:rPr>
                <a:t>(a)</a:t>
              </a:r>
            </a:p>
          </p:txBody>
        </p:sp>
        <p:sp>
          <p:nvSpPr>
            <p:cNvPr id="15367" name="Rectangle 7"/>
            <p:cNvSpPr>
              <a:spLocks/>
            </p:cNvSpPr>
            <p:nvPr/>
          </p:nvSpPr>
          <p:spPr bwMode="auto">
            <a:xfrm>
              <a:off x="2035" y="1087"/>
              <a:ext cx="576" cy="48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b="1">
                  <a:solidFill>
                    <a:schemeClr val="tx1"/>
                  </a:solidFill>
                  <a:ea typeface="Gill Sans" pitchFamily="-84" charset="0"/>
                  <a:cs typeface="Gill Sans" pitchFamily="-84" charset="0"/>
                </a:rPr>
                <a:t>(b)</a:t>
              </a:r>
            </a:p>
          </p:txBody>
        </p:sp>
      </p:grpSp>
      <p:grpSp>
        <p:nvGrpSpPr>
          <p:cNvPr id="4" name="Group 13"/>
          <p:cNvGrpSpPr>
            <a:grpSpLocks/>
          </p:cNvGrpSpPr>
          <p:nvPr/>
        </p:nvGrpSpPr>
        <p:grpSpPr bwMode="auto">
          <a:xfrm>
            <a:off x="5831086" y="1538139"/>
            <a:ext cx="2875359" cy="2277070"/>
            <a:chOff x="0" y="0"/>
            <a:chExt cx="2576" cy="2040"/>
          </a:xfrm>
        </p:grpSpPr>
        <p:pic>
          <p:nvPicPr>
            <p:cNvPr id="15369" name="Picture 9"/>
            <p:cNvPicPr>
              <a:picLocks noChangeAspect="1" noChangeArrowheads="1"/>
            </p:cNvPicPr>
            <p:nvPr/>
          </p:nvPicPr>
          <p:blipFill>
            <a:blip r:embed="rId5" cstate="print"/>
            <a:srcRect l="7388" t="12958" r="1460" b="14540"/>
            <a:stretch>
              <a:fillRect/>
            </a:stretch>
          </p:blipFill>
          <p:spPr bwMode="auto">
            <a:xfrm>
              <a:off x="0" y="0"/>
              <a:ext cx="2576" cy="1300"/>
            </a:xfrm>
            <a:prstGeom prst="rect">
              <a:avLst/>
            </a:prstGeom>
            <a:noFill/>
            <a:ln w="12700" cap="flat">
              <a:noFill/>
              <a:miter lim="800000"/>
              <a:headEnd/>
              <a:tailEnd/>
            </a:ln>
          </p:spPr>
        </p:pic>
        <p:pic>
          <p:nvPicPr>
            <p:cNvPr id="15370" name="Picture 10"/>
            <p:cNvPicPr>
              <a:picLocks noChangeAspect="1" noChangeArrowheads="1"/>
            </p:cNvPicPr>
            <p:nvPr/>
          </p:nvPicPr>
          <p:blipFill>
            <a:blip r:embed="rId6" cstate="print"/>
            <a:srcRect t="1868" r="16588" b="10280"/>
            <a:stretch>
              <a:fillRect/>
            </a:stretch>
          </p:blipFill>
          <p:spPr bwMode="auto">
            <a:xfrm>
              <a:off x="923" y="1032"/>
              <a:ext cx="1276" cy="1008"/>
            </a:xfrm>
            <a:prstGeom prst="rect">
              <a:avLst/>
            </a:prstGeom>
            <a:noFill/>
            <a:ln w="12700" cap="flat">
              <a:noFill/>
              <a:miter lim="800000"/>
              <a:headEnd/>
              <a:tailEnd/>
            </a:ln>
          </p:spPr>
        </p:pic>
        <p:sp>
          <p:nvSpPr>
            <p:cNvPr id="15371" name="AutoShape 11"/>
            <p:cNvSpPr>
              <a:spLocks/>
            </p:cNvSpPr>
            <p:nvPr/>
          </p:nvSpPr>
          <p:spPr bwMode="auto">
            <a:xfrm>
              <a:off x="162" y="650"/>
              <a:ext cx="984" cy="1104"/>
            </a:xfrm>
            <a:custGeom>
              <a:avLst/>
              <a:gdLst>
                <a:gd name="T0" fmla="*/ 10800 w 21600"/>
                <a:gd name="T1" fmla="*/ 10800 h 21600"/>
              </a:gdLst>
              <a:ahLst/>
              <a:cxnLst>
                <a:cxn ang="0">
                  <a:pos x="T0" y="T1"/>
                </a:cxn>
              </a:cxnLst>
              <a:rect l="0" t="0" r="r" b="b"/>
              <a:pathLst>
                <a:path w="21600" h="21600">
                  <a:moveTo>
                    <a:pt x="21600" y="21600"/>
                  </a:moveTo>
                  <a:cubicBezTo>
                    <a:pt x="21600" y="21600"/>
                    <a:pt x="12279" y="19000"/>
                    <a:pt x="6863" y="13490"/>
                  </a:cubicBezTo>
                  <a:cubicBezTo>
                    <a:pt x="1846" y="8386"/>
                    <a:pt x="357" y="1605"/>
                    <a:pt x="357" y="1605"/>
                  </a:cubicBezTo>
                  <a:lnTo>
                    <a:pt x="0" y="0"/>
                  </a:lnTo>
                </a:path>
              </a:pathLst>
            </a:custGeom>
            <a:noFill/>
            <a:ln w="101600" cap="flat">
              <a:solidFill>
                <a:srgbClr val="FFBD00"/>
              </a:solidFill>
              <a:prstDash val="solid"/>
              <a:miter lim="800000"/>
              <a:headEnd type="none" w="med" len="med"/>
              <a:tailEnd type="stealth" w="med" len="med"/>
            </a:ln>
          </p:spPr>
          <p:txBody>
            <a:bodyPr lIns="0" tIns="0" rIns="0" bIns="0">
              <a:prstTxWarp prst="textNoShape">
                <a:avLst/>
              </a:prstTxWarp>
            </a:bodyPr>
            <a:lstStyle/>
            <a:p>
              <a:endParaRPr lang="ja-JP" altLang="en-US"/>
            </a:p>
          </p:txBody>
        </p:sp>
        <p:sp>
          <p:nvSpPr>
            <p:cNvPr id="15372" name="AutoShape 12"/>
            <p:cNvSpPr>
              <a:spLocks/>
            </p:cNvSpPr>
            <p:nvPr/>
          </p:nvSpPr>
          <p:spPr bwMode="auto">
            <a:xfrm>
              <a:off x="1821" y="614"/>
              <a:ext cx="247" cy="840"/>
            </a:xfrm>
            <a:custGeom>
              <a:avLst/>
              <a:gdLst>
                <a:gd name="T0" fmla="*/ 10800 w 21304"/>
                <a:gd name="T1" fmla="*/ 10800 h 21600"/>
              </a:gdLst>
              <a:ahLst/>
              <a:cxnLst>
                <a:cxn ang="0">
                  <a:pos x="T0" y="T1"/>
                </a:cxn>
              </a:cxnLst>
              <a:rect l="0" t="0" r="r" b="b"/>
              <a:pathLst>
                <a:path w="21304" h="21600">
                  <a:moveTo>
                    <a:pt x="16053" y="21600"/>
                  </a:moveTo>
                  <a:cubicBezTo>
                    <a:pt x="16053" y="21600"/>
                    <a:pt x="21600" y="21049"/>
                    <a:pt x="21292" y="11403"/>
                  </a:cubicBezTo>
                  <a:cubicBezTo>
                    <a:pt x="21022" y="2966"/>
                    <a:pt x="6500" y="930"/>
                    <a:pt x="6500" y="930"/>
                  </a:cubicBezTo>
                  <a:lnTo>
                    <a:pt x="0" y="0"/>
                  </a:lnTo>
                </a:path>
              </a:pathLst>
            </a:custGeom>
            <a:noFill/>
            <a:ln w="101600" cap="flat">
              <a:solidFill>
                <a:srgbClr val="FFBD00"/>
              </a:solidFill>
              <a:prstDash val="solid"/>
              <a:miter lim="800000"/>
              <a:headEnd type="none" w="med" len="med"/>
              <a:tailEnd type="stealth" w="med" len="med"/>
            </a:ln>
          </p:spPr>
          <p:txBody>
            <a:bodyPr lIns="0" tIns="0" rIns="0" bIns="0">
              <a:prstTxWarp prst="textNoShape">
                <a:avLst/>
              </a:prstTxWarp>
            </a:bodyPr>
            <a:lstStyle/>
            <a:p>
              <a:endParaRPr lang="ja-JP" altLang="en-US"/>
            </a:p>
          </p:txBody>
        </p:sp>
      </p:grpSp>
      <p:sp>
        <p:nvSpPr>
          <p:cNvPr id="15374" name="Rectangle 14"/>
          <p:cNvSpPr>
            <a:spLocks/>
          </p:cNvSpPr>
          <p:nvPr/>
        </p:nvSpPr>
        <p:spPr bwMode="auto">
          <a:xfrm>
            <a:off x="241101" y="1424285"/>
            <a:ext cx="3009305" cy="232171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ja-JP" altLang="en-US" sz="1500" b="1" dirty="0" smtClean="0">
                <a:ea typeface="Gill Sans" pitchFamily="-84" charset="0"/>
                <a:cs typeface="Gill Sans" pitchFamily="-84" charset="0"/>
              </a:rPr>
              <a:t>重要な要素技術</a:t>
            </a:r>
            <a:endParaRPr lang="en-US" altLang="ja-JP" sz="1500" b="1" dirty="0" smtClean="0">
              <a:ea typeface="Gill Sans" pitchFamily="-84" charset="0"/>
              <a:cs typeface="Gill Sans" pitchFamily="-84" charset="0"/>
            </a:endParaRPr>
          </a:p>
          <a:p>
            <a:r>
              <a:rPr lang="en-US" altLang="ja-JP" sz="1500" b="1" dirty="0">
                <a:ea typeface="Gill Sans" pitchFamily="-84" charset="0"/>
                <a:cs typeface="Gill Sans" pitchFamily="-84" charset="0"/>
              </a:rPr>
              <a:t>(1)</a:t>
            </a:r>
            <a:r>
              <a:rPr lang="en-US" altLang="ja-JP" sz="1500" b="1" dirty="0" smtClean="0">
                <a:ea typeface="Gill Sans" pitchFamily="-84" charset="0"/>
                <a:cs typeface="Gill Sans" pitchFamily="-84" charset="0"/>
              </a:rPr>
              <a:t> 1000</a:t>
            </a:r>
            <a:r>
              <a:rPr lang="ja-JP" altLang="en-US" sz="1500" b="1" dirty="0" smtClean="0">
                <a:ea typeface="Gill Sans" pitchFamily="-84" charset="0"/>
                <a:cs typeface="Gill Sans" pitchFamily="-84" charset="0"/>
              </a:rPr>
              <a:t>素子</a:t>
            </a:r>
            <a:r>
              <a:rPr lang="en-US" altLang="ja-JP" sz="1500" b="1" dirty="0" smtClean="0">
                <a:ea typeface="Gill Sans" pitchFamily="-84" charset="0"/>
                <a:cs typeface="Gill Sans" pitchFamily="-84" charset="0"/>
              </a:rPr>
              <a:t>MEMS</a:t>
            </a:r>
            <a:r>
              <a:rPr lang="ja-JP" altLang="en-US" sz="1500" b="1" dirty="0" smtClean="0">
                <a:ea typeface="Gill Sans" pitchFamily="-84" charset="0"/>
                <a:cs typeface="Gill Sans" pitchFamily="-84" charset="0"/>
              </a:rPr>
              <a:t>可変形鏡</a:t>
            </a:r>
            <a:endParaRPr lang="en-US" altLang="ja-JP" sz="1500" b="1" dirty="0" smtClean="0">
              <a:ea typeface="Gill Sans" pitchFamily="-84" charset="0"/>
              <a:cs typeface="Gill Sans" pitchFamily="-84" charset="0"/>
            </a:endParaRPr>
          </a:p>
          <a:p>
            <a:r>
              <a:rPr lang="en-US" altLang="ja-JP" sz="1500" b="1" dirty="0">
                <a:ea typeface="Gill Sans" pitchFamily="-84" charset="0"/>
                <a:cs typeface="Gill Sans" pitchFamily="-84" charset="0"/>
              </a:rPr>
              <a:t>(2)</a:t>
            </a:r>
            <a:r>
              <a:rPr lang="en-US" altLang="ja-JP" sz="1500" b="1" dirty="0" smtClean="0">
                <a:ea typeface="Gill Sans" pitchFamily="-84" charset="0"/>
                <a:cs typeface="Gill Sans" pitchFamily="-84" charset="0"/>
              </a:rPr>
              <a:t> PIAA</a:t>
            </a:r>
            <a:r>
              <a:rPr lang="ja-JP" altLang="en-US" sz="1500" b="1" dirty="0" smtClean="0">
                <a:ea typeface="Gill Sans" pitchFamily="-84" charset="0"/>
                <a:cs typeface="Gill Sans" pitchFamily="-84" charset="0"/>
              </a:rPr>
              <a:t>コロナグラフ光学素子</a:t>
            </a:r>
            <a:endParaRPr lang="en-US" altLang="ja-JP" sz="1500" b="1" dirty="0" smtClean="0">
              <a:ea typeface="Gill Sans" pitchFamily="-84" charset="0"/>
              <a:cs typeface="Gill Sans" pitchFamily="-84" charset="0"/>
            </a:endParaRPr>
          </a:p>
          <a:p>
            <a:endParaRPr lang="en-US" altLang="ja-JP" sz="1500" b="1" dirty="0" smtClean="0">
              <a:ea typeface="Gill Sans" pitchFamily="-84" charset="0"/>
              <a:cs typeface="Gill Sans" pitchFamily="-84" charset="0"/>
            </a:endParaRPr>
          </a:p>
          <a:p>
            <a:r>
              <a:rPr lang="en-US" altLang="ja-JP" sz="1500" b="1" dirty="0" smtClean="0">
                <a:ea typeface="Gill Sans" pitchFamily="-84" charset="0"/>
                <a:cs typeface="Gill Sans" pitchFamily="-84" charset="0"/>
              </a:rPr>
              <a:t>5</a:t>
            </a:r>
            <a:r>
              <a:rPr lang="ja-JP" altLang="en-US" sz="1500" b="1" dirty="0" smtClean="0">
                <a:ea typeface="Gill Sans" pitchFamily="-84" charset="0"/>
                <a:cs typeface="Gill Sans" pitchFamily="-84" charset="0"/>
              </a:rPr>
              <a:t>桁暗い天体の直接撮像検出を中心星から</a:t>
            </a:r>
            <a:r>
              <a:rPr lang="en-US" altLang="ja-JP" sz="1500" b="1" dirty="0" smtClean="0">
                <a:ea typeface="Lucida Grande" pitchFamily="-84" charset="0"/>
                <a:cs typeface="Lucida Grande" pitchFamily="-84" charset="0"/>
              </a:rPr>
              <a:t>1.5 </a:t>
            </a:r>
            <a:r>
              <a:rPr lang="en-US" altLang="ja-JP" sz="1500" b="1" dirty="0">
                <a:ea typeface="Lucida Grande" pitchFamily="-84" charset="0"/>
                <a:cs typeface="Lucida Grande" pitchFamily="-84" charset="0"/>
              </a:rPr>
              <a:t>λ/D </a:t>
            </a:r>
            <a:r>
              <a:rPr lang="en-US" altLang="ja-JP" sz="1500" b="1" dirty="0" smtClean="0">
                <a:ea typeface="Lucida Grande" pitchFamily="-84" charset="0"/>
                <a:cs typeface="Lucida Grande" pitchFamily="-84" charset="0"/>
              </a:rPr>
              <a:t>(0.06” </a:t>
            </a:r>
            <a:r>
              <a:rPr lang="en-US" altLang="ja-JP" sz="1500" b="1" dirty="0">
                <a:ea typeface="Lucida Grande" pitchFamily="-84" charset="0"/>
                <a:cs typeface="Lucida Grande" pitchFamily="-84" charset="0"/>
              </a:rPr>
              <a:t>in H-band</a:t>
            </a:r>
            <a:r>
              <a:rPr lang="en-US" altLang="ja-JP" sz="1500" b="1" dirty="0" smtClean="0">
                <a:ea typeface="Lucida Grande" pitchFamily="-84" charset="0"/>
                <a:cs typeface="Lucida Grande" pitchFamily="-84" charset="0"/>
              </a:rPr>
              <a:t>)</a:t>
            </a:r>
            <a:r>
              <a:rPr lang="ja-JP" altLang="en-US" sz="1500" b="1" dirty="0" smtClean="0">
                <a:ea typeface="Lucida Grande" pitchFamily="-84" charset="0"/>
                <a:cs typeface="Lucida Grande" pitchFamily="-84" charset="0"/>
              </a:rPr>
              <a:t>の場所で目指す。</a:t>
            </a:r>
            <a:endParaRPr lang="en-US" altLang="ja-JP" sz="1500" b="1" dirty="0">
              <a:ea typeface="Gill Sans" pitchFamily="-84" charset="0"/>
              <a:cs typeface="Gill Sans" pitchFamily="-84" charset="0"/>
            </a:endParaRPr>
          </a:p>
        </p:txBody>
      </p:sp>
      <p:sp>
        <p:nvSpPr>
          <p:cNvPr id="15375" name="Rectangle 15"/>
          <p:cNvSpPr>
            <a:spLocks/>
          </p:cNvSpPr>
          <p:nvPr/>
        </p:nvSpPr>
        <p:spPr bwMode="auto">
          <a:xfrm>
            <a:off x="4968256" y="3286035"/>
            <a:ext cx="260814" cy="276999"/>
          </a:xfrm>
          <a:prstGeom prst="rect">
            <a:avLst/>
          </a:prstGeom>
          <a:solidFill>
            <a:srgbClr val="CDCDCD"/>
          </a:solidFill>
          <a:ln w="12700" cap="flat">
            <a:solidFill>
              <a:schemeClr val="tx1"/>
            </a:solidFill>
            <a:prstDash val="solid"/>
            <a:miter lim="800000"/>
            <a:headEnd type="none" w="med" len="med"/>
            <a:tailEnd type="none" w="med" len="med"/>
          </a:ln>
        </p:spPr>
        <p:txBody>
          <a:bodyPr wrap="none" lIns="0" tIns="0" rIns="0" bIns="0" anchor="ctr">
            <a:prstTxWarp prst="textNoShape">
              <a:avLst/>
            </a:prstTxWarp>
            <a:spAutoFit/>
          </a:bodyPr>
          <a:lstStyle/>
          <a:p>
            <a:r>
              <a:rPr lang="en-US" altLang="ja-JP" b="1">
                <a:solidFill>
                  <a:schemeClr val="tx1"/>
                </a:solidFill>
                <a:ea typeface="Gill Sans" pitchFamily="-84" charset="0"/>
                <a:cs typeface="Gill Sans" pitchFamily="-84" charset="0"/>
              </a:rPr>
              <a:t>(1)</a:t>
            </a:r>
          </a:p>
        </p:txBody>
      </p:sp>
      <p:sp>
        <p:nvSpPr>
          <p:cNvPr id="15376" name="Rectangle 16"/>
          <p:cNvSpPr>
            <a:spLocks/>
          </p:cNvSpPr>
          <p:nvPr/>
        </p:nvSpPr>
        <p:spPr bwMode="auto">
          <a:xfrm>
            <a:off x="8090297" y="3286035"/>
            <a:ext cx="260814" cy="276999"/>
          </a:xfrm>
          <a:prstGeom prst="rect">
            <a:avLst/>
          </a:prstGeom>
          <a:solidFill>
            <a:srgbClr val="CDCDCD"/>
          </a:solidFill>
          <a:ln w="12700" cap="flat">
            <a:solidFill>
              <a:schemeClr val="tx1"/>
            </a:solidFill>
            <a:prstDash val="solid"/>
            <a:miter lim="800000"/>
            <a:headEnd type="none" w="med" len="med"/>
            <a:tailEnd type="none" w="med" len="med"/>
          </a:ln>
        </p:spPr>
        <p:txBody>
          <a:bodyPr wrap="none" lIns="0" tIns="0" rIns="0" bIns="0" anchor="ctr">
            <a:prstTxWarp prst="textNoShape">
              <a:avLst/>
            </a:prstTxWarp>
            <a:spAutoFit/>
          </a:bodyPr>
          <a:lstStyle/>
          <a:p>
            <a:r>
              <a:rPr lang="en-US" altLang="ja-JP" b="1">
                <a:solidFill>
                  <a:schemeClr val="tx1"/>
                </a:solidFill>
                <a:ea typeface="Gill Sans" pitchFamily="-84" charset="0"/>
                <a:cs typeface="Gill Sans" pitchFamily="-84" charset="0"/>
              </a:rPr>
              <a:t>(2)</a:t>
            </a:r>
          </a:p>
        </p:txBody>
      </p:sp>
      <p:sp>
        <p:nvSpPr>
          <p:cNvPr id="15377" name="Rectangle 17"/>
          <p:cNvSpPr>
            <a:spLocks/>
          </p:cNvSpPr>
          <p:nvPr/>
        </p:nvSpPr>
        <p:spPr bwMode="auto">
          <a:xfrm>
            <a:off x="5759648" y="6545461"/>
            <a:ext cx="3009305" cy="27682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sz="1400" b="1" i="1" dirty="0" err="1">
                <a:solidFill>
                  <a:srgbClr val="FF2712"/>
                </a:solidFill>
                <a:ea typeface="Gill Sans" pitchFamily="-84" charset="0"/>
                <a:cs typeface="Gill Sans" pitchFamily="-84" charset="0"/>
              </a:rPr>
              <a:t>Martinache</a:t>
            </a:r>
            <a:r>
              <a:rPr lang="en-US" altLang="ja-JP" sz="1400" b="1" i="1" dirty="0">
                <a:solidFill>
                  <a:srgbClr val="FF2712"/>
                </a:solidFill>
                <a:ea typeface="Gill Sans" pitchFamily="-84" charset="0"/>
                <a:cs typeface="Gill Sans" pitchFamily="-84" charset="0"/>
              </a:rPr>
              <a:t> et al, 2012, PASP, 124</a:t>
            </a:r>
          </a:p>
        </p:txBody>
      </p:sp>
      <p:pic>
        <p:nvPicPr>
          <p:cNvPr id="15378" name="Picture 18"/>
          <p:cNvPicPr>
            <a:picLocks noChangeAspect="1" noChangeArrowheads="1"/>
          </p:cNvPicPr>
          <p:nvPr/>
        </p:nvPicPr>
        <p:blipFill>
          <a:blip r:embed="rId7" cstate="print"/>
          <a:srcRect l="11815" t="7545" r="1367" b="58315"/>
          <a:stretch>
            <a:fillRect/>
          </a:stretch>
        </p:blipFill>
        <p:spPr bwMode="auto">
          <a:xfrm>
            <a:off x="89297" y="3991570"/>
            <a:ext cx="4037335" cy="2116336"/>
          </a:xfrm>
          <a:prstGeom prst="rect">
            <a:avLst/>
          </a:prstGeom>
          <a:noFill/>
          <a:ln w="12700" cap="flat">
            <a:noFill/>
            <a:miter lim="800000"/>
            <a:headEnd/>
            <a:tailEnd/>
          </a:ln>
        </p:spPr>
      </p:pic>
      <p:sp>
        <p:nvSpPr>
          <p:cNvPr id="15379" name="Rectangle 19"/>
          <p:cNvSpPr>
            <a:spLocks/>
          </p:cNvSpPr>
          <p:nvPr/>
        </p:nvSpPr>
        <p:spPr bwMode="auto">
          <a:xfrm>
            <a:off x="76200" y="6197203"/>
            <a:ext cx="4115395" cy="27979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sz="1300" dirty="0" smtClean="0">
                <a:ea typeface="Gill Sans" pitchFamily="-84" charset="0"/>
                <a:cs typeface="Gill Sans" pitchFamily="-84" charset="0"/>
              </a:rPr>
              <a:t>AO188+SCExAO+HiCIAO</a:t>
            </a:r>
            <a:r>
              <a:rPr lang="ja-JP" altLang="en-US" sz="1300" dirty="0" smtClean="0">
                <a:ea typeface="Gill Sans" pitchFamily="-84" charset="0"/>
                <a:cs typeface="Gill Sans" pitchFamily="-84" charset="0"/>
              </a:rPr>
              <a:t>カメラ（</a:t>
            </a:r>
            <a:r>
              <a:rPr lang="en-US" altLang="ja-JP" sz="1300" dirty="0" smtClean="0">
                <a:ea typeface="Gill Sans" pitchFamily="-84" charset="0"/>
                <a:cs typeface="Gill Sans" pitchFamily="-84" charset="0"/>
              </a:rPr>
              <a:t>2012</a:t>
            </a:r>
            <a:r>
              <a:rPr lang="ja-JP" altLang="en-US" sz="1300" dirty="0" smtClean="0">
                <a:ea typeface="Gill Sans" pitchFamily="-84" charset="0"/>
                <a:cs typeface="Gill Sans" pitchFamily="-84" charset="0"/>
              </a:rPr>
              <a:t>年</a:t>
            </a:r>
            <a:r>
              <a:rPr lang="en-US" altLang="ja-JP" sz="1300" dirty="0" smtClean="0">
                <a:ea typeface="Gill Sans" pitchFamily="-84" charset="0"/>
                <a:cs typeface="Gill Sans" pitchFamily="-84" charset="0"/>
              </a:rPr>
              <a:t>11</a:t>
            </a:r>
            <a:r>
              <a:rPr lang="ja-JP" altLang="en-US" sz="1300" dirty="0" smtClean="0">
                <a:ea typeface="Gill Sans" pitchFamily="-84" charset="0"/>
                <a:cs typeface="Gill Sans" pitchFamily="-84" charset="0"/>
              </a:rPr>
              <a:t>月の試験観測）</a:t>
            </a:r>
            <a:endParaRPr lang="en-US" altLang="ja-JP" sz="1300" dirty="0">
              <a:ea typeface="Gill Sans" pitchFamily="-84" charset="0"/>
              <a:cs typeface="Gill Sans" pitchFamily="-84" charset="0"/>
            </a:endParaRPr>
          </a:p>
        </p:txBody>
      </p:sp>
      <p:sp>
        <p:nvSpPr>
          <p:cNvPr id="15380" name="Rectangle 20"/>
          <p:cNvSpPr>
            <a:spLocks/>
          </p:cNvSpPr>
          <p:nvPr/>
        </p:nvSpPr>
        <p:spPr bwMode="auto">
          <a:xfrm>
            <a:off x="4415433" y="6019800"/>
            <a:ext cx="4576167" cy="685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sz="1300" b="1" dirty="0" err="1" smtClean="0">
                <a:ea typeface="Lucida Grande" pitchFamily="-84" charset="0"/>
                <a:cs typeface="Lucida Grande" pitchFamily="-84" charset="0"/>
              </a:rPr>
              <a:t>SCExAO</a:t>
            </a:r>
            <a:r>
              <a:rPr lang="ja-JP" altLang="en-US" sz="1300" b="1" dirty="0" smtClean="0">
                <a:ea typeface="Lucida Grande" pitchFamily="-84" charset="0"/>
                <a:cs typeface="Lucida Grande" pitchFamily="-84" charset="0"/>
              </a:rPr>
              <a:t>によるスペックル除去の実証試験。</a:t>
            </a:r>
            <a:r>
              <a:rPr lang="en-US" altLang="ja-JP" sz="1300" dirty="0" smtClean="0">
                <a:ea typeface="Lucida Grande" pitchFamily="-84" charset="0"/>
                <a:cs typeface="Lucida Grande" pitchFamily="-84" charset="0"/>
              </a:rPr>
              <a:t>(a)</a:t>
            </a:r>
            <a:r>
              <a:rPr lang="ja-JP" altLang="en-US" sz="1300" dirty="0" smtClean="0">
                <a:ea typeface="Lucida Grande" pitchFamily="-84" charset="0"/>
                <a:cs typeface="Lucida Grande" pitchFamily="-84" charset="0"/>
              </a:rPr>
              <a:t>が除去前、</a:t>
            </a:r>
            <a:r>
              <a:rPr lang="en-US" altLang="ja-JP" sz="1300" dirty="0" smtClean="0">
                <a:ea typeface="Lucida Grande" pitchFamily="-84" charset="0"/>
                <a:cs typeface="Lucida Grande" pitchFamily="-84" charset="0"/>
              </a:rPr>
              <a:t>(</a:t>
            </a:r>
            <a:r>
              <a:rPr lang="en-US" altLang="ja-JP" sz="1300" dirty="0" err="1" smtClean="0">
                <a:ea typeface="Lucida Grande" pitchFamily="-84" charset="0"/>
                <a:cs typeface="Lucida Grande" pitchFamily="-84" charset="0"/>
              </a:rPr>
              <a:t>b</a:t>
            </a:r>
            <a:r>
              <a:rPr lang="en-US" altLang="ja-JP" sz="1300" dirty="0" smtClean="0">
                <a:ea typeface="Lucida Grande" pitchFamily="-84" charset="0"/>
                <a:cs typeface="Lucida Grande" pitchFamily="-84" charset="0"/>
              </a:rPr>
              <a:t>)</a:t>
            </a:r>
            <a:r>
              <a:rPr lang="ja-JP" altLang="en-US" sz="1300" dirty="0" smtClean="0">
                <a:ea typeface="Lucida Grande" pitchFamily="-84" charset="0"/>
                <a:cs typeface="Lucida Grande" pitchFamily="-84" charset="0"/>
              </a:rPr>
              <a:t>が除去操作後。ボックスの横方向のサイズは</a:t>
            </a:r>
            <a:r>
              <a:rPr lang="en-US" altLang="ja-JP" sz="1300" dirty="0" smtClean="0">
                <a:ea typeface="Lucida Grande" pitchFamily="-84" charset="0"/>
                <a:cs typeface="Lucida Grande" pitchFamily="-84" charset="0"/>
              </a:rPr>
              <a:t> 1〜15 </a:t>
            </a:r>
            <a:r>
              <a:rPr lang="en-US" altLang="ja-JP" sz="1300" dirty="0">
                <a:ea typeface="Lucida Grande" pitchFamily="-84" charset="0"/>
                <a:cs typeface="Lucida Grande" pitchFamily="-84" charset="0"/>
              </a:rPr>
              <a:t>λ/</a:t>
            </a:r>
            <a:r>
              <a:rPr lang="en-US" altLang="ja-JP" sz="1300" dirty="0" smtClean="0">
                <a:ea typeface="Lucida Grande" pitchFamily="-84" charset="0"/>
                <a:cs typeface="Lucida Grande" pitchFamily="-84" charset="0"/>
              </a:rPr>
              <a:t>D</a:t>
            </a:r>
            <a:r>
              <a:rPr lang="ja-JP" altLang="en-US" sz="1300" dirty="0" smtClean="0">
                <a:ea typeface="Lucida Grande" pitchFamily="-84" charset="0"/>
                <a:cs typeface="Lucida Grande" pitchFamily="-84" charset="0"/>
              </a:rPr>
              <a:t>（</a:t>
            </a:r>
            <a:r>
              <a:rPr lang="en-US" altLang="ja-JP" sz="1300" dirty="0" smtClean="0">
                <a:ea typeface="Lucida Grande" pitchFamily="-84" charset="0"/>
                <a:cs typeface="Lucida Grande" pitchFamily="-84" charset="0"/>
              </a:rPr>
              <a:t>0.04”〜0.6”</a:t>
            </a:r>
            <a:r>
              <a:rPr lang="ja-JP" altLang="en-US" sz="1300" dirty="0" smtClean="0">
                <a:ea typeface="Lucida Grande" pitchFamily="-84" charset="0"/>
                <a:cs typeface="Lucida Grande" pitchFamily="-84" charset="0"/>
              </a:rPr>
              <a:t>）。</a:t>
            </a:r>
            <a:endParaRPr lang="en-US" altLang="ja-JP" sz="1300" dirty="0">
              <a:ea typeface="Lucida Grande" pitchFamily="-84" charset="0"/>
              <a:cs typeface="Lucida Grande" pitchFamily="-84" charset="0"/>
            </a:endParaRPr>
          </a:p>
        </p:txBody>
      </p:sp>
      <p:sp>
        <p:nvSpPr>
          <p:cNvPr id="22" name="スライド番号プレースホルダ 21"/>
          <p:cNvSpPr>
            <a:spLocks noGrp="1"/>
          </p:cNvSpPr>
          <p:nvPr>
            <p:ph type="sldNum" sz="quarter" idx="12"/>
          </p:nvPr>
        </p:nvSpPr>
        <p:spPr/>
        <p:txBody>
          <a:bodyPr/>
          <a:lstStyle/>
          <a:p>
            <a:fld id="{8B844550-8E5E-416A-9F12-B32D48338F36}" type="slidenum">
              <a:rPr kumimoji="1" lang="ja-JP" altLang="en-US" smtClean="0"/>
              <a:pPr/>
              <a:t>33</a:t>
            </a:fld>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5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RAVEN </a:t>
            </a:r>
          </a:p>
          <a:p>
            <a:pPr algn="ctr"/>
            <a:r>
              <a:rPr lang="ja-JP" altLang="en-US" sz="3200" b="1" dirty="0" smtClean="0">
                <a:solidFill>
                  <a:schemeClr val="tx1"/>
                </a:solidFill>
                <a:ea typeface="Gill Sans" pitchFamily="-84" charset="0"/>
                <a:cs typeface="Gill Sans" pitchFamily="-84" charset="0"/>
              </a:rPr>
              <a:t>（多天体補償光学系サイエンス実証機）</a:t>
            </a:r>
            <a:endParaRPr lang="en-US" altLang="ja-JP" sz="3200" b="1" dirty="0">
              <a:solidFill>
                <a:schemeClr val="tx1"/>
              </a:solidFill>
              <a:ea typeface="Gill Sans" pitchFamily="-84" charset="0"/>
              <a:cs typeface="Gill Sans" pitchFamily="-84" charset="0"/>
            </a:endParaRPr>
          </a:p>
        </p:txBody>
      </p:sp>
      <p:sp>
        <p:nvSpPr>
          <p:cNvPr id="3" name="Content Placeholder 2"/>
          <p:cNvSpPr>
            <a:spLocks noGrp="1"/>
          </p:cNvSpPr>
          <p:nvPr>
            <p:ph sz="half" idx="1"/>
          </p:nvPr>
        </p:nvSpPr>
        <p:spPr>
          <a:xfrm>
            <a:off x="304800" y="1600201"/>
            <a:ext cx="4038600" cy="2209799"/>
          </a:xfrm>
        </p:spPr>
        <p:txBody>
          <a:bodyPr>
            <a:normAutofit fontScale="92500" lnSpcReduction="10000"/>
          </a:bodyPr>
          <a:lstStyle/>
          <a:p>
            <a:pPr>
              <a:spcAft>
                <a:spcPts val="600"/>
              </a:spcAft>
              <a:defRPr/>
            </a:pPr>
            <a:r>
              <a:rPr lang="ja-JP" altLang="en-US" sz="1600" b="1" dirty="0" smtClean="0"/>
              <a:t>主に銀河面にある天体（球状星団、低金属量星、星形成領域など）の同時撮像・分光</a:t>
            </a:r>
            <a:endParaRPr lang="en-CA" sz="1600" b="1" dirty="0" smtClean="0"/>
          </a:p>
          <a:p>
            <a:pPr>
              <a:spcAft>
                <a:spcPts val="600"/>
              </a:spcAft>
              <a:buFont typeface="Arial"/>
              <a:buChar char="•"/>
              <a:defRPr/>
            </a:pPr>
            <a:r>
              <a:rPr lang="en-CA" sz="1600" b="1" dirty="0" smtClean="0"/>
              <a:t>3.5</a:t>
            </a:r>
            <a:r>
              <a:rPr lang="ja-JP" altLang="en-US" sz="1600" b="1" dirty="0" smtClean="0"/>
              <a:t>分角以内にある</a:t>
            </a:r>
            <a:r>
              <a:rPr lang="en-CA" sz="1600" b="1" dirty="0" smtClean="0"/>
              <a:t>2</a:t>
            </a:r>
            <a:r>
              <a:rPr lang="ja-JP" altLang="en-US" sz="1600" b="1" dirty="0" smtClean="0"/>
              <a:t>つの天体を同時に</a:t>
            </a:r>
            <a:r>
              <a:rPr lang="en-US" altLang="ja-JP" sz="1600" b="1" dirty="0" smtClean="0"/>
              <a:t>IRCS</a:t>
            </a:r>
            <a:r>
              <a:rPr lang="ja-JP" altLang="en-US" sz="1600" b="1" dirty="0" smtClean="0"/>
              <a:t>に導き、撮像・分光観測を行う</a:t>
            </a:r>
            <a:endParaRPr lang="en-US" altLang="ja-JP" sz="1600" b="1" dirty="0" smtClean="0"/>
          </a:p>
          <a:p>
            <a:pPr>
              <a:spcAft>
                <a:spcPts val="600"/>
              </a:spcAft>
              <a:defRPr/>
            </a:pPr>
            <a:r>
              <a:rPr lang="en-CA" sz="1600" b="1" dirty="0" smtClean="0"/>
              <a:t>TMT第二期装置に向けた</a:t>
            </a:r>
            <a:r>
              <a:rPr lang="ja-JP" altLang="en-US" sz="1600" b="1" dirty="0" smtClean="0"/>
              <a:t>多天体補償光学系のプロトタイプ</a:t>
            </a:r>
            <a:endParaRPr lang="en-US" altLang="ja-JP" sz="1600" b="1" dirty="0" smtClean="0"/>
          </a:p>
          <a:p>
            <a:pPr>
              <a:spcAft>
                <a:spcPts val="600"/>
              </a:spcAft>
              <a:defRPr/>
            </a:pPr>
            <a:r>
              <a:rPr lang="en-US" altLang="ja-JP" sz="1600" b="1" dirty="0" smtClean="0"/>
              <a:t>2011</a:t>
            </a:r>
            <a:r>
              <a:rPr lang="ja-JP" altLang="en-US" sz="1600" b="1" dirty="0" smtClean="0"/>
              <a:t>年</a:t>
            </a:r>
            <a:r>
              <a:rPr lang="en-US" altLang="ja-JP" sz="1600" b="1" dirty="0" smtClean="0"/>
              <a:t>3</a:t>
            </a:r>
            <a:r>
              <a:rPr lang="ja-JP" altLang="en-US" sz="1600" b="1" dirty="0" smtClean="0"/>
              <a:t>月に</a:t>
            </a:r>
            <a:r>
              <a:rPr lang="en-US" altLang="ja-JP" sz="1600" b="1" dirty="0" err="1" smtClean="0"/>
              <a:t>CoDR</a:t>
            </a:r>
            <a:r>
              <a:rPr lang="ja-JP" altLang="en-US" sz="1600" b="1" dirty="0" smtClean="0"/>
              <a:t>実施。</a:t>
            </a:r>
            <a:r>
              <a:rPr lang="en-US" altLang="ja-JP" sz="1600" b="1" dirty="0" smtClean="0"/>
              <a:t>2013</a:t>
            </a:r>
            <a:r>
              <a:rPr lang="ja-JP" altLang="en-US" sz="1600" b="1" dirty="0" smtClean="0"/>
              <a:t>年末からコミッショニング開始予定。</a:t>
            </a:r>
            <a:endParaRPr lang="en-US" altLang="ja-JP" sz="1600" b="1" dirty="0" smtClean="0"/>
          </a:p>
        </p:txBody>
      </p:sp>
      <p:grpSp>
        <p:nvGrpSpPr>
          <p:cNvPr id="2" name="Group 13"/>
          <p:cNvGrpSpPr/>
          <p:nvPr/>
        </p:nvGrpSpPr>
        <p:grpSpPr>
          <a:xfrm>
            <a:off x="2438872" y="6169800"/>
            <a:ext cx="6552728" cy="612000"/>
            <a:chOff x="2411760" y="243232"/>
            <a:chExt cx="6552728" cy="612000"/>
          </a:xfrm>
        </p:grpSpPr>
        <p:pic>
          <p:nvPicPr>
            <p:cNvPr id="7" name="Picture 6" descr="logo-hia.jpg"/>
            <p:cNvPicPr>
              <a:picLocks noChangeAspect="1"/>
            </p:cNvPicPr>
            <p:nvPr/>
          </p:nvPicPr>
          <p:blipFill>
            <a:blip r:embed="rId2" cstate="print"/>
            <a:stretch>
              <a:fillRect/>
            </a:stretch>
          </p:blipFill>
          <p:spPr>
            <a:xfrm>
              <a:off x="4499992" y="260648"/>
              <a:ext cx="949448" cy="576000"/>
            </a:xfrm>
            <a:prstGeom prst="rect">
              <a:avLst/>
            </a:prstGeom>
          </p:spPr>
        </p:pic>
        <p:pic>
          <p:nvPicPr>
            <p:cNvPr id="8" name="Picture 7" descr="logoSubaruNew.jpg"/>
            <p:cNvPicPr>
              <a:picLocks noChangeAspect="1"/>
            </p:cNvPicPr>
            <p:nvPr/>
          </p:nvPicPr>
          <p:blipFill>
            <a:blip r:embed="rId3" cstate="print"/>
            <a:stretch>
              <a:fillRect/>
            </a:stretch>
          </p:blipFill>
          <p:spPr>
            <a:xfrm>
              <a:off x="6156175" y="243232"/>
              <a:ext cx="616432" cy="612000"/>
            </a:xfrm>
            <a:prstGeom prst="rect">
              <a:avLst/>
            </a:prstGeom>
          </p:spPr>
        </p:pic>
        <p:pic>
          <p:nvPicPr>
            <p:cNvPr id="9" name="Picture 8" descr="tohoku2.png"/>
            <p:cNvPicPr>
              <a:picLocks noChangeAspect="1"/>
            </p:cNvPicPr>
            <p:nvPr/>
          </p:nvPicPr>
          <p:blipFill>
            <a:blip r:embed="rId4" cstate="print"/>
            <a:stretch>
              <a:fillRect/>
            </a:stretch>
          </p:blipFill>
          <p:spPr>
            <a:xfrm>
              <a:off x="7409126" y="260712"/>
              <a:ext cx="1555362" cy="576000"/>
            </a:xfrm>
            <a:prstGeom prst="rect">
              <a:avLst/>
            </a:prstGeom>
          </p:spPr>
        </p:pic>
        <p:pic>
          <p:nvPicPr>
            <p:cNvPr id="10" name="Picture 9" descr="uvic.eps"/>
            <p:cNvPicPr>
              <a:picLocks noChangeAspect="1"/>
            </p:cNvPicPr>
            <p:nvPr/>
          </p:nvPicPr>
          <p:blipFill>
            <a:blip r:embed="rId5" cstate="print"/>
            <a:stretch>
              <a:fillRect/>
            </a:stretch>
          </p:blipFill>
          <p:spPr>
            <a:xfrm>
              <a:off x="2411760" y="260648"/>
              <a:ext cx="1493100" cy="548100"/>
            </a:xfrm>
            <a:prstGeom prst="rect">
              <a:avLst/>
            </a:prstGeom>
          </p:spPr>
        </p:pic>
      </p:grpSp>
      <p:pic>
        <p:nvPicPr>
          <p:cNvPr id="11" name="Picture 7" descr="raven.png"/>
          <p:cNvPicPr>
            <a:picLocks noChangeAspect="1"/>
          </p:cNvPicPr>
          <p:nvPr/>
        </p:nvPicPr>
        <p:blipFill>
          <a:blip r:embed="rId6" cstate="print"/>
          <a:srcRect/>
          <a:stretch>
            <a:fillRect/>
          </a:stretch>
        </p:blipFill>
        <p:spPr bwMode="auto">
          <a:xfrm>
            <a:off x="534987" y="428625"/>
            <a:ext cx="836613" cy="714375"/>
          </a:xfrm>
          <a:prstGeom prst="rect">
            <a:avLst/>
          </a:prstGeom>
          <a:noFill/>
          <a:ln w="9525">
            <a:noFill/>
            <a:miter lim="800000"/>
            <a:headEnd/>
            <a:tailEnd/>
          </a:ln>
        </p:spPr>
      </p:pic>
      <p:grpSp>
        <p:nvGrpSpPr>
          <p:cNvPr id="5" name="Group 40"/>
          <p:cNvGrpSpPr>
            <a:grpSpLocks noChangeAspect="1"/>
          </p:cNvGrpSpPr>
          <p:nvPr/>
        </p:nvGrpSpPr>
        <p:grpSpPr>
          <a:xfrm>
            <a:off x="4456031" y="1962602"/>
            <a:ext cx="4611769" cy="3828598"/>
            <a:chOff x="971600" y="332656"/>
            <a:chExt cx="7632848" cy="6336640"/>
          </a:xfrm>
        </p:grpSpPr>
        <p:pic>
          <p:nvPicPr>
            <p:cNvPr id="15" name="Picture 2"/>
            <p:cNvPicPr>
              <a:picLocks noChangeAspect="1" noChangeArrowheads="1"/>
            </p:cNvPicPr>
            <p:nvPr/>
          </p:nvPicPr>
          <p:blipFill>
            <a:blip r:embed="rId7" cstate="print">
              <a:lum bright="10000"/>
            </a:blip>
            <a:srcRect l="17419" t="12743" r="20567" b="19786"/>
            <a:stretch>
              <a:fillRect/>
            </a:stretch>
          </p:blipFill>
          <p:spPr bwMode="auto">
            <a:xfrm>
              <a:off x="1043608" y="332656"/>
              <a:ext cx="7560840" cy="6336640"/>
            </a:xfrm>
            <a:prstGeom prst="rect">
              <a:avLst/>
            </a:prstGeom>
            <a:noFill/>
            <a:ln w="9525">
              <a:noFill/>
              <a:miter lim="800000"/>
              <a:headEnd/>
              <a:tailEnd/>
            </a:ln>
          </p:spPr>
        </p:pic>
        <p:sp>
          <p:nvSpPr>
            <p:cNvPr id="16" name="TextBox 15"/>
            <p:cNvSpPr txBox="1"/>
            <p:nvPr/>
          </p:nvSpPr>
          <p:spPr>
            <a:xfrm>
              <a:off x="2627784" y="404665"/>
              <a:ext cx="792087" cy="485963"/>
            </a:xfrm>
            <a:prstGeom prst="rect">
              <a:avLst/>
            </a:prstGeom>
            <a:noFill/>
          </p:spPr>
          <p:txBody>
            <a:bodyPr wrap="square" rtlCol="0">
              <a:spAutoFit/>
            </a:bodyPr>
            <a:lstStyle/>
            <a:p>
              <a:pPr algn="ctr"/>
              <a:r>
                <a:rPr lang="en-CA" sz="600" dirty="0" smtClean="0"/>
                <a:t>AG/SH surface</a:t>
              </a:r>
              <a:endParaRPr lang="en-CA" sz="600" dirty="0"/>
            </a:p>
          </p:txBody>
        </p:sp>
        <p:sp>
          <p:nvSpPr>
            <p:cNvPr id="17" name="TextBox 5"/>
            <p:cNvSpPr txBox="1">
              <a:spLocks noChangeArrowheads="1"/>
            </p:cNvSpPr>
            <p:nvPr/>
          </p:nvSpPr>
          <p:spPr bwMode="auto">
            <a:xfrm>
              <a:off x="3419873" y="980728"/>
              <a:ext cx="1079500" cy="485963"/>
            </a:xfrm>
            <a:prstGeom prst="rect">
              <a:avLst/>
            </a:prstGeom>
            <a:noFill/>
            <a:ln w="9525">
              <a:noFill/>
              <a:miter lim="800000"/>
              <a:headEnd/>
              <a:tailEnd/>
            </a:ln>
          </p:spPr>
          <p:txBody>
            <a:bodyPr>
              <a:spAutoFit/>
            </a:bodyPr>
            <a:lstStyle/>
            <a:p>
              <a:pPr algn="ctr"/>
              <a:r>
                <a:rPr lang="en-CA" sz="600" dirty="0">
                  <a:latin typeface="Calibri" pitchFamily="34" charset="0"/>
                </a:rPr>
                <a:t>Entrance window</a:t>
              </a:r>
            </a:p>
          </p:txBody>
        </p:sp>
        <p:sp>
          <p:nvSpPr>
            <p:cNvPr id="18" name="TextBox 6"/>
            <p:cNvSpPr txBox="1">
              <a:spLocks noChangeArrowheads="1"/>
            </p:cNvSpPr>
            <p:nvPr/>
          </p:nvSpPr>
          <p:spPr bwMode="auto">
            <a:xfrm>
              <a:off x="3563888" y="1484784"/>
              <a:ext cx="1079500" cy="485963"/>
            </a:xfrm>
            <a:prstGeom prst="rect">
              <a:avLst/>
            </a:prstGeom>
            <a:noFill/>
            <a:ln w="9525">
              <a:noFill/>
              <a:miter lim="800000"/>
              <a:headEnd/>
              <a:tailEnd/>
            </a:ln>
          </p:spPr>
          <p:txBody>
            <a:bodyPr>
              <a:spAutoFit/>
            </a:bodyPr>
            <a:lstStyle/>
            <a:p>
              <a:pPr algn="ctr"/>
              <a:r>
                <a:rPr lang="en-CA" sz="600" dirty="0">
                  <a:latin typeface="Calibri" pitchFamily="34" charset="0"/>
                </a:rPr>
                <a:t>Flip</a:t>
              </a:r>
            </a:p>
            <a:p>
              <a:pPr algn="ctr"/>
              <a:r>
                <a:rPr lang="en-CA" sz="600" dirty="0">
                  <a:latin typeface="Calibri" pitchFamily="34" charset="0"/>
                </a:rPr>
                <a:t>mirror</a:t>
              </a:r>
            </a:p>
          </p:txBody>
        </p:sp>
        <p:sp>
          <p:nvSpPr>
            <p:cNvPr id="19" name="TextBox 7"/>
            <p:cNvSpPr txBox="1">
              <a:spLocks noChangeArrowheads="1"/>
            </p:cNvSpPr>
            <p:nvPr/>
          </p:nvSpPr>
          <p:spPr bwMode="auto">
            <a:xfrm>
              <a:off x="1403647" y="836712"/>
              <a:ext cx="1079500" cy="485963"/>
            </a:xfrm>
            <a:prstGeom prst="rect">
              <a:avLst/>
            </a:prstGeom>
            <a:noFill/>
            <a:ln w="9525">
              <a:noFill/>
              <a:miter lim="800000"/>
              <a:headEnd/>
              <a:tailEnd/>
            </a:ln>
          </p:spPr>
          <p:txBody>
            <a:bodyPr>
              <a:spAutoFit/>
            </a:bodyPr>
            <a:lstStyle/>
            <a:p>
              <a:pPr algn="ctr"/>
              <a:r>
                <a:rPr lang="en-CA" sz="600" dirty="0">
                  <a:latin typeface="Calibri" pitchFamily="34" charset="0"/>
                </a:rPr>
                <a:t>Calibration</a:t>
              </a:r>
            </a:p>
            <a:p>
              <a:pPr algn="ctr"/>
              <a:r>
                <a:rPr lang="en-CA" sz="600" dirty="0">
                  <a:latin typeface="Calibri" pitchFamily="34" charset="0"/>
                </a:rPr>
                <a:t>Unit</a:t>
              </a:r>
            </a:p>
          </p:txBody>
        </p:sp>
        <p:sp>
          <p:nvSpPr>
            <p:cNvPr id="20" name="TextBox 12"/>
            <p:cNvSpPr txBox="1">
              <a:spLocks noChangeArrowheads="1"/>
            </p:cNvSpPr>
            <p:nvPr/>
          </p:nvSpPr>
          <p:spPr bwMode="auto">
            <a:xfrm>
              <a:off x="5076056" y="1484784"/>
              <a:ext cx="720724" cy="485963"/>
            </a:xfrm>
            <a:prstGeom prst="rect">
              <a:avLst/>
            </a:prstGeom>
            <a:noFill/>
            <a:ln w="9525">
              <a:noFill/>
              <a:miter lim="800000"/>
              <a:headEnd/>
              <a:tailEnd/>
            </a:ln>
          </p:spPr>
          <p:txBody>
            <a:bodyPr>
              <a:spAutoFit/>
            </a:bodyPr>
            <a:lstStyle/>
            <a:p>
              <a:pPr algn="r"/>
              <a:r>
                <a:rPr lang="en-CA" sz="600" dirty="0">
                  <a:solidFill>
                    <a:schemeClr val="bg1"/>
                  </a:solidFill>
                  <a:latin typeface="Calibri" pitchFamily="34" charset="0"/>
                </a:rPr>
                <a:t>OL-WFS</a:t>
              </a:r>
            </a:p>
          </p:txBody>
        </p:sp>
        <p:sp>
          <p:nvSpPr>
            <p:cNvPr id="21" name="TextBox 8"/>
            <p:cNvSpPr txBox="1">
              <a:spLocks noChangeArrowheads="1"/>
            </p:cNvSpPr>
            <p:nvPr/>
          </p:nvSpPr>
          <p:spPr bwMode="auto">
            <a:xfrm>
              <a:off x="7309247" y="4581822"/>
              <a:ext cx="719138" cy="323975"/>
            </a:xfrm>
            <a:prstGeom prst="rect">
              <a:avLst/>
            </a:prstGeom>
            <a:noFill/>
            <a:ln w="9525">
              <a:noFill/>
              <a:miter lim="800000"/>
              <a:headEnd/>
              <a:tailEnd/>
            </a:ln>
          </p:spPr>
          <p:txBody>
            <a:bodyPr>
              <a:spAutoFit/>
            </a:bodyPr>
            <a:lstStyle/>
            <a:p>
              <a:pPr algn="ctr"/>
              <a:r>
                <a:rPr lang="en-CA" sz="600" dirty="0">
                  <a:latin typeface="Calibri" pitchFamily="34" charset="0"/>
                </a:rPr>
                <a:t>CL-WFS</a:t>
              </a:r>
            </a:p>
          </p:txBody>
        </p:sp>
        <p:sp>
          <p:nvSpPr>
            <p:cNvPr id="22" name="TextBox 9"/>
            <p:cNvSpPr txBox="1">
              <a:spLocks noChangeArrowheads="1"/>
            </p:cNvSpPr>
            <p:nvPr/>
          </p:nvSpPr>
          <p:spPr bwMode="auto">
            <a:xfrm>
              <a:off x="8027615" y="3573015"/>
              <a:ext cx="504824" cy="485963"/>
            </a:xfrm>
            <a:prstGeom prst="rect">
              <a:avLst/>
            </a:prstGeom>
            <a:noFill/>
            <a:ln w="9525">
              <a:noFill/>
              <a:miter lim="800000"/>
              <a:headEnd/>
              <a:tailEnd/>
            </a:ln>
          </p:spPr>
          <p:txBody>
            <a:bodyPr>
              <a:spAutoFit/>
            </a:bodyPr>
            <a:lstStyle/>
            <a:p>
              <a:pPr algn="ctr"/>
              <a:r>
                <a:rPr lang="en-CA" sz="600" dirty="0">
                  <a:latin typeface="Calibri" pitchFamily="34" charset="0"/>
                </a:rPr>
                <a:t>DM</a:t>
              </a:r>
            </a:p>
          </p:txBody>
        </p:sp>
        <p:sp>
          <p:nvSpPr>
            <p:cNvPr id="23" name="TextBox 10"/>
            <p:cNvSpPr txBox="1">
              <a:spLocks noChangeArrowheads="1"/>
            </p:cNvSpPr>
            <p:nvPr/>
          </p:nvSpPr>
          <p:spPr bwMode="auto">
            <a:xfrm>
              <a:off x="5660072" y="3617077"/>
              <a:ext cx="620574" cy="305637"/>
            </a:xfrm>
            <a:prstGeom prst="rect">
              <a:avLst/>
            </a:prstGeom>
            <a:noFill/>
            <a:ln w="9525">
              <a:noFill/>
              <a:miter lim="800000"/>
              <a:headEnd/>
              <a:tailEnd/>
            </a:ln>
          </p:spPr>
          <p:txBody>
            <a:bodyPr wrap="square">
              <a:spAutoFit/>
            </a:bodyPr>
            <a:lstStyle/>
            <a:p>
              <a:pPr algn="ctr"/>
              <a:r>
                <a:rPr lang="en-CA" sz="600" dirty="0">
                  <a:latin typeface="Calibri" pitchFamily="34" charset="0"/>
                </a:rPr>
                <a:t>LWP</a:t>
              </a:r>
            </a:p>
          </p:txBody>
        </p:sp>
        <p:sp>
          <p:nvSpPr>
            <p:cNvPr id="24" name="TextBox 11"/>
            <p:cNvSpPr txBox="1">
              <a:spLocks noChangeArrowheads="1"/>
            </p:cNvSpPr>
            <p:nvPr/>
          </p:nvSpPr>
          <p:spPr bwMode="auto">
            <a:xfrm>
              <a:off x="6804249" y="6165306"/>
              <a:ext cx="611451" cy="305637"/>
            </a:xfrm>
            <a:prstGeom prst="rect">
              <a:avLst/>
            </a:prstGeom>
            <a:noFill/>
            <a:ln w="9525">
              <a:noFill/>
              <a:miter lim="800000"/>
              <a:headEnd/>
              <a:tailEnd/>
            </a:ln>
          </p:spPr>
          <p:txBody>
            <a:bodyPr wrap="square">
              <a:spAutoFit/>
            </a:bodyPr>
            <a:lstStyle/>
            <a:p>
              <a:pPr algn="ctr"/>
              <a:r>
                <a:rPr lang="en-CA" sz="600" dirty="0">
                  <a:latin typeface="Calibri" pitchFamily="34" charset="0"/>
                </a:rPr>
                <a:t>IRCS</a:t>
              </a:r>
            </a:p>
          </p:txBody>
        </p:sp>
        <p:sp>
          <p:nvSpPr>
            <p:cNvPr id="25" name="TextBox 13"/>
            <p:cNvSpPr txBox="1">
              <a:spLocks noChangeArrowheads="1"/>
            </p:cNvSpPr>
            <p:nvPr/>
          </p:nvSpPr>
          <p:spPr bwMode="auto">
            <a:xfrm>
              <a:off x="6300565" y="4911254"/>
              <a:ext cx="647700" cy="485963"/>
            </a:xfrm>
            <a:prstGeom prst="rect">
              <a:avLst/>
            </a:prstGeom>
            <a:noFill/>
            <a:ln w="9525">
              <a:noFill/>
              <a:miter lim="800000"/>
              <a:headEnd/>
              <a:tailEnd/>
            </a:ln>
          </p:spPr>
          <p:txBody>
            <a:bodyPr>
              <a:spAutoFit/>
            </a:bodyPr>
            <a:lstStyle/>
            <a:p>
              <a:pPr algn="ctr"/>
              <a:r>
                <a:rPr lang="en-CA" sz="600" dirty="0">
                  <a:latin typeface="Calibri" pitchFamily="34" charset="0"/>
                </a:rPr>
                <a:t>Relay lens</a:t>
              </a:r>
            </a:p>
          </p:txBody>
        </p:sp>
        <p:sp>
          <p:nvSpPr>
            <p:cNvPr id="26" name="TextBox 15"/>
            <p:cNvSpPr txBox="1">
              <a:spLocks noChangeArrowheads="1"/>
            </p:cNvSpPr>
            <p:nvPr/>
          </p:nvSpPr>
          <p:spPr bwMode="auto">
            <a:xfrm>
              <a:off x="1908645" y="3933056"/>
              <a:ext cx="719138" cy="485963"/>
            </a:xfrm>
            <a:prstGeom prst="rect">
              <a:avLst/>
            </a:prstGeom>
            <a:noFill/>
            <a:ln w="9525">
              <a:noFill/>
              <a:miter lim="800000"/>
              <a:headEnd/>
              <a:tailEnd/>
            </a:ln>
          </p:spPr>
          <p:txBody>
            <a:bodyPr>
              <a:spAutoFit/>
            </a:bodyPr>
            <a:lstStyle/>
            <a:p>
              <a:pPr algn="ctr"/>
              <a:r>
                <a:rPr lang="en-CA" sz="600" dirty="0">
                  <a:latin typeface="Calibri" pitchFamily="34" charset="0"/>
                </a:rPr>
                <a:t>Figure source</a:t>
              </a:r>
            </a:p>
          </p:txBody>
        </p:sp>
        <p:sp>
          <p:nvSpPr>
            <p:cNvPr id="27" name="TextBox 16"/>
            <p:cNvSpPr txBox="1">
              <a:spLocks noChangeArrowheads="1"/>
            </p:cNvSpPr>
            <p:nvPr/>
          </p:nvSpPr>
          <p:spPr bwMode="auto">
            <a:xfrm>
              <a:off x="4947297" y="3476707"/>
              <a:ext cx="720724" cy="323975"/>
            </a:xfrm>
            <a:prstGeom prst="rect">
              <a:avLst/>
            </a:prstGeom>
            <a:noFill/>
            <a:ln w="9525">
              <a:noFill/>
              <a:miter lim="800000"/>
              <a:headEnd/>
              <a:tailEnd/>
            </a:ln>
          </p:spPr>
          <p:txBody>
            <a:bodyPr>
              <a:spAutoFit/>
            </a:bodyPr>
            <a:lstStyle/>
            <a:p>
              <a:pPr algn="ctr"/>
              <a:r>
                <a:rPr lang="en-CA" sz="600" dirty="0">
                  <a:latin typeface="Calibri" pitchFamily="34" charset="0"/>
                </a:rPr>
                <a:t>Rotator</a:t>
              </a:r>
            </a:p>
          </p:txBody>
        </p:sp>
        <p:sp>
          <p:nvSpPr>
            <p:cNvPr id="28" name="TextBox 17"/>
            <p:cNvSpPr txBox="1">
              <a:spLocks noChangeArrowheads="1"/>
            </p:cNvSpPr>
            <p:nvPr/>
          </p:nvSpPr>
          <p:spPr bwMode="auto">
            <a:xfrm>
              <a:off x="6134510" y="2276872"/>
              <a:ext cx="1152524" cy="323975"/>
            </a:xfrm>
            <a:prstGeom prst="rect">
              <a:avLst/>
            </a:prstGeom>
            <a:noFill/>
            <a:ln w="9525">
              <a:noFill/>
              <a:miter lim="800000"/>
              <a:headEnd/>
              <a:tailEnd/>
            </a:ln>
          </p:spPr>
          <p:txBody>
            <a:bodyPr>
              <a:spAutoFit/>
            </a:bodyPr>
            <a:lstStyle/>
            <a:p>
              <a:pPr algn="ctr"/>
              <a:r>
                <a:rPr lang="en-CA" sz="600" dirty="0">
                  <a:latin typeface="Calibri" pitchFamily="34" charset="0"/>
                </a:rPr>
                <a:t>Roof mirror</a:t>
              </a:r>
            </a:p>
          </p:txBody>
        </p:sp>
        <p:cxnSp>
          <p:nvCxnSpPr>
            <p:cNvPr id="29" name="Straight Arrow Connector 28"/>
            <p:cNvCxnSpPr/>
            <p:nvPr/>
          </p:nvCxnSpPr>
          <p:spPr>
            <a:xfrm rot="10800000" flipV="1">
              <a:off x="4932040" y="2460996"/>
              <a:ext cx="1368151" cy="79253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1"/>
            <p:cNvSpPr txBox="1">
              <a:spLocks noChangeArrowheads="1"/>
            </p:cNvSpPr>
            <p:nvPr/>
          </p:nvSpPr>
          <p:spPr bwMode="auto">
            <a:xfrm>
              <a:off x="5364584" y="3140968"/>
              <a:ext cx="863600" cy="296977"/>
            </a:xfrm>
            <a:prstGeom prst="rect">
              <a:avLst/>
            </a:prstGeom>
            <a:noFill/>
            <a:ln w="9525">
              <a:noFill/>
              <a:miter lim="800000"/>
              <a:headEnd/>
              <a:tailEnd/>
            </a:ln>
          </p:spPr>
          <p:txBody>
            <a:bodyPr>
              <a:spAutoFit/>
            </a:bodyPr>
            <a:lstStyle/>
            <a:p>
              <a:pPr algn="ctr"/>
              <a:r>
                <a:rPr lang="en-CA" sz="500" dirty="0">
                  <a:latin typeface="Calibri" pitchFamily="34" charset="0"/>
                </a:rPr>
                <a:t>Trombone</a:t>
              </a:r>
            </a:p>
          </p:txBody>
        </p:sp>
        <p:sp>
          <p:nvSpPr>
            <p:cNvPr id="31" name="TextBox 44"/>
            <p:cNvSpPr txBox="1">
              <a:spLocks noChangeArrowheads="1"/>
            </p:cNvSpPr>
            <p:nvPr/>
          </p:nvSpPr>
          <p:spPr bwMode="auto">
            <a:xfrm>
              <a:off x="4211958" y="1959223"/>
              <a:ext cx="807515" cy="280167"/>
            </a:xfrm>
            <a:prstGeom prst="rect">
              <a:avLst/>
            </a:prstGeom>
            <a:noFill/>
            <a:ln w="9525">
              <a:noFill/>
              <a:miter lim="800000"/>
              <a:headEnd/>
              <a:tailEnd/>
            </a:ln>
          </p:spPr>
          <p:txBody>
            <a:bodyPr wrap="square">
              <a:spAutoFit/>
            </a:bodyPr>
            <a:lstStyle/>
            <a:p>
              <a:pPr algn="ctr"/>
              <a:r>
                <a:rPr lang="en-CA" sz="500" dirty="0" err="1">
                  <a:latin typeface="Calibri" pitchFamily="34" charset="0"/>
                </a:rPr>
                <a:t>Acq</a:t>
              </a:r>
              <a:r>
                <a:rPr lang="en-CA" sz="500" dirty="0">
                  <a:latin typeface="Calibri" pitchFamily="34" charset="0"/>
                </a:rPr>
                <a:t>. Cam.</a:t>
              </a:r>
            </a:p>
          </p:txBody>
        </p:sp>
        <p:sp>
          <p:nvSpPr>
            <p:cNvPr id="32" name="TextBox 45"/>
            <p:cNvSpPr txBox="1">
              <a:spLocks noChangeArrowheads="1"/>
            </p:cNvSpPr>
            <p:nvPr/>
          </p:nvSpPr>
          <p:spPr bwMode="auto">
            <a:xfrm>
              <a:off x="5902294" y="3933056"/>
              <a:ext cx="756703" cy="458456"/>
            </a:xfrm>
            <a:prstGeom prst="rect">
              <a:avLst/>
            </a:prstGeom>
            <a:noFill/>
            <a:ln w="9525">
              <a:noFill/>
              <a:miter lim="800000"/>
              <a:headEnd/>
              <a:tailEnd/>
            </a:ln>
          </p:spPr>
          <p:txBody>
            <a:bodyPr wrap="square">
              <a:spAutoFit/>
            </a:bodyPr>
            <a:lstStyle/>
            <a:p>
              <a:pPr algn="ctr"/>
              <a:r>
                <a:rPr lang="en-CA" sz="600" dirty="0" err="1">
                  <a:latin typeface="Calibri" pitchFamily="34" charset="0"/>
                </a:rPr>
                <a:t>Lenslet</a:t>
              </a:r>
              <a:r>
                <a:rPr lang="en-CA" sz="600" dirty="0">
                  <a:latin typeface="Calibri" pitchFamily="34" charset="0"/>
                </a:rPr>
                <a:t> array</a:t>
              </a:r>
            </a:p>
          </p:txBody>
        </p:sp>
        <p:sp>
          <p:nvSpPr>
            <p:cNvPr id="33" name="TextBox 13"/>
            <p:cNvSpPr txBox="1">
              <a:spLocks noChangeArrowheads="1"/>
            </p:cNvSpPr>
            <p:nvPr/>
          </p:nvSpPr>
          <p:spPr bwMode="auto">
            <a:xfrm>
              <a:off x="2118781" y="2866583"/>
              <a:ext cx="823960" cy="458456"/>
            </a:xfrm>
            <a:prstGeom prst="rect">
              <a:avLst/>
            </a:prstGeom>
            <a:noFill/>
            <a:ln w="9525">
              <a:noFill/>
              <a:miter lim="800000"/>
              <a:headEnd/>
              <a:tailEnd/>
            </a:ln>
          </p:spPr>
          <p:txBody>
            <a:bodyPr wrap="square">
              <a:spAutoFit/>
            </a:bodyPr>
            <a:lstStyle/>
            <a:p>
              <a:pPr algn="ctr"/>
              <a:r>
                <a:rPr lang="en-CA" sz="600" dirty="0" err="1" smtClean="0">
                  <a:latin typeface="Calibri" pitchFamily="34" charset="0"/>
                </a:rPr>
                <a:t>Toroid</a:t>
              </a:r>
              <a:r>
                <a:rPr lang="en-CA" sz="600" dirty="0" smtClean="0">
                  <a:latin typeface="Calibri" pitchFamily="34" charset="0"/>
                </a:rPr>
                <a:t> or OAE</a:t>
              </a:r>
              <a:endParaRPr lang="en-CA" sz="600" dirty="0">
                <a:latin typeface="Calibri" pitchFamily="34" charset="0"/>
              </a:endParaRPr>
            </a:p>
          </p:txBody>
        </p:sp>
        <p:sp>
          <p:nvSpPr>
            <p:cNvPr id="34" name="TextBox 9"/>
            <p:cNvSpPr txBox="1">
              <a:spLocks noChangeArrowheads="1"/>
            </p:cNvSpPr>
            <p:nvPr/>
          </p:nvSpPr>
          <p:spPr bwMode="auto">
            <a:xfrm>
              <a:off x="3275087" y="5671468"/>
              <a:ext cx="504824" cy="485963"/>
            </a:xfrm>
            <a:prstGeom prst="rect">
              <a:avLst/>
            </a:prstGeom>
            <a:noFill/>
            <a:ln w="9525">
              <a:noFill/>
              <a:miter lim="800000"/>
              <a:headEnd/>
              <a:tailEnd/>
            </a:ln>
          </p:spPr>
          <p:txBody>
            <a:bodyPr>
              <a:spAutoFit/>
            </a:bodyPr>
            <a:lstStyle/>
            <a:p>
              <a:pPr algn="ctr"/>
              <a:r>
                <a:rPr lang="en-CA" sz="600" dirty="0">
                  <a:latin typeface="Calibri" pitchFamily="34" charset="0"/>
                </a:rPr>
                <a:t>DM</a:t>
              </a:r>
            </a:p>
          </p:txBody>
        </p:sp>
        <p:sp>
          <p:nvSpPr>
            <p:cNvPr id="35" name="TextBox 9"/>
            <p:cNvSpPr txBox="1">
              <a:spLocks noChangeArrowheads="1"/>
            </p:cNvSpPr>
            <p:nvPr/>
          </p:nvSpPr>
          <p:spPr bwMode="auto">
            <a:xfrm>
              <a:off x="1403647" y="2935165"/>
              <a:ext cx="589017" cy="280167"/>
            </a:xfrm>
            <a:prstGeom prst="rect">
              <a:avLst/>
            </a:prstGeom>
            <a:noFill/>
            <a:ln w="9525">
              <a:noFill/>
              <a:miter lim="800000"/>
              <a:headEnd/>
              <a:tailEnd/>
            </a:ln>
          </p:spPr>
          <p:txBody>
            <a:bodyPr wrap="square">
              <a:spAutoFit/>
            </a:bodyPr>
            <a:lstStyle/>
            <a:p>
              <a:pPr algn="ctr"/>
              <a:r>
                <a:rPr lang="en-CA" sz="500" dirty="0" smtClean="0">
                  <a:latin typeface="Calibri" pitchFamily="34" charset="0"/>
                </a:rPr>
                <a:t>CDM</a:t>
              </a:r>
              <a:endParaRPr lang="en-CA" sz="500" dirty="0">
                <a:latin typeface="Calibri" pitchFamily="34" charset="0"/>
              </a:endParaRPr>
            </a:p>
          </p:txBody>
        </p:sp>
        <p:sp>
          <p:nvSpPr>
            <p:cNvPr id="36" name="TextBox 8"/>
            <p:cNvSpPr txBox="1">
              <a:spLocks noChangeArrowheads="1"/>
            </p:cNvSpPr>
            <p:nvPr/>
          </p:nvSpPr>
          <p:spPr bwMode="auto">
            <a:xfrm>
              <a:off x="4283967" y="5445919"/>
              <a:ext cx="719138" cy="323975"/>
            </a:xfrm>
            <a:prstGeom prst="rect">
              <a:avLst/>
            </a:prstGeom>
            <a:noFill/>
            <a:ln w="9525">
              <a:noFill/>
              <a:miter lim="800000"/>
              <a:headEnd/>
              <a:tailEnd/>
            </a:ln>
          </p:spPr>
          <p:txBody>
            <a:bodyPr>
              <a:spAutoFit/>
            </a:bodyPr>
            <a:lstStyle/>
            <a:p>
              <a:pPr algn="ctr"/>
              <a:r>
                <a:rPr lang="en-CA" sz="600" dirty="0">
                  <a:latin typeface="Calibri" pitchFamily="34" charset="0"/>
                </a:rPr>
                <a:t>CL-WFS</a:t>
              </a:r>
            </a:p>
          </p:txBody>
        </p:sp>
        <p:sp>
          <p:nvSpPr>
            <p:cNvPr id="37" name="TextBox 12"/>
            <p:cNvSpPr txBox="1">
              <a:spLocks noChangeArrowheads="1"/>
            </p:cNvSpPr>
            <p:nvPr/>
          </p:nvSpPr>
          <p:spPr bwMode="auto">
            <a:xfrm>
              <a:off x="3059833" y="2060847"/>
              <a:ext cx="720724" cy="485963"/>
            </a:xfrm>
            <a:prstGeom prst="rect">
              <a:avLst/>
            </a:prstGeom>
            <a:noFill/>
            <a:ln w="9525">
              <a:noFill/>
              <a:miter lim="800000"/>
              <a:headEnd/>
              <a:tailEnd/>
            </a:ln>
          </p:spPr>
          <p:txBody>
            <a:bodyPr>
              <a:spAutoFit/>
            </a:bodyPr>
            <a:lstStyle/>
            <a:p>
              <a:pPr algn="r"/>
              <a:r>
                <a:rPr lang="en-CA" sz="600" dirty="0">
                  <a:solidFill>
                    <a:schemeClr val="bg1"/>
                  </a:solidFill>
                  <a:latin typeface="Calibri" pitchFamily="34" charset="0"/>
                </a:rPr>
                <a:t>OL-WFS</a:t>
              </a:r>
            </a:p>
          </p:txBody>
        </p:sp>
        <p:sp>
          <p:nvSpPr>
            <p:cNvPr id="38" name="TextBox 8"/>
            <p:cNvSpPr txBox="1">
              <a:spLocks noChangeArrowheads="1"/>
            </p:cNvSpPr>
            <p:nvPr/>
          </p:nvSpPr>
          <p:spPr bwMode="auto">
            <a:xfrm>
              <a:off x="5364088" y="5816298"/>
              <a:ext cx="864096" cy="323975"/>
            </a:xfrm>
            <a:prstGeom prst="rect">
              <a:avLst/>
            </a:prstGeom>
            <a:noFill/>
            <a:ln w="9525">
              <a:noFill/>
              <a:miter lim="800000"/>
              <a:headEnd/>
              <a:tailEnd/>
            </a:ln>
          </p:spPr>
          <p:txBody>
            <a:bodyPr wrap="square">
              <a:spAutoFit/>
            </a:bodyPr>
            <a:lstStyle/>
            <a:p>
              <a:pPr algn="ctr"/>
              <a:r>
                <a:rPr lang="en-CA" sz="600" dirty="0" smtClean="0">
                  <a:latin typeface="Calibri" pitchFamily="34" charset="0"/>
                </a:rPr>
                <a:t>LGS-WFS</a:t>
              </a:r>
              <a:endParaRPr lang="en-CA" sz="600" dirty="0">
                <a:latin typeface="Calibri" pitchFamily="34" charset="0"/>
              </a:endParaRPr>
            </a:p>
          </p:txBody>
        </p:sp>
        <p:sp>
          <p:nvSpPr>
            <p:cNvPr id="39" name="TextBox 15"/>
            <p:cNvSpPr txBox="1">
              <a:spLocks noChangeArrowheads="1"/>
            </p:cNvSpPr>
            <p:nvPr/>
          </p:nvSpPr>
          <p:spPr bwMode="auto">
            <a:xfrm>
              <a:off x="7164287" y="2636912"/>
              <a:ext cx="719138" cy="485963"/>
            </a:xfrm>
            <a:prstGeom prst="rect">
              <a:avLst/>
            </a:prstGeom>
            <a:noFill/>
            <a:ln w="9525">
              <a:noFill/>
              <a:miter lim="800000"/>
              <a:headEnd/>
              <a:tailEnd/>
            </a:ln>
          </p:spPr>
          <p:txBody>
            <a:bodyPr>
              <a:spAutoFit/>
            </a:bodyPr>
            <a:lstStyle/>
            <a:p>
              <a:pPr algn="ctr"/>
              <a:r>
                <a:rPr lang="en-CA" sz="600" dirty="0">
                  <a:latin typeface="Calibri" pitchFamily="34" charset="0"/>
                </a:rPr>
                <a:t>Figure source</a:t>
              </a:r>
            </a:p>
          </p:txBody>
        </p:sp>
        <p:sp>
          <p:nvSpPr>
            <p:cNvPr id="40" name="TextBox 7"/>
            <p:cNvSpPr txBox="1">
              <a:spLocks noChangeArrowheads="1"/>
            </p:cNvSpPr>
            <p:nvPr/>
          </p:nvSpPr>
          <p:spPr bwMode="auto">
            <a:xfrm>
              <a:off x="971600" y="2247254"/>
              <a:ext cx="864096" cy="485963"/>
            </a:xfrm>
            <a:prstGeom prst="rect">
              <a:avLst/>
            </a:prstGeom>
            <a:noFill/>
            <a:ln w="9525">
              <a:noFill/>
              <a:miter lim="800000"/>
              <a:headEnd/>
              <a:tailEnd/>
            </a:ln>
          </p:spPr>
          <p:txBody>
            <a:bodyPr wrap="square">
              <a:spAutoFit/>
            </a:bodyPr>
            <a:lstStyle/>
            <a:p>
              <a:pPr algn="ctr"/>
              <a:r>
                <a:rPr lang="en-CA" sz="600" dirty="0" smtClean="0">
                  <a:latin typeface="Calibri" pitchFamily="34" charset="0"/>
                </a:rPr>
                <a:t>Phase screens</a:t>
              </a:r>
              <a:endParaRPr lang="en-CA" sz="600" dirty="0">
                <a:latin typeface="Calibri" pitchFamily="34" charset="0"/>
              </a:endParaRPr>
            </a:p>
          </p:txBody>
        </p:sp>
      </p:grpSp>
      <p:pic>
        <p:nvPicPr>
          <p:cNvPr id="42" name="Picture 41" descr="IMG_1250.jpg"/>
          <p:cNvPicPr>
            <a:picLocks noChangeAspect="1"/>
          </p:cNvPicPr>
          <p:nvPr/>
        </p:nvPicPr>
        <p:blipFill>
          <a:blip r:embed="rId8" cstate="print"/>
          <a:srcRect l="9412" t="5906" r="2215" b="9596"/>
          <a:stretch>
            <a:fillRect/>
          </a:stretch>
        </p:blipFill>
        <p:spPr>
          <a:xfrm>
            <a:off x="685800" y="3694338"/>
            <a:ext cx="3349078" cy="2401662"/>
          </a:xfrm>
          <a:prstGeom prst="rect">
            <a:avLst/>
          </a:prstGeom>
        </p:spPr>
      </p:pic>
      <p:sp>
        <p:nvSpPr>
          <p:cNvPr id="41" name="スライド番号プレースホルダ 40"/>
          <p:cNvSpPr>
            <a:spLocks noGrp="1"/>
          </p:cNvSpPr>
          <p:nvPr>
            <p:ph type="sldNum" sz="quarter" idx="12"/>
          </p:nvPr>
        </p:nvSpPr>
        <p:spPr/>
        <p:txBody>
          <a:bodyPr/>
          <a:lstStyle/>
          <a:p>
            <a:fld id="{8B844550-8E5E-416A-9F12-B32D48338F36}" type="slidenum">
              <a:rPr kumimoji="1" lang="ja-JP" altLang="en-US" smtClean="0"/>
              <a:pPr/>
              <a:t>34</a:t>
            </a:fld>
            <a:endParaRPr kumimoji="1"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IRD (IR </a:t>
            </a:r>
            <a:r>
              <a:rPr lang="en-US" altLang="ja-JP" b="1" dirty="0" smtClean="0">
                <a:ea typeface="Gill Sans" pitchFamily="-84" charset="0"/>
                <a:cs typeface="Gill Sans" pitchFamily="-84" charset="0"/>
              </a:rPr>
              <a:t>Doppler Spectrograph)</a:t>
            </a:r>
            <a:r>
              <a:rPr lang="en-US" altLang="ja-JP" sz="4400" b="1" dirty="0" smtClean="0">
                <a:solidFill>
                  <a:schemeClr val="tx1"/>
                </a:solidFill>
                <a:ea typeface="Gill Sans" pitchFamily="-84" charset="0"/>
                <a:cs typeface="Gill Sans" pitchFamily="-84" charset="0"/>
              </a:rPr>
              <a:t> </a:t>
            </a:r>
          </a:p>
          <a:p>
            <a:pPr algn="ctr"/>
            <a:r>
              <a:rPr lang="ja-JP" altLang="en-US" sz="3200" b="1" dirty="0" smtClean="0">
                <a:solidFill>
                  <a:schemeClr val="tx1"/>
                </a:solidFill>
                <a:ea typeface="Gill Sans" pitchFamily="-84" charset="0"/>
                <a:cs typeface="Gill Sans" pitchFamily="-84" charset="0"/>
              </a:rPr>
              <a:t>（</a:t>
            </a:r>
            <a:r>
              <a:rPr lang="en-US" altLang="ja-JP" sz="3200" b="1" dirty="0" smtClean="0">
                <a:ea typeface="Gill Sans" pitchFamily="-84" charset="0"/>
                <a:cs typeface="Gill Sans" pitchFamily="-84" charset="0"/>
              </a:rPr>
              <a:t>M</a:t>
            </a:r>
            <a:r>
              <a:rPr lang="ja-JP" altLang="en-US" sz="3200" b="1" dirty="0" smtClean="0">
                <a:ea typeface="Gill Sans" pitchFamily="-84" charset="0"/>
                <a:cs typeface="Gill Sans" pitchFamily="-84" charset="0"/>
              </a:rPr>
              <a:t>型星の地球型惑星探査</a:t>
            </a:r>
            <a:r>
              <a:rPr lang="ja-JP" altLang="en-US" sz="3200" b="1" dirty="0" smtClean="0">
                <a:solidFill>
                  <a:schemeClr val="tx1"/>
                </a:solidFill>
                <a:ea typeface="Gill Sans" pitchFamily="-84" charset="0"/>
                <a:cs typeface="Gill Sans" pitchFamily="-84" charset="0"/>
              </a:rPr>
              <a:t>）</a:t>
            </a:r>
            <a:endParaRPr lang="en-US" altLang="ja-JP" sz="3200" b="1" dirty="0">
              <a:solidFill>
                <a:schemeClr val="tx1"/>
              </a:solidFill>
              <a:ea typeface="Gill Sans" pitchFamily="-84" charset="0"/>
              <a:cs typeface="Gill Sans" pitchFamily="-84" charset="0"/>
            </a:endParaRPr>
          </a:p>
        </p:txBody>
      </p:sp>
      <p:sp>
        <p:nvSpPr>
          <p:cNvPr id="5" name="Content Placeholder 2"/>
          <p:cNvSpPr>
            <a:spLocks noGrp="1"/>
          </p:cNvSpPr>
          <p:nvPr>
            <p:ph sz="half" idx="1"/>
          </p:nvPr>
        </p:nvSpPr>
        <p:spPr>
          <a:xfrm>
            <a:off x="304800" y="1600201"/>
            <a:ext cx="4038600" cy="2209799"/>
          </a:xfrm>
        </p:spPr>
        <p:txBody>
          <a:bodyPr>
            <a:normAutofit fontScale="85000" lnSpcReduction="20000"/>
          </a:bodyPr>
          <a:lstStyle/>
          <a:p>
            <a:pPr>
              <a:spcAft>
                <a:spcPts val="600"/>
              </a:spcAft>
              <a:defRPr/>
            </a:pPr>
            <a:r>
              <a:rPr lang="en-US" sz="1600" b="1" dirty="0" smtClean="0"/>
              <a:t>近赤外線ドップラー法によって 1地球質量の惑星をM型星の ハビタブルゾーンに多数検出することを目的。</a:t>
            </a:r>
          </a:p>
          <a:p>
            <a:pPr>
              <a:spcAft>
                <a:spcPts val="600"/>
              </a:spcAft>
              <a:defRPr/>
            </a:pPr>
            <a:r>
              <a:rPr lang="en-US" altLang="ja-JP" sz="1600" b="1" dirty="0" smtClean="0"/>
              <a:t>AO188 → </a:t>
            </a:r>
            <a:r>
              <a:rPr lang="ja-JP" altLang="en-US" sz="1600" b="1" dirty="0" smtClean="0"/>
              <a:t>光ファイバー</a:t>
            </a:r>
            <a:r>
              <a:rPr lang="en-US" altLang="ja-JP" sz="1600" b="1" dirty="0" smtClean="0"/>
              <a:t> → IRD</a:t>
            </a:r>
            <a:r>
              <a:rPr lang="ja-JP" altLang="en-US" sz="1600" b="1" dirty="0" smtClean="0"/>
              <a:t>装置という構成。周波数コムが波長基準。</a:t>
            </a:r>
            <a:endParaRPr lang="en-CA" sz="1600" b="1" dirty="0" smtClean="0"/>
          </a:p>
          <a:p>
            <a:pPr>
              <a:spcAft>
                <a:spcPts val="600"/>
              </a:spcAft>
              <a:defRPr/>
            </a:pPr>
            <a:r>
              <a:rPr lang="en-US" altLang="ja-JP" sz="1600" b="1" dirty="0" smtClean="0"/>
              <a:t>1m/s</a:t>
            </a:r>
            <a:r>
              <a:rPr lang="ja-JP" altLang="en-US" sz="1600" b="1" dirty="0" smtClean="0"/>
              <a:t>の精度の赤外線分光器を実現</a:t>
            </a:r>
            <a:endParaRPr lang="en-US" altLang="ja-JP" sz="1600" b="1" dirty="0" smtClean="0"/>
          </a:p>
          <a:p>
            <a:pPr>
              <a:spcAft>
                <a:spcPts val="600"/>
              </a:spcAft>
              <a:defRPr/>
            </a:pPr>
            <a:r>
              <a:rPr lang="ja-JP" altLang="en-US" sz="1600" b="1" dirty="0" smtClean="0"/>
              <a:t>科研費特別推進研究（代表者田村）で開発を進める。</a:t>
            </a:r>
            <a:endParaRPr lang="en-US" altLang="ja-JP" sz="1600" b="1" dirty="0" smtClean="0"/>
          </a:p>
          <a:p>
            <a:pPr>
              <a:spcAft>
                <a:spcPts val="600"/>
              </a:spcAft>
              <a:defRPr/>
            </a:pPr>
            <a:r>
              <a:rPr lang="en-US" altLang="ja-JP" sz="1600" b="1" dirty="0" smtClean="0"/>
              <a:t>2012</a:t>
            </a:r>
            <a:r>
              <a:rPr lang="ja-JP" altLang="en-US" sz="1600" b="1" dirty="0" smtClean="0"/>
              <a:t>年</a:t>
            </a:r>
            <a:r>
              <a:rPr lang="en-US" altLang="ja-JP" sz="1600" b="1" dirty="0" smtClean="0"/>
              <a:t>9</a:t>
            </a:r>
            <a:r>
              <a:rPr lang="ja-JP" altLang="en-US" sz="1600" b="1" dirty="0" smtClean="0"/>
              <a:t>月に</a:t>
            </a:r>
            <a:r>
              <a:rPr lang="en-US" altLang="ja-JP" sz="1600" b="1" dirty="0" err="1" smtClean="0"/>
              <a:t>CoDR</a:t>
            </a:r>
            <a:r>
              <a:rPr lang="ja-JP" altLang="en-US" sz="1600" b="1" dirty="0" smtClean="0"/>
              <a:t>を実施。</a:t>
            </a:r>
            <a:endParaRPr lang="en-US" altLang="ja-JP" sz="1600" b="1" dirty="0" smtClean="0"/>
          </a:p>
        </p:txBody>
      </p:sp>
      <p:grpSp>
        <p:nvGrpSpPr>
          <p:cNvPr id="2" name="Group 22"/>
          <p:cNvGrpSpPr/>
          <p:nvPr/>
        </p:nvGrpSpPr>
        <p:grpSpPr>
          <a:xfrm>
            <a:off x="4794504" y="1563624"/>
            <a:ext cx="3816096" cy="2627376"/>
            <a:chOff x="5029200" y="1487424"/>
            <a:chExt cx="3816096" cy="2627376"/>
          </a:xfrm>
        </p:grpSpPr>
        <p:pic>
          <p:nvPicPr>
            <p:cNvPr id="10" name="Picture 9" descr="IRD_Stellar_RV.jpg"/>
            <p:cNvPicPr>
              <a:picLocks noChangeAspect="1"/>
            </p:cNvPicPr>
            <p:nvPr/>
          </p:nvPicPr>
          <p:blipFill>
            <a:blip r:embed="rId2" cstate="print"/>
            <a:stretch>
              <a:fillRect/>
            </a:stretch>
          </p:blipFill>
          <p:spPr>
            <a:xfrm>
              <a:off x="5029200" y="1487424"/>
              <a:ext cx="3816096" cy="2627376"/>
            </a:xfrm>
            <a:prstGeom prst="rect">
              <a:avLst/>
            </a:prstGeom>
          </p:spPr>
        </p:pic>
        <p:cxnSp>
          <p:nvCxnSpPr>
            <p:cNvPr id="12" name="Straight Connector 11"/>
            <p:cNvCxnSpPr/>
            <p:nvPr/>
          </p:nvCxnSpPr>
          <p:spPr>
            <a:xfrm>
              <a:off x="5494867" y="2800879"/>
              <a:ext cx="2971800" cy="1588"/>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43800" y="2590800"/>
              <a:ext cx="954107" cy="246221"/>
            </a:xfrm>
            <a:prstGeom prst="rect">
              <a:avLst/>
            </a:prstGeom>
            <a:noFill/>
          </p:spPr>
          <p:txBody>
            <a:bodyPr wrap="none" rtlCol="0">
              <a:spAutoFit/>
            </a:bodyPr>
            <a:lstStyle/>
            <a:p>
              <a:r>
                <a:rPr lang="ja-JP" altLang="en-US" sz="1000" dirty="0" smtClean="0"/>
                <a:t>目標速度精度</a:t>
              </a:r>
              <a:endParaRPr kumimoji="1" lang="ja-JP" altLang="en-US" sz="1000" dirty="0"/>
            </a:p>
          </p:txBody>
        </p:sp>
        <p:sp>
          <p:nvSpPr>
            <p:cNvPr id="14" name="Oval 13"/>
            <p:cNvSpPr/>
            <p:nvPr/>
          </p:nvSpPr>
          <p:spPr>
            <a:xfrm>
              <a:off x="5511800" y="2400300"/>
              <a:ext cx="381000" cy="381000"/>
            </a:xfrm>
            <a:prstGeom prst="ellipse">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 name="Straight Arrow Connector 18"/>
            <p:cNvCxnSpPr/>
            <p:nvPr/>
          </p:nvCxnSpPr>
          <p:spPr>
            <a:xfrm rot="10800000" flipV="1">
              <a:off x="5943600" y="1981200"/>
              <a:ext cx="990600" cy="533400"/>
            </a:xfrm>
            <a:prstGeom prst="straightConnector1">
              <a:avLst/>
            </a:prstGeom>
            <a:ln w="19050" cap="flat" cmpd="sng" algn="ctr">
              <a:solidFill>
                <a:srgbClr val="0000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88540" y="1752600"/>
              <a:ext cx="1569660" cy="400110"/>
            </a:xfrm>
            <a:prstGeom prst="rect">
              <a:avLst/>
            </a:prstGeom>
            <a:noFill/>
          </p:spPr>
          <p:txBody>
            <a:bodyPr wrap="none" rtlCol="0">
              <a:spAutoFit/>
            </a:bodyPr>
            <a:lstStyle/>
            <a:p>
              <a:r>
                <a:rPr lang="ja-JP" altLang="en-US" sz="1000" dirty="0" smtClean="0"/>
                <a:t>ターゲットとしている</a:t>
              </a:r>
              <a:endParaRPr lang="en-US" altLang="ja-JP" sz="1000" dirty="0" smtClean="0"/>
            </a:p>
            <a:p>
              <a:r>
                <a:rPr kumimoji="1" lang="ja-JP" altLang="en-US" sz="1000" dirty="0" smtClean="0"/>
                <a:t>恒星質量と</a:t>
              </a:r>
              <a:r>
                <a:rPr lang="ja-JP" altLang="en-US" sz="1000" dirty="0" smtClean="0"/>
                <a:t>最低惑星質量</a:t>
              </a:r>
              <a:endParaRPr kumimoji="1" lang="ja-JP" altLang="en-US" sz="1000" dirty="0"/>
            </a:p>
          </p:txBody>
        </p:sp>
      </p:grpSp>
      <p:grpSp>
        <p:nvGrpSpPr>
          <p:cNvPr id="3" name="Group 26"/>
          <p:cNvGrpSpPr/>
          <p:nvPr/>
        </p:nvGrpSpPr>
        <p:grpSpPr>
          <a:xfrm>
            <a:off x="545592" y="3886200"/>
            <a:ext cx="3645408" cy="2731532"/>
            <a:chOff x="76200" y="3886200"/>
            <a:chExt cx="3645408" cy="2731532"/>
          </a:xfrm>
        </p:grpSpPr>
        <p:pic>
          <p:nvPicPr>
            <p:cNvPr id="22" name="Picture 21" descr="Optical_Layout_IRD.jpg"/>
            <p:cNvPicPr>
              <a:picLocks noChangeAspect="1"/>
            </p:cNvPicPr>
            <p:nvPr/>
          </p:nvPicPr>
          <p:blipFill>
            <a:blip r:embed="rId3" cstate="print"/>
            <a:stretch>
              <a:fillRect/>
            </a:stretch>
          </p:blipFill>
          <p:spPr>
            <a:xfrm>
              <a:off x="76200" y="3886200"/>
              <a:ext cx="3645408" cy="2493264"/>
            </a:xfrm>
            <a:prstGeom prst="rect">
              <a:avLst/>
            </a:prstGeom>
          </p:spPr>
        </p:pic>
        <p:sp>
          <p:nvSpPr>
            <p:cNvPr id="25" name="TextBox 24"/>
            <p:cNvSpPr txBox="1"/>
            <p:nvPr/>
          </p:nvSpPr>
          <p:spPr>
            <a:xfrm>
              <a:off x="838200" y="6248400"/>
              <a:ext cx="1895170" cy="369332"/>
            </a:xfrm>
            <a:prstGeom prst="rect">
              <a:avLst/>
            </a:prstGeom>
            <a:noFill/>
          </p:spPr>
          <p:txBody>
            <a:bodyPr wrap="none" rtlCol="0">
              <a:spAutoFit/>
            </a:bodyPr>
            <a:lstStyle/>
            <a:p>
              <a:r>
                <a:rPr lang="en-US" altLang="ja-JP" dirty="0" smtClean="0"/>
                <a:t>IRD</a:t>
              </a:r>
              <a:r>
                <a:rPr lang="ja-JP" altLang="en-US" dirty="0" smtClean="0"/>
                <a:t>分光器光学系</a:t>
              </a:r>
              <a:endParaRPr kumimoji="1" lang="ja-JP" altLang="en-US" dirty="0"/>
            </a:p>
          </p:txBody>
        </p:sp>
      </p:grpSp>
      <p:grpSp>
        <p:nvGrpSpPr>
          <p:cNvPr id="6" name="Group 27"/>
          <p:cNvGrpSpPr/>
          <p:nvPr/>
        </p:nvGrpSpPr>
        <p:grpSpPr>
          <a:xfrm>
            <a:off x="5105400" y="4267200"/>
            <a:ext cx="3276600" cy="2350532"/>
            <a:chOff x="5029200" y="4267200"/>
            <a:chExt cx="3276600" cy="2350532"/>
          </a:xfrm>
        </p:grpSpPr>
        <p:pic>
          <p:nvPicPr>
            <p:cNvPr id="24" name="Picture 23" descr="Comb_IRD.jpg"/>
            <p:cNvPicPr>
              <a:picLocks noChangeAspect="1"/>
            </p:cNvPicPr>
            <p:nvPr/>
          </p:nvPicPr>
          <p:blipFill>
            <a:blip r:embed="rId4" cstate="print"/>
            <a:stretch>
              <a:fillRect/>
            </a:stretch>
          </p:blipFill>
          <p:spPr>
            <a:xfrm>
              <a:off x="5029200" y="4267200"/>
              <a:ext cx="3276600" cy="2033752"/>
            </a:xfrm>
            <a:prstGeom prst="rect">
              <a:avLst/>
            </a:prstGeom>
          </p:spPr>
        </p:pic>
        <p:sp>
          <p:nvSpPr>
            <p:cNvPr id="26" name="TextBox 25"/>
            <p:cNvSpPr txBox="1"/>
            <p:nvPr/>
          </p:nvSpPr>
          <p:spPr>
            <a:xfrm>
              <a:off x="6096000" y="6248400"/>
              <a:ext cx="1107996" cy="369332"/>
            </a:xfrm>
            <a:prstGeom prst="rect">
              <a:avLst/>
            </a:prstGeom>
            <a:noFill/>
          </p:spPr>
          <p:txBody>
            <a:bodyPr wrap="none" rtlCol="0">
              <a:spAutoFit/>
            </a:bodyPr>
            <a:lstStyle/>
            <a:p>
              <a:r>
                <a:rPr kumimoji="1" lang="ja-JP" altLang="en-US" dirty="0" smtClean="0"/>
                <a:t>全体構成</a:t>
              </a:r>
              <a:endParaRPr kumimoji="1" lang="ja-JP" altLang="en-US" dirty="0"/>
            </a:p>
          </p:txBody>
        </p:sp>
      </p:grpSp>
      <p:sp>
        <p:nvSpPr>
          <p:cNvPr id="17" name="スライド番号プレースホルダ 16"/>
          <p:cNvSpPr>
            <a:spLocks noGrp="1"/>
          </p:cNvSpPr>
          <p:nvPr>
            <p:ph type="sldNum" sz="quarter" idx="12"/>
          </p:nvPr>
        </p:nvSpPr>
        <p:spPr/>
        <p:txBody>
          <a:bodyPr/>
          <a:lstStyle/>
          <a:p>
            <a:fld id="{8B844550-8E5E-416A-9F12-B32D48338F36}" type="slidenum">
              <a:rPr kumimoji="1" lang="ja-JP" altLang="en-US" smtClean="0"/>
              <a:pPr/>
              <a:t>35</a:t>
            </a:fld>
            <a:endParaRPr kumimoji="1"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xfrm>
            <a:off x="457200" y="188640"/>
            <a:ext cx="8229600" cy="1143000"/>
          </a:xfrm>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CHARIS </a:t>
            </a:r>
          </a:p>
          <a:p>
            <a:pPr algn="ctr"/>
            <a:r>
              <a:rPr lang="ja-JP" altLang="en-US" sz="3200" b="1" dirty="0" smtClean="0">
                <a:solidFill>
                  <a:schemeClr val="tx1"/>
                </a:solidFill>
                <a:ea typeface="Gill Sans" pitchFamily="-84" charset="0"/>
                <a:cs typeface="Gill Sans" pitchFamily="-84" charset="0"/>
              </a:rPr>
              <a:t>（系外惑星探査のための面分光装置）</a:t>
            </a:r>
            <a:endParaRPr lang="en-US" altLang="ja-JP" sz="3200" b="1" dirty="0">
              <a:solidFill>
                <a:schemeClr val="tx1"/>
              </a:solidFill>
              <a:ea typeface="Gill Sans" pitchFamily="-84" charset="0"/>
              <a:cs typeface="Gill Sans" pitchFamily="-84" charset="0"/>
            </a:endParaRPr>
          </a:p>
        </p:txBody>
      </p:sp>
      <p:sp>
        <p:nvSpPr>
          <p:cNvPr id="5" name="Content Placeholder 2"/>
          <p:cNvSpPr txBox="1">
            <a:spLocks/>
          </p:cNvSpPr>
          <p:nvPr/>
        </p:nvSpPr>
        <p:spPr>
          <a:xfrm>
            <a:off x="304800" y="1600201"/>
            <a:ext cx="4038600" cy="2209799"/>
          </a:xfrm>
          <a:prstGeom prst="rect">
            <a:avLst/>
          </a:prstGeom>
        </p:spPr>
        <p:txBody>
          <a:bodyPr vert="horz" lIns="91440" tIns="45720" rIns="91440" bIns="45720" rtlCol="0">
            <a:normAutofit fontScale="85000" lnSpcReduction="20000"/>
          </a:bodyPr>
          <a:lstStyle/>
          <a:p>
            <a:pPr marL="342900" indent="-342900">
              <a:spcBef>
                <a:spcPct val="20000"/>
              </a:spcBef>
              <a:spcAft>
                <a:spcPts val="600"/>
              </a:spcAft>
              <a:buFont typeface="Arial" pitchFamily="34" charset="0"/>
              <a:buChar char="•"/>
              <a:defRPr/>
            </a:pPr>
            <a:r>
              <a:rPr lang="en-US" altLang="ja-JP" sz="1600" b="1" dirty="0" smtClean="0"/>
              <a:t>AO188 → </a:t>
            </a:r>
            <a:r>
              <a:rPr lang="en-US" altLang="ja-JP" sz="1600" b="1" dirty="0" err="1" smtClean="0"/>
              <a:t>SCExAO</a:t>
            </a:r>
            <a:r>
              <a:rPr lang="en-US" altLang="ja-JP" sz="1600" b="1" dirty="0" smtClean="0"/>
              <a:t> → CHARIS</a:t>
            </a:r>
            <a:r>
              <a:rPr lang="ja-JP" altLang="en-US" sz="1600" b="1" dirty="0" smtClean="0"/>
              <a:t>という構成により超高コントラストを活かして、</a:t>
            </a:r>
            <a:r>
              <a:rPr kumimoji="1" lang="en-US" sz="1600" b="1" i="0" u="none" strike="noStrike" kern="1200" cap="none" spc="0" normalizeH="0" baseline="0" noProof="0" dirty="0" err="1" smtClean="0">
                <a:ln>
                  <a:noFill/>
                </a:ln>
                <a:solidFill>
                  <a:schemeClr val="tx1"/>
                </a:solidFill>
                <a:effectLst/>
                <a:uLnTx/>
                <a:uFillTx/>
                <a:latin typeface="+mn-lt"/>
                <a:ea typeface="+mn-ea"/>
                <a:cs typeface="+mn-cs"/>
              </a:rPr>
              <a:t>系外惑星と主星を分離して大気成分、星周円盤内側の惑星形成過程、褐色矮星</a:t>
            </a: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伴</a:t>
            </a:r>
            <a:r>
              <a:rPr kumimoji="1" lang="en-US" sz="1600" b="1" i="0" u="none" strike="noStrike" kern="1200" cap="none" spc="0" normalizeH="0" baseline="0" noProof="0" dirty="0" err="1" smtClean="0">
                <a:ln>
                  <a:noFill/>
                </a:ln>
                <a:solidFill>
                  <a:schemeClr val="tx1"/>
                </a:solidFill>
                <a:effectLst/>
                <a:uLnTx/>
                <a:uFillTx/>
                <a:latin typeface="+mn-lt"/>
                <a:ea typeface="+mn-ea"/>
                <a:cs typeface="+mn-cs"/>
              </a:rPr>
              <a:t>星などの近赤外分光観測を行う</a:t>
            </a:r>
            <a:r>
              <a:rPr kumimoji="1" lang="en-US" sz="1600" b="1"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ja-JP" altLang="en-US" sz="1600" b="1" dirty="0" smtClean="0"/>
              <a:t>波長分解能</a:t>
            </a:r>
            <a:r>
              <a:rPr lang="en-US" altLang="ja-JP" sz="1600" b="1" dirty="0" smtClean="0"/>
              <a:t>R&gt;40</a:t>
            </a:r>
            <a:r>
              <a:rPr lang="ja-JP" altLang="en-US" sz="1600" b="1" dirty="0" smtClean="0"/>
              <a:t>、面分光の空間分解能</a:t>
            </a:r>
            <a:r>
              <a:rPr lang="en-US" altLang="ja-JP" sz="1600" b="1" dirty="0" smtClean="0"/>
              <a:t>〜0.01”</a:t>
            </a:r>
            <a:r>
              <a:rPr lang="ja-JP" altLang="en-US" sz="1600" b="1" dirty="0" smtClean="0"/>
              <a:t>程度。</a:t>
            </a:r>
            <a:endParaRPr kumimoji="1" lang="en-US" altLang="ja-JP" sz="1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新学術領域研究（代表者林）で開発を進める。</a:t>
            </a:r>
            <a:endParaRPr kumimoji="1" lang="en-US" altLang="ja-JP" sz="1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1" lang="en-US" altLang="ja-JP" sz="1600" b="1" i="0" u="none" strike="noStrike" kern="1200" cap="none" spc="0" normalizeH="0" baseline="0" noProof="0" dirty="0" smtClean="0">
                <a:ln>
                  <a:noFill/>
                </a:ln>
                <a:solidFill>
                  <a:schemeClr val="tx1"/>
                </a:solidFill>
                <a:effectLst/>
                <a:uLnTx/>
                <a:uFillTx/>
                <a:latin typeface="+mn-lt"/>
                <a:ea typeface="+mn-ea"/>
                <a:cs typeface="+mn-cs"/>
              </a:rPr>
              <a:t>2012</a:t>
            </a: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年</a:t>
            </a:r>
            <a:r>
              <a:rPr lang="en-US" altLang="ja-JP" sz="1600" b="1" dirty="0" smtClean="0"/>
              <a:t>3</a:t>
            </a: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月に</a:t>
            </a:r>
            <a:r>
              <a:rPr kumimoji="1" lang="en-US" altLang="ja-JP" sz="1600" b="1" i="0" u="none" strike="noStrike" kern="1200" cap="none" spc="0" normalizeH="0" baseline="0" noProof="0" dirty="0" err="1" smtClean="0">
                <a:ln>
                  <a:noFill/>
                </a:ln>
                <a:solidFill>
                  <a:schemeClr val="tx1"/>
                </a:solidFill>
                <a:effectLst/>
                <a:uLnTx/>
                <a:uFillTx/>
                <a:latin typeface="+mn-lt"/>
                <a:ea typeface="+mn-ea"/>
                <a:cs typeface="+mn-cs"/>
              </a:rPr>
              <a:t>CoDR</a:t>
            </a: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を実施。</a:t>
            </a:r>
            <a:r>
              <a:rPr kumimoji="1" lang="en-US" altLang="ja-JP" sz="1600" b="1" i="0" u="none" strike="noStrike" kern="1200" cap="none" spc="0" normalizeH="0" baseline="0" noProof="0" dirty="0" smtClean="0">
                <a:ln>
                  <a:noFill/>
                </a:ln>
                <a:solidFill>
                  <a:schemeClr val="tx1"/>
                </a:solidFill>
                <a:effectLst/>
                <a:uLnTx/>
                <a:uFillTx/>
                <a:latin typeface="+mn-lt"/>
                <a:ea typeface="+mn-ea"/>
                <a:cs typeface="+mn-cs"/>
              </a:rPr>
              <a:t>2016</a:t>
            </a:r>
            <a:r>
              <a:rPr kumimoji="1" lang="ja-JP" altLang="en-US" sz="1600" b="1" i="0" u="none" strike="noStrike" kern="1200" cap="none" spc="0" normalizeH="0" baseline="0" noProof="0" dirty="0" smtClean="0">
                <a:ln>
                  <a:noFill/>
                </a:ln>
                <a:solidFill>
                  <a:schemeClr val="tx1"/>
                </a:solidFill>
                <a:effectLst/>
                <a:uLnTx/>
                <a:uFillTx/>
                <a:latin typeface="+mn-lt"/>
                <a:ea typeface="+mn-ea"/>
                <a:cs typeface="+mn-cs"/>
              </a:rPr>
              <a:t>年ファーストライト目標。</a:t>
            </a:r>
            <a:endParaRPr kumimoji="1" lang="en-US" altLang="ja-JP" sz="16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CHARIS_Optics.jpg"/>
          <p:cNvPicPr>
            <a:picLocks noChangeAspect="1"/>
          </p:cNvPicPr>
          <p:nvPr/>
        </p:nvPicPr>
        <p:blipFill>
          <a:blip r:embed="rId2" cstate="print"/>
          <a:stretch>
            <a:fillRect/>
          </a:stretch>
        </p:blipFill>
        <p:spPr>
          <a:xfrm>
            <a:off x="467544" y="3811107"/>
            <a:ext cx="8231832" cy="2930261"/>
          </a:xfrm>
          <a:prstGeom prst="rect">
            <a:avLst/>
          </a:prstGeom>
        </p:spPr>
      </p:pic>
      <p:pic>
        <p:nvPicPr>
          <p:cNvPr id="9" name="Picture 8"/>
          <p:cNvPicPr>
            <a:picLocks noChangeAspect="1"/>
          </p:cNvPicPr>
          <p:nvPr/>
        </p:nvPicPr>
        <p:blipFill>
          <a:blip r:embed="rId3" cstate="print"/>
          <a:stretch>
            <a:fillRect/>
          </a:stretch>
        </p:blipFill>
        <p:spPr>
          <a:xfrm>
            <a:off x="4648200" y="1412776"/>
            <a:ext cx="4038600" cy="2231399"/>
          </a:xfrm>
          <a:prstGeom prst="rect">
            <a:avLst/>
          </a:prstGeom>
        </p:spPr>
      </p:pic>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cstate="print"/>
          <a:srcRect/>
          <a:stretch>
            <a:fillRect/>
          </a:stretch>
        </p:blipFill>
        <p:spPr bwMode="auto">
          <a:xfrm>
            <a:off x="0" y="-20514"/>
            <a:ext cx="9144000" cy="4241602"/>
          </a:xfrm>
          <a:prstGeom prst="rect">
            <a:avLst/>
          </a:prstGeom>
          <a:noFill/>
          <a:ln w="12700">
            <a:noFill/>
            <a:miter lim="800000"/>
            <a:headEnd/>
            <a:tailEnd/>
          </a:ln>
        </p:spPr>
      </p:pic>
      <p:sp>
        <p:nvSpPr>
          <p:cNvPr id="5123" name="Rectangle 2"/>
          <p:cNvSpPr>
            <a:spLocks noGrp="1" noChangeArrowheads="1"/>
          </p:cNvSpPr>
          <p:nvPr>
            <p:ph type="title"/>
          </p:nvPr>
        </p:nvSpPr>
        <p:spPr>
          <a:xfrm>
            <a:off x="457200" y="5166320"/>
            <a:ext cx="8229600" cy="1143000"/>
          </a:xfrm>
        </p:spPr>
        <p:txBody>
          <a:bodyPr>
            <a:normAutofit fontScale="90000"/>
          </a:bodyPr>
          <a:lstStyle/>
          <a:p>
            <a:pPr algn="ctr" eaLnBrk="1" hangingPunct="1"/>
            <a:r>
              <a:rPr lang="ja-JP" altLang="en-US" b="1" dirty="0" smtClean="0">
                <a:latin typeface="ＭＳ Ｐゴシック" pitchFamily="50" charset="-128"/>
                <a:ea typeface="ＭＳ Ｐゴシック" pitchFamily="50" charset="-128"/>
              </a:rPr>
              <a:t>すばる望遠鏡</a:t>
            </a:r>
            <a:br>
              <a:rPr lang="ja-JP" altLang="en-US" b="1" dirty="0" smtClean="0">
                <a:latin typeface="ＭＳ Ｐゴシック" pitchFamily="50" charset="-128"/>
                <a:ea typeface="ＭＳ Ｐゴシック" pitchFamily="50" charset="-128"/>
              </a:rPr>
            </a:br>
            <a:r>
              <a:rPr lang="ja-JP" altLang="en-US" b="1" dirty="0" smtClean="0">
                <a:latin typeface="ＭＳ Ｐゴシック" pitchFamily="50" charset="-128"/>
                <a:ea typeface="ＭＳ Ｐゴシック" pitchFamily="50" charset="-128"/>
              </a:rPr>
              <a:t>次世代広視野補償光学システム</a:t>
            </a: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37</a:t>
            </a:fld>
            <a:endParaRPr kumimoji="1" lang="ja-JP" alt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20812" y="430510"/>
            <a:ext cx="8340328" cy="982266"/>
          </a:xfrm>
        </p:spPr>
        <p:txBody>
          <a:bodyPr>
            <a:normAutofit fontScale="90000"/>
          </a:bodyPr>
          <a:lstStyle/>
          <a:p>
            <a:pPr eaLnBrk="1" hangingPunct="1">
              <a:defRPr/>
            </a:pPr>
            <a:r>
              <a:rPr lang="en-US" altLang="ja-JP" b="1" dirty="0" smtClean="0">
                <a:effectLst>
                  <a:outerShdw blurRad="38100" dist="38100" dir="2700000" algn="tl">
                    <a:srgbClr val="000000">
                      <a:alpha val="43137"/>
                    </a:srgbClr>
                  </a:outerShdw>
                </a:effectLst>
                <a:ea typeface="ＭＳ Ｐゴシック" pitchFamily="50" charset="-128"/>
              </a:rPr>
              <a:t>Ground Layer AO</a:t>
            </a:r>
            <a:br>
              <a:rPr lang="en-US" altLang="ja-JP" b="1" dirty="0" smtClean="0">
                <a:effectLst>
                  <a:outerShdw blurRad="38100" dist="38100" dir="2700000" algn="tl">
                    <a:srgbClr val="000000">
                      <a:alpha val="43137"/>
                    </a:srgbClr>
                  </a:outerShdw>
                </a:effectLst>
                <a:ea typeface="ＭＳ Ｐゴシック" pitchFamily="50" charset="-128"/>
              </a:rPr>
            </a:br>
            <a:r>
              <a:rPr lang="ja-JP" altLang="en-US" sz="3100" b="1" dirty="0" smtClean="0">
                <a:effectLst>
                  <a:outerShdw blurRad="38100" dist="38100" dir="2700000" algn="tl">
                    <a:srgbClr val="000000">
                      <a:alpha val="43137"/>
                    </a:srgbClr>
                  </a:outerShdw>
                </a:effectLst>
                <a:ea typeface="ＭＳ Ｐゴシック" pitchFamily="50" charset="-128"/>
              </a:rPr>
              <a:t>接地層補償高額系</a:t>
            </a:r>
          </a:p>
        </p:txBody>
      </p:sp>
      <p:sp>
        <p:nvSpPr>
          <p:cNvPr id="7171" name="Rectangle 2"/>
          <p:cNvSpPr>
            <a:spLocks noGrp="1" noChangeArrowheads="1"/>
          </p:cNvSpPr>
          <p:nvPr>
            <p:ph type="body" idx="1"/>
          </p:nvPr>
        </p:nvSpPr>
        <p:spPr>
          <a:xfrm>
            <a:off x="407417" y="1660922"/>
            <a:ext cx="8822531" cy="3786188"/>
          </a:xfrm>
        </p:spPr>
        <p:txBody>
          <a:bodyPr/>
          <a:lstStyle/>
          <a:p>
            <a:pPr eaLnBrk="1" hangingPunct="1">
              <a:buSzPct val="99000"/>
              <a:buFontTx/>
              <a:buAutoNum type="arabicPeriod"/>
            </a:pPr>
            <a:r>
              <a:rPr lang="ja-JP" altLang="en-US" sz="2200" b="1" dirty="0" smtClean="0">
                <a:ea typeface="ＭＳ Ｐゴシック" pitchFamily="50" charset="-128"/>
              </a:rPr>
              <a:t>可変副鏡を用いた接地層補償光学系</a:t>
            </a:r>
            <a:r>
              <a:rPr lang="en-US" altLang="ja-JP" sz="2200" b="1" dirty="0" smtClean="0">
                <a:ea typeface="ＭＳ Ｐゴシック" pitchFamily="50" charset="-128"/>
              </a:rPr>
              <a:t>(Ground Layer AO)</a:t>
            </a:r>
            <a:r>
              <a:rPr lang="ja-JP" altLang="en-US" sz="2200" b="1" dirty="0" smtClean="0">
                <a:ea typeface="ＭＳ Ｐゴシック" pitchFamily="50" charset="-128"/>
              </a:rPr>
              <a:t>を導入</a:t>
            </a:r>
          </a:p>
          <a:p>
            <a:pPr eaLnBrk="1" hangingPunct="1">
              <a:buSzPct val="99000"/>
              <a:buFontTx/>
              <a:buAutoNum type="arabicPeriod"/>
            </a:pPr>
            <a:r>
              <a:rPr lang="ja-JP" altLang="en-US" sz="2200" b="1" dirty="0" smtClean="0">
                <a:ea typeface="ＭＳ Ｐゴシック" pitchFamily="50" charset="-128"/>
              </a:rPr>
              <a:t>近赤外線装置 </a:t>
            </a:r>
            <a:r>
              <a:rPr lang="en-US" altLang="ja-JP" sz="2200" b="1" dirty="0" smtClean="0">
                <a:ea typeface="ＭＳ Ｐゴシック" pitchFamily="50" charset="-128"/>
              </a:rPr>
              <a:t>(</a:t>
            </a:r>
            <a:r>
              <a:rPr lang="ja-JP" altLang="en-US" sz="2200" b="1" dirty="0" smtClean="0">
                <a:ea typeface="ＭＳ Ｐゴシック" pitchFamily="50" charset="-128"/>
              </a:rPr>
              <a:t>広視野撮像・多天体分光器</a:t>
            </a:r>
            <a:r>
              <a:rPr lang="en-US" altLang="ja-JP" sz="2200" b="1" dirty="0" smtClean="0">
                <a:ea typeface="ＭＳ Ｐゴシック" pitchFamily="50" charset="-128"/>
              </a:rPr>
              <a:t>)</a:t>
            </a:r>
            <a:r>
              <a:rPr lang="ja-JP" altLang="en-US" sz="2200" b="1" dirty="0" smtClean="0">
                <a:ea typeface="ＭＳ Ｐゴシック" pitchFamily="50" charset="-128"/>
              </a:rPr>
              <a:t>の開発・製作</a:t>
            </a:r>
            <a:endParaRPr lang="en-US" altLang="ja-JP" sz="2200" b="1" dirty="0" smtClean="0">
              <a:ea typeface="ＭＳ Ｐゴシック" pitchFamily="50" charset="-128"/>
            </a:endParaRP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 </a:t>
            </a:r>
            <a:r>
              <a:rPr lang="ja-JP" altLang="en-US" sz="2200" b="1" dirty="0" smtClean="0">
                <a:ea typeface="ＭＳ Ｐゴシック" pitchFamily="50" charset="-128"/>
              </a:rPr>
              <a:t>視野直径</a:t>
            </a:r>
            <a:r>
              <a:rPr lang="en-US" altLang="ja-JP" sz="2200" b="1" dirty="0" smtClean="0">
                <a:ea typeface="ＭＳ Ｐゴシック" pitchFamily="50" charset="-128"/>
              </a:rPr>
              <a:t>15</a:t>
            </a:r>
            <a:r>
              <a:rPr lang="ja-JP" altLang="en-US" sz="2200" b="1" dirty="0" smtClean="0">
                <a:ea typeface="ＭＳ Ｐゴシック" pitchFamily="50" charset="-128"/>
              </a:rPr>
              <a:t>分角以上にわたるシーイング改善 </a:t>
            </a:r>
            <a:endParaRPr lang="en-US" altLang="ja-JP" sz="2200" b="1" dirty="0" smtClean="0">
              <a:ea typeface="ＭＳ Ｐゴシック" pitchFamily="50" charset="-128"/>
            </a:endParaRP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(FWHM 0.4”→0.2”)</a:t>
            </a: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HST</a:t>
            </a:r>
            <a:r>
              <a:rPr lang="ja-JP" altLang="en-US" sz="2200" b="1" dirty="0" err="1" smtClean="0">
                <a:ea typeface="ＭＳ Ｐゴシック" pitchFamily="50" charset="-128"/>
              </a:rPr>
              <a:t>に匹</a:t>
            </a:r>
            <a:r>
              <a:rPr lang="ja-JP" altLang="en-US" sz="2200" b="1" dirty="0" smtClean="0">
                <a:ea typeface="ＭＳ Ｐゴシック" pitchFamily="50" charset="-128"/>
              </a:rPr>
              <a:t>敵する解像度と口径</a:t>
            </a:r>
            <a:r>
              <a:rPr lang="en-US" altLang="ja-JP" sz="2200" b="1" dirty="0" smtClean="0">
                <a:ea typeface="ＭＳ Ｐゴシック" pitchFamily="50" charset="-128"/>
              </a:rPr>
              <a:t>2</a:t>
            </a:r>
            <a:r>
              <a:rPr lang="ja-JP" altLang="en-US" sz="2200" b="1" dirty="0" smtClean="0">
                <a:ea typeface="ＭＳ Ｐゴシック" pitchFamily="50" charset="-128"/>
              </a:rPr>
              <a:t>倍相当の感度の向上</a:t>
            </a:r>
            <a:r>
              <a:rPr lang="ja-JP" altLang="en-US" sz="2200" b="1" baseline="32000" dirty="0" smtClean="0">
                <a:ea typeface="ＭＳ Ｐゴシック" pitchFamily="50" charset="-128"/>
              </a:rPr>
              <a:t>*</a:t>
            </a:r>
            <a:r>
              <a:rPr lang="en-US" altLang="ja-JP" sz="2200" b="1" baseline="32000" dirty="0" smtClean="0">
                <a:ea typeface="ＭＳ Ｐゴシック" pitchFamily="50" charset="-128"/>
              </a:rPr>
              <a:t>1</a:t>
            </a:r>
            <a:r>
              <a:rPr lang="en-US" altLang="ja-JP" sz="2200" b="1" dirty="0" smtClean="0">
                <a:ea typeface="ＭＳ Ｐゴシック" pitchFamily="50" charset="-128"/>
              </a:rPr>
              <a:t>,  </a:t>
            </a:r>
          </a:p>
          <a:p>
            <a:pPr eaLnBrk="1" hangingPunct="1">
              <a:buFont typeface="Gill Sans"/>
              <a:buNone/>
            </a:pPr>
            <a:r>
              <a:rPr lang="en-US" altLang="ja-JP" sz="2200" b="1" dirty="0" smtClean="0">
                <a:ea typeface="ＭＳ Ｐゴシック" pitchFamily="50" charset="-128"/>
              </a:rPr>
              <a:t>   </a:t>
            </a:r>
            <a:r>
              <a:rPr lang="ja-JP" altLang="en-US" sz="2200" b="1" dirty="0" smtClean="0">
                <a:ea typeface="ＭＳ Ｐゴシック" pitchFamily="50" charset="-128"/>
              </a:rPr>
              <a:t>　　</a:t>
            </a:r>
            <a:r>
              <a:rPr lang="en-US" altLang="ja-JP" sz="2200" b="1" dirty="0" smtClean="0">
                <a:ea typeface="ＭＳ Ｐゴシック" pitchFamily="50" charset="-128"/>
              </a:rPr>
              <a:t>6</a:t>
            </a:r>
            <a:r>
              <a:rPr lang="ja-JP" altLang="en-US" sz="2200" b="1" dirty="0" smtClean="0">
                <a:ea typeface="ＭＳ Ｐゴシック" pitchFamily="50" charset="-128"/>
              </a:rPr>
              <a:t>倍の広視野化</a:t>
            </a:r>
            <a:r>
              <a:rPr lang="ja-JP" altLang="en-US" sz="2200" b="1" baseline="32000" dirty="0" smtClean="0">
                <a:ea typeface="ＭＳ Ｐゴシック" pitchFamily="50" charset="-128"/>
              </a:rPr>
              <a:t>*</a:t>
            </a:r>
            <a:r>
              <a:rPr lang="en-US" altLang="ja-JP" sz="2200" b="1" baseline="32000" dirty="0" smtClean="0">
                <a:ea typeface="ＭＳ Ｐゴシック" pitchFamily="50" charset="-128"/>
              </a:rPr>
              <a:t>2</a:t>
            </a:r>
            <a:endParaRPr lang="en-US" altLang="ja-JP" sz="2200" b="1" dirty="0" smtClean="0">
              <a:ea typeface="ＭＳ Ｐゴシック" pitchFamily="50" charset="-128"/>
            </a:endParaRPr>
          </a:p>
          <a:p>
            <a:pPr eaLnBrk="1" hangingPunct="1"/>
            <a:r>
              <a:rPr lang="en-US" altLang="ja-JP" sz="2200" b="1" dirty="0" smtClean="0">
                <a:ea typeface="ＭＳ Ｐゴシック" pitchFamily="50" charset="-128"/>
              </a:rPr>
              <a:t>2020</a:t>
            </a:r>
            <a:r>
              <a:rPr lang="ja-JP" altLang="en-US" sz="2200" b="1" dirty="0" smtClean="0">
                <a:ea typeface="ＭＳ Ｐゴシック" pitchFamily="50" charset="-128"/>
              </a:rPr>
              <a:t>年までに完成をめざす</a:t>
            </a:r>
          </a:p>
        </p:txBody>
      </p:sp>
      <p:sp>
        <p:nvSpPr>
          <p:cNvPr id="7172" name="Rectangle 3"/>
          <p:cNvSpPr>
            <a:spLocks/>
          </p:cNvSpPr>
          <p:nvPr/>
        </p:nvSpPr>
        <p:spPr bwMode="auto">
          <a:xfrm>
            <a:off x="673075" y="5508784"/>
            <a:ext cx="1471557" cy="523220"/>
          </a:xfrm>
          <a:prstGeom prst="rect">
            <a:avLst/>
          </a:prstGeom>
          <a:noFill/>
          <a:ln w="12700">
            <a:noFill/>
            <a:miter lim="800000"/>
            <a:headEnd/>
            <a:tailEnd/>
          </a:ln>
        </p:spPr>
        <p:txBody>
          <a:bodyPr wrap="none" lIns="0" tIns="0" rIns="0" bIns="0" anchor="b">
            <a:spAutoFit/>
          </a:bodyPr>
          <a:lstStyle/>
          <a:p>
            <a:r>
              <a:rPr kumimoji="0" lang="en-US" altLang="ja-JP" sz="1700" dirty="0">
                <a:latin typeface="Gill Sans"/>
                <a:ea typeface="ＭＳ Ｐゴシック" pitchFamily="50" charset="-128"/>
                <a:sym typeface="Gill Sans"/>
              </a:rPr>
              <a:t>*1</a:t>
            </a:r>
            <a:r>
              <a:rPr kumimoji="0" lang="ja-JP" altLang="en-US" sz="1700" dirty="0">
                <a:latin typeface="Gill Sans"/>
                <a:ea typeface="ＭＳ Ｐゴシック" pitchFamily="50" charset="-128"/>
                <a:sym typeface="Gill Sans"/>
              </a:rPr>
              <a:t>点源について</a:t>
            </a:r>
          </a:p>
          <a:p>
            <a:r>
              <a:rPr kumimoji="0" lang="ja-JP" altLang="en-US" sz="1700" dirty="0">
                <a:latin typeface="Gill Sans"/>
                <a:ea typeface="ＭＳ Ｐゴシック" pitchFamily="50" charset="-128"/>
                <a:sym typeface="Gill Sans"/>
              </a:rPr>
              <a:t>*</a:t>
            </a:r>
            <a:r>
              <a:rPr kumimoji="0" lang="en-US" altLang="ja-JP" sz="1700" dirty="0">
                <a:latin typeface="Gill Sans"/>
                <a:ea typeface="ＭＳ Ｐゴシック" pitchFamily="50" charset="-128"/>
                <a:sym typeface="Gill Sans"/>
              </a:rPr>
              <a:t>2 MOIRCS</a:t>
            </a:r>
            <a:r>
              <a:rPr kumimoji="0" lang="ja-JP" altLang="en-US" sz="1700" dirty="0">
                <a:latin typeface="Gill Sans"/>
                <a:ea typeface="ＭＳ Ｐゴシック" pitchFamily="50" charset="-128"/>
                <a:sym typeface="Gill Sans"/>
              </a:rPr>
              <a:t>比</a:t>
            </a:r>
          </a:p>
        </p:txBody>
      </p:sp>
      <p:pic>
        <p:nvPicPr>
          <p:cNvPr id="7173" name="Picture 6" descr="http://spaceinfo.jaxa.jp/files/2434.jpg"/>
          <p:cNvPicPr>
            <a:picLocks noChangeAspect="1" noChangeArrowheads="1"/>
          </p:cNvPicPr>
          <p:nvPr/>
        </p:nvPicPr>
        <p:blipFill>
          <a:blip r:embed="rId2" cstate="print"/>
          <a:srcRect/>
          <a:stretch>
            <a:fillRect/>
          </a:stretch>
        </p:blipFill>
        <p:spPr bwMode="auto">
          <a:xfrm>
            <a:off x="6698382" y="3834185"/>
            <a:ext cx="2370832" cy="2946797"/>
          </a:xfrm>
          <a:prstGeom prst="rect">
            <a:avLst/>
          </a:prstGeom>
          <a:noFill/>
          <a:ln w="9525">
            <a:noFill/>
            <a:miter lim="800000"/>
            <a:headEnd/>
            <a:tailEnd/>
          </a:ln>
        </p:spPr>
      </p:pic>
      <p:sp>
        <p:nvSpPr>
          <p:cNvPr id="7174" name="テキスト ボックス 6"/>
          <p:cNvSpPr txBox="1">
            <a:spLocks noChangeArrowheads="1"/>
          </p:cNvSpPr>
          <p:nvPr/>
        </p:nvSpPr>
        <p:spPr bwMode="auto">
          <a:xfrm>
            <a:off x="4403849" y="5709419"/>
            <a:ext cx="1824211" cy="742028"/>
          </a:xfrm>
          <a:prstGeom prst="rect">
            <a:avLst/>
          </a:prstGeom>
          <a:noFill/>
          <a:ln w="9525">
            <a:noFill/>
            <a:miter lim="800000"/>
            <a:headEnd/>
            <a:tailEnd/>
          </a:ln>
        </p:spPr>
        <p:txBody>
          <a:bodyPr wrap="none" lIns="64291" tIns="32146" rIns="64291" bIns="32146">
            <a:spAutoFit/>
          </a:bodyPr>
          <a:lstStyle/>
          <a:p>
            <a:pPr algn="ctr"/>
            <a:r>
              <a:rPr lang="ja-JP" altLang="en-US" sz="2200" b="1" dirty="0"/>
              <a:t>すばる望遠鏡</a:t>
            </a:r>
            <a:endParaRPr lang="en-US" altLang="ja-JP" sz="2200" b="1" dirty="0"/>
          </a:p>
          <a:p>
            <a:pPr algn="ctr"/>
            <a:r>
              <a:rPr lang="ja-JP" altLang="en-US" sz="2200" b="1" dirty="0"/>
              <a:t>アップグレード</a:t>
            </a:r>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38</a:t>
            </a:fld>
            <a:endParaRPr kumimoji="1" lang="ja-JP" alt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p:txBody>
          <a:bodyPr/>
          <a:lstStyle/>
          <a:p>
            <a:pPr eaLnBrk="1" hangingPunct="1">
              <a:defRPr/>
            </a:pPr>
            <a:r>
              <a:rPr lang="ja-JP" altLang="en-US" b="1" dirty="0" smtClean="0">
                <a:effectLst>
                  <a:outerShdw blurRad="38100" dist="38100" dir="2700000" algn="tl">
                    <a:srgbClr val="000000">
                      <a:alpha val="43137"/>
                    </a:srgbClr>
                  </a:outerShdw>
                </a:effectLst>
                <a:ea typeface="ＭＳ Ｐゴシック" pitchFamily="50" charset="-128"/>
              </a:rPr>
              <a:t>科学目標</a:t>
            </a:r>
          </a:p>
        </p:txBody>
      </p:sp>
      <p:sp>
        <p:nvSpPr>
          <p:cNvPr id="8195" name="Rectangle 2"/>
          <p:cNvSpPr>
            <a:spLocks noGrp="1" noChangeArrowheads="1"/>
          </p:cNvSpPr>
          <p:nvPr>
            <p:ph type="body" idx="1"/>
          </p:nvPr>
        </p:nvSpPr>
        <p:spPr>
          <a:xfrm>
            <a:off x="401836" y="1634133"/>
            <a:ext cx="8340328" cy="3562945"/>
          </a:xfrm>
        </p:spPr>
        <p:txBody>
          <a:bodyPr>
            <a:normAutofit fontScale="77500" lnSpcReduction="20000"/>
          </a:bodyPr>
          <a:lstStyle/>
          <a:p>
            <a:pPr eaLnBrk="1" hangingPunct="1"/>
            <a:r>
              <a:rPr lang="ja-JP" altLang="en-US" sz="2200" b="1" u="sng" dirty="0" smtClean="0">
                <a:ea typeface="ＭＳ Ｐゴシック" pitchFamily="50" charset="-128"/>
              </a:rPr>
              <a:t>大規模撮像・分光サーベイによる銀河進化史の全貌解明</a:t>
            </a:r>
          </a:p>
          <a:p>
            <a:pPr marL="500045" lvl="1"/>
            <a:r>
              <a:rPr lang="ja-JP" altLang="en-US" b="1" dirty="0" smtClean="0">
                <a:ea typeface="ＭＳ Ｐゴシック" pitchFamily="50" charset="-128"/>
              </a:rPr>
              <a:t>数千個規模の</a:t>
            </a:r>
            <a:r>
              <a:rPr lang="en-US" altLang="ja-JP" b="1" dirty="0" smtClean="0">
                <a:ea typeface="ＭＳ Ｐゴシック" pitchFamily="50" charset="-128"/>
              </a:rPr>
              <a:t>1&lt;z&lt;3</a:t>
            </a:r>
            <a:r>
              <a:rPr lang="ja-JP" altLang="en-US" b="1" dirty="0" smtClean="0">
                <a:ea typeface="ＭＳ Ｐゴシック" pitchFamily="50" charset="-128"/>
              </a:rPr>
              <a:t>銀河 </a:t>
            </a:r>
            <a:r>
              <a:rPr lang="en-US" altLang="ja-JP" b="1" dirty="0" smtClean="0">
                <a:ea typeface="ＭＳ Ｐゴシック" pitchFamily="50" charset="-128"/>
              </a:rPr>
              <a:t>- </a:t>
            </a:r>
            <a:r>
              <a:rPr lang="ja-JP" altLang="en-US" b="1" dirty="0" smtClean="0">
                <a:ea typeface="ＭＳ Ｐゴシック" pitchFamily="50" charset="-128"/>
              </a:rPr>
              <a:t>形態、力学構造、物理パラメータ、環境効果、</a:t>
            </a:r>
            <a:endParaRPr lang="en-US" altLang="ja-JP" b="1" dirty="0" smtClean="0">
              <a:ea typeface="ＭＳ Ｐゴシック" pitchFamily="50" charset="-128"/>
            </a:endParaRPr>
          </a:p>
          <a:p>
            <a:pPr marL="500045" lvl="1"/>
            <a:r>
              <a:rPr lang="ja-JP" altLang="en-US" b="1" dirty="0" smtClean="0">
                <a:ea typeface="ＭＳ Ｐゴシック" pitchFamily="50" charset="-128"/>
              </a:rPr>
              <a:t>内部運動、</a:t>
            </a:r>
            <a:r>
              <a:rPr lang="en-US" altLang="ja-JP" b="1" dirty="0" smtClean="0">
                <a:ea typeface="ＭＳ Ｐゴシック" pitchFamily="50" charset="-128"/>
              </a:rPr>
              <a:t>AGN</a:t>
            </a:r>
            <a:r>
              <a:rPr lang="ja-JP" altLang="en-US" b="1" dirty="0" smtClean="0">
                <a:ea typeface="ＭＳ Ｐゴシック" pitchFamily="50" charset="-128"/>
              </a:rPr>
              <a:t>の寄与、重元素量分布</a:t>
            </a:r>
            <a:endParaRPr lang="en-US" altLang="ja-JP" b="1" dirty="0" smtClean="0">
              <a:ea typeface="ＭＳ Ｐゴシック" pitchFamily="50" charset="-128"/>
            </a:endParaRPr>
          </a:p>
          <a:p>
            <a:pPr marL="500045" lvl="1"/>
            <a:r>
              <a:rPr lang="ja-JP" altLang="en-US" b="1" dirty="0" smtClean="0">
                <a:ea typeface="ＭＳ Ｐゴシック" pitchFamily="50" charset="-128"/>
              </a:rPr>
              <a:t>「最盛期の銀河形成を解剖する」</a:t>
            </a:r>
          </a:p>
          <a:p>
            <a:pPr eaLnBrk="1" hangingPunct="1"/>
            <a:r>
              <a:rPr lang="ja-JP" altLang="en-US" sz="2200" b="1" u="sng" dirty="0" smtClean="0">
                <a:ea typeface="ＭＳ Ｐゴシック" pitchFamily="50" charset="-128"/>
              </a:rPr>
              <a:t>高感度狭帯域撮像による最遠方銀河探査</a:t>
            </a:r>
          </a:p>
          <a:p>
            <a:pPr marL="500045" lvl="1"/>
            <a:r>
              <a:rPr lang="en-US" altLang="ja-JP" b="1" dirty="0" smtClean="0">
                <a:ea typeface="ＭＳ Ｐゴシック" pitchFamily="50" charset="-128"/>
              </a:rPr>
              <a:t>z&gt;7.5</a:t>
            </a:r>
            <a:r>
              <a:rPr lang="ja-JP" altLang="en-US" b="1" dirty="0" smtClean="0">
                <a:ea typeface="ＭＳ Ｐゴシック" pitchFamily="50" charset="-128"/>
              </a:rPr>
              <a:t>の銀河の発見、宇宙再電離過程の探究</a:t>
            </a:r>
            <a:endParaRPr lang="en-US" altLang="ja-JP" b="1" dirty="0" smtClean="0">
              <a:ea typeface="ＭＳ Ｐゴシック" pitchFamily="50" charset="-128"/>
            </a:endParaRPr>
          </a:p>
          <a:p>
            <a:pPr marL="500045" lvl="1"/>
            <a:r>
              <a:rPr lang="ja-JP" altLang="en-US" b="1" dirty="0" smtClean="0">
                <a:ea typeface="ＭＳ Ｐゴシック" pitchFamily="50" charset="-128"/>
              </a:rPr>
              <a:t>「最遠方の銀河形成を捉える」</a:t>
            </a: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TMT</a:t>
            </a:r>
            <a:r>
              <a:rPr lang="ja-JP" altLang="en-US" sz="2200" b="1" dirty="0" smtClean="0">
                <a:ea typeface="ＭＳ Ｐゴシック" pitchFamily="50" charset="-128"/>
              </a:rPr>
              <a:t>に向けた日本独自サンプル構築</a:t>
            </a:r>
          </a:p>
          <a:p>
            <a:pPr eaLnBrk="1" hangingPunct="1"/>
            <a:endParaRPr lang="ja-JP" altLang="en-US" b="1" dirty="0" smtClean="0">
              <a:ea typeface="ＭＳ Ｐゴシック" pitchFamily="50" charset="-128"/>
            </a:endParaRPr>
          </a:p>
          <a:p>
            <a:pPr eaLnBrk="1" hangingPunct="1"/>
            <a:r>
              <a:rPr lang="ja-JP" altLang="en-US" sz="2200" b="1" dirty="0" smtClean="0">
                <a:ea typeface="ＭＳ Ｐゴシック" pitchFamily="50" charset="-128"/>
              </a:rPr>
              <a:t>望遠鏡性能の大幅向上 </a:t>
            </a:r>
            <a:r>
              <a:rPr lang="en-US" altLang="ja-JP" sz="2200" b="1" dirty="0" smtClean="0">
                <a:ea typeface="ＭＳ Ｐゴシック" pitchFamily="50" charset="-128"/>
              </a:rPr>
              <a:t>- </a:t>
            </a:r>
            <a:r>
              <a:rPr lang="ja-JP" altLang="en-US" sz="2200" b="1" dirty="0" smtClean="0">
                <a:ea typeface="ＭＳ Ｐゴシック" pitchFamily="50" charset="-128"/>
              </a:rPr>
              <a:t>多様なサイエンスに貢献</a:t>
            </a:r>
          </a:p>
        </p:txBody>
      </p:sp>
      <p:sp>
        <p:nvSpPr>
          <p:cNvPr id="8196" name="Rectangle 3"/>
          <p:cNvSpPr>
            <a:spLocks/>
          </p:cNvSpPr>
          <p:nvPr/>
        </p:nvSpPr>
        <p:spPr bwMode="auto">
          <a:xfrm>
            <a:off x="2112378" y="5909578"/>
            <a:ext cx="4727256" cy="600164"/>
          </a:xfrm>
          <a:prstGeom prst="rect">
            <a:avLst/>
          </a:prstGeom>
          <a:noFill/>
          <a:ln w="12700">
            <a:noFill/>
            <a:miter lim="800000"/>
            <a:headEnd/>
            <a:tailEnd/>
          </a:ln>
        </p:spPr>
        <p:txBody>
          <a:bodyPr wrap="none" lIns="0" tIns="0" rIns="0" bIns="0" anchor="b">
            <a:spAutoFit/>
          </a:bodyPr>
          <a:lstStyle/>
          <a:p>
            <a:pPr algn="ctr"/>
            <a:r>
              <a:rPr kumimoji="0" lang="ja-JP" altLang="en-US" sz="2200" dirty="0">
                <a:latin typeface="ＭＳ Ｐゴシック" pitchFamily="50" charset="-128"/>
                <a:ea typeface="ＭＳ Ｐゴシック" pitchFamily="50" charset="-128"/>
                <a:sym typeface="Gill Sans"/>
              </a:rPr>
              <a:t>次世代</a:t>
            </a:r>
            <a:r>
              <a:rPr kumimoji="0" lang="en-US" altLang="ja-JP" sz="2200" dirty="0">
                <a:latin typeface="ＭＳ Ｐゴシック" pitchFamily="50" charset="-128"/>
                <a:ea typeface="ＭＳ Ｐゴシック" pitchFamily="50" charset="-128"/>
                <a:sym typeface="Gill Sans"/>
              </a:rPr>
              <a:t>AO</a:t>
            </a:r>
            <a:r>
              <a:rPr kumimoji="0" lang="ja-JP" altLang="en-US" sz="2200" dirty="0">
                <a:latin typeface="ＭＳ Ｐゴシック" pitchFamily="50" charset="-128"/>
                <a:ea typeface="ＭＳ Ｐゴシック" pitchFamily="50" charset="-128"/>
                <a:sym typeface="Gill Sans"/>
              </a:rPr>
              <a:t>検討報告書 </a:t>
            </a:r>
            <a:r>
              <a:rPr kumimoji="0" lang="en-US" altLang="ja-JP" sz="2200" dirty="0">
                <a:latin typeface="ＭＳ Ｐゴシック" pitchFamily="50" charset="-128"/>
                <a:ea typeface="ＭＳ Ｐゴシック" pitchFamily="50" charset="-128"/>
                <a:sym typeface="Gill Sans"/>
              </a:rPr>
              <a:t>(2012</a:t>
            </a:r>
            <a:r>
              <a:rPr kumimoji="0" lang="ja-JP" altLang="en-US" sz="2200" dirty="0">
                <a:latin typeface="ＭＳ Ｐゴシック" pitchFamily="50" charset="-128"/>
                <a:ea typeface="ＭＳ Ｐゴシック" pitchFamily="50" charset="-128"/>
                <a:sym typeface="Gill Sans"/>
              </a:rPr>
              <a:t>年</a:t>
            </a:r>
            <a:r>
              <a:rPr kumimoji="0" lang="en-US" altLang="ja-JP" sz="2200" dirty="0">
                <a:latin typeface="ＭＳ Ｐゴシック" pitchFamily="50" charset="-128"/>
                <a:ea typeface="ＭＳ Ｐゴシック" pitchFamily="50" charset="-128"/>
                <a:sym typeface="Gill Sans"/>
              </a:rPr>
              <a:t>8</a:t>
            </a:r>
            <a:r>
              <a:rPr kumimoji="0" lang="ja-JP" altLang="en-US" sz="2200" dirty="0">
                <a:latin typeface="ＭＳ Ｐゴシック" pitchFamily="50" charset="-128"/>
                <a:ea typeface="ＭＳ Ｐゴシック" pitchFamily="50" charset="-128"/>
                <a:sym typeface="Gill Sans"/>
              </a:rPr>
              <a:t>月公開</a:t>
            </a:r>
            <a:r>
              <a:rPr kumimoji="0" lang="en-US" altLang="ja-JP" sz="2200" dirty="0">
                <a:latin typeface="ＭＳ Ｐゴシック" pitchFamily="50" charset="-128"/>
                <a:ea typeface="ＭＳ Ｐゴシック" pitchFamily="50" charset="-128"/>
                <a:sym typeface="Gill Sans"/>
              </a:rPr>
              <a:t>)</a:t>
            </a:r>
            <a:endParaRPr kumimoji="0" lang="ja-JP" altLang="en-US" sz="2200" dirty="0">
              <a:latin typeface="ＭＳ Ｐゴシック" pitchFamily="50" charset="-128"/>
              <a:ea typeface="ＭＳ Ｐゴシック" pitchFamily="50" charset="-128"/>
              <a:sym typeface="Gill Sans"/>
            </a:endParaRPr>
          </a:p>
          <a:p>
            <a:pPr algn="ctr"/>
            <a:r>
              <a:rPr kumimoji="0" lang="en-US" altLang="ja-JP" sz="1700" dirty="0">
                <a:latin typeface="Arial" pitchFamily="34" charset="0"/>
                <a:ea typeface="ＭＳ Ｐゴシック" pitchFamily="50" charset="-128"/>
                <a:cs typeface="Arial" pitchFamily="34" charset="0"/>
                <a:sym typeface="Gill Sans"/>
                <a:hlinkClick r:id="rId2"/>
              </a:rPr>
              <a:t>http://www.naoj.org/Projects/newdev/ngao/</a:t>
            </a:r>
            <a:endParaRPr kumimoji="0" lang="en-US" altLang="ja-JP" sz="1700" dirty="0">
              <a:latin typeface="Arial" pitchFamily="34" charset="0"/>
              <a:ea typeface="ＭＳ Ｐゴシック" pitchFamily="50" charset="-128"/>
              <a:cs typeface="Arial" pitchFamily="34" charset="0"/>
              <a:sym typeface="Gill Sans"/>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39</a:t>
            </a:fld>
            <a:endParaRPr kumimoji="1" lang="ja-JP" alt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4</a:t>
            </a:fld>
            <a:endParaRPr kumimoji="1" lang="ja-JP" altLang="en-US" dirty="0"/>
          </a:p>
        </p:txBody>
      </p:sp>
      <p:sp>
        <p:nvSpPr>
          <p:cNvPr id="4" name="テキスト ボックス 3"/>
          <p:cNvSpPr txBox="1"/>
          <p:nvPr/>
        </p:nvSpPr>
        <p:spPr>
          <a:xfrm>
            <a:off x="1369571" y="2200796"/>
            <a:ext cx="6442789" cy="2308324"/>
          </a:xfrm>
          <a:prstGeom prst="rect">
            <a:avLst/>
          </a:prstGeom>
          <a:noFill/>
        </p:spPr>
        <p:txBody>
          <a:bodyPr wrap="none" rtlCol="0">
            <a:spAutoFit/>
          </a:bodyPr>
          <a:lstStyle/>
          <a:p>
            <a:pPr algn="ctr"/>
            <a:r>
              <a:rPr kumimoji="1" lang="ja-JP" altLang="en-US" sz="7200" b="1" dirty="0" smtClean="0">
                <a:solidFill>
                  <a:schemeClr val="bg1"/>
                </a:solidFill>
                <a:effectLst>
                  <a:outerShdw blurRad="38100" dist="38100" dir="2700000" algn="tl">
                    <a:srgbClr val="000000">
                      <a:alpha val="43137"/>
                    </a:srgbClr>
                  </a:outerShdw>
                </a:effectLst>
              </a:rPr>
              <a:t>暗黒</a:t>
            </a:r>
            <a:r>
              <a:rPr lang="ja-JP" altLang="en-US" sz="7200" b="1" dirty="0" smtClean="0">
                <a:solidFill>
                  <a:schemeClr val="bg1"/>
                </a:solidFill>
                <a:effectLst>
                  <a:outerShdw blurRad="38100" dist="38100" dir="2700000" algn="tl">
                    <a:srgbClr val="000000">
                      <a:alpha val="43137"/>
                    </a:srgbClr>
                  </a:outerShdw>
                </a:effectLst>
              </a:rPr>
              <a:t>エネルギー</a:t>
            </a:r>
            <a:endParaRPr lang="en-US" altLang="ja-JP" sz="7200" b="1" dirty="0" smtClean="0">
              <a:solidFill>
                <a:schemeClr val="bg1"/>
              </a:solidFill>
              <a:effectLst>
                <a:outerShdw blurRad="38100" dist="38100" dir="2700000" algn="tl">
                  <a:srgbClr val="000000">
                    <a:alpha val="43137"/>
                  </a:srgbClr>
                </a:outerShdw>
              </a:effectLst>
            </a:endParaRPr>
          </a:p>
          <a:p>
            <a:pPr algn="ctr"/>
            <a:r>
              <a:rPr kumimoji="1" lang="ja-JP" altLang="en-US" sz="7200" b="1" dirty="0" smtClean="0">
                <a:solidFill>
                  <a:schemeClr val="bg1"/>
                </a:solidFill>
                <a:effectLst>
                  <a:outerShdw blurRad="38100" dist="38100" dir="2700000" algn="tl">
                    <a:srgbClr val="000000">
                      <a:alpha val="43137"/>
                    </a:srgbClr>
                  </a:outerShdw>
                </a:effectLst>
              </a:rPr>
              <a:t>暗黒物質</a:t>
            </a:r>
            <a:endParaRPr kumimoji="1" lang="ja-JP" altLang="en-US" sz="7200" b="1" dirty="0">
              <a:solidFill>
                <a:schemeClr val="bg1"/>
              </a:solidFill>
              <a:effectLst>
                <a:outerShdw blurRad="38100" dist="38100" dir="2700000" algn="tl">
                  <a:srgbClr val="000000">
                    <a:alpha val="43137"/>
                  </a:srgbClr>
                </a:outerShdw>
              </a:effectLst>
            </a:endParaRPr>
          </a:p>
        </p:txBody>
      </p:sp>
      <p:pic>
        <p:nvPicPr>
          <p:cNvPr id="6" name="Picture 8"/>
          <p:cNvPicPr>
            <a:picLocks noChangeAspect="1" noChangeArrowheads="1"/>
          </p:cNvPicPr>
          <p:nvPr/>
        </p:nvPicPr>
        <p:blipFill>
          <a:blip r:embed="rId2" cstate="print"/>
          <a:srcRect/>
          <a:stretch>
            <a:fillRect/>
          </a:stretch>
        </p:blipFill>
        <p:spPr bwMode="auto">
          <a:xfrm>
            <a:off x="598115" y="4941888"/>
            <a:ext cx="7934325" cy="1466850"/>
          </a:xfrm>
          <a:prstGeom prst="rect">
            <a:avLst/>
          </a:prstGeom>
          <a:noFill/>
          <a:ln w="9525">
            <a:noFill/>
            <a:miter lim="800000"/>
            <a:headEnd/>
            <a:tailEnd/>
          </a:ln>
        </p:spPr>
      </p:pic>
      <p:pic>
        <p:nvPicPr>
          <p:cNvPr id="7" name="Picture 10" descr="http://wildpp.sakura.ne.jp/sblo_files/photoshop-sample/image/hosi1.png"/>
          <p:cNvPicPr>
            <a:picLocks noChangeAspect="1" noChangeArrowheads="1"/>
          </p:cNvPicPr>
          <p:nvPr/>
        </p:nvPicPr>
        <p:blipFill>
          <a:blip r:embed="rId3" cstate="print"/>
          <a:srcRect/>
          <a:stretch>
            <a:fillRect/>
          </a:stretch>
        </p:blipFill>
        <p:spPr bwMode="auto">
          <a:xfrm>
            <a:off x="6444654" y="44624"/>
            <a:ext cx="2519834" cy="18898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80928"/>
            <a:ext cx="8229600" cy="1143000"/>
          </a:xfrm>
        </p:spPr>
        <p:txBody>
          <a:bodyPr/>
          <a:lstStyle/>
          <a:p>
            <a:r>
              <a:rPr kumimoji="1" lang="ja-JP" altLang="en-US" b="1" dirty="0" smtClean="0">
                <a:effectLst>
                  <a:outerShdw blurRad="38100" dist="38100" dir="2700000" algn="tl">
                    <a:srgbClr val="000000">
                      <a:alpha val="43137"/>
                    </a:srgbClr>
                  </a:outerShdw>
                </a:effectLst>
              </a:rPr>
              <a:t>装置の整理・運用の簡素化</a:t>
            </a:r>
            <a:endParaRPr kumimoji="1" lang="ja-JP" altLang="en-US" b="1" dirty="0">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40</a:t>
            </a:fld>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p:cNvSpPr>
          <p:nvPr>
            <p:ph type="body" idx="4294967295"/>
          </p:nvPr>
        </p:nvSpPr>
        <p:spPr>
          <a:xfrm>
            <a:off x="280293" y="1622201"/>
            <a:ext cx="8612187" cy="4183063"/>
          </a:xfrm>
        </p:spPr>
        <p:txBody>
          <a:bodyPr>
            <a:normAutofit lnSpcReduction="10000"/>
          </a:bodyPr>
          <a:lstStyle/>
          <a:p>
            <a:pPr eaLnBrk="1" hangingPunct="1">
              <a:lnSpc>
                <a:spcPct val="110000"/>
              </a:lnSpc>
              <a:buFont typeface="Arial" pitchFamily="34" charset="0"/>
              <a:buNone/>
            </a:pPr>
            <a:r>
              <a:rPr lang="ja-JP" altLang="en-US" sz="2800" dirty="0" smtClean="0">
                <a:solidFill>
                  <a:srgbClr val="000000"/>
                </a:solidFill>
                <a:latin typeface="ＭＳ 明朝" pitchFamily="17" charset="-128"/>
                <a:ea typeface="ＭＳ 明朝" pitchFamily="17" charset="-128"/>
              </a:rPr>
              <a:t>「すばる望遠鏡のプロジェクトの見直しにあたっては、ハワイ観測所として両望遠鏡の一体的な運用を図る観点から、</a:t>
            </a:r>
            <a:r>
              <a:rPr lang="ja-JP" altLang="en-US" sz="2800" u="sng" dirty="0" smtClean="0">
                <a:ea typeface="ＭＳ Ｐゴシック" pitchFamily="50" charset="-128"/>
              </a:rPr>
              <a:t>ＴＭＴ</a:t>
            </a:r>
            <a:r>
              <a:rPr lang="ja-JP" altLang="en-US" sz="2800" u="sng" dirty="0" smtClean="0">
                <a:solidFill>
                  <a:srgbClr val="000000"/>
                </a:solidFill>
                <a:latin typeface="ＭＳ ゴシック" pitchFamily="49" charset="-128"/>
                <a:ea typeface="ＭＳ ゴシック" pitchFamily="49" charset="-128"/>
              </a:rPr>
              <a:t>望遠鏡は高感度の望遠鏡として、すばる望遠鏡は広視野の望遠鏡として役割分担を進めていく。</a:t>
            </a:r>
            <a:r>
              <a:rPr lang="ja-JP" altLang="en-US" sz="2800" dirty="0" smtClean="0">
                <a:solidFill>
                  <a:srgbClr val="000000"/>
                </a:solidFill>
                <a:latin typeface="ＭＳ 明朝" pitchFamily="17" charset="-128"/>
                <a:ea typeface="ＭＳ 明朝" pitchFamily="17" charset="-128"/>
              </a:rPr>
              <a:t>さらに、すばる望遠鏡について、</a:t>
            </a:r>
            <a:r>
              <a:rPr lang="ja-JP" altLang="en-US" sz="2800" u="sng" dirty="0" smtClean="0">
                <a:solidFill>
                  <a:srgbClr val="000000"/>
                </a:solidFill>
                <a:latin typeface="ＭＳ ゴシック" pitchFamily="49" charset="-128"/>
                <a:ea typeface="ＭＳ ゴシック" pitchFamily="49" charset="-128"/>
              </a:rPr>
              <a:t>主焦点に特化した望遠鏡とすることで運用を簡素化する</a:t>
            </a:r>
            <a:r>
              <a:rPr lang="ja-JP" altLang="en-US" sz="2800" dirty="0" smtClean="0">
                <a:solidFill>
                  <a:srgbClr val="000000"/>
                </a:solidFill>
                <a:latin typeface="ＭＳ 明朝" pitchFamily="17" charset="-128"/>
                <a:ea typeface="ＭＳ 明朝" pitchFamily="17" charset="-128"/>
              </a:rPr>
              <a:t>とともに、</a:t>
            </a:r>
            <a:r>
              <a:rPr lang="ja-JP" altLang="en-US" sz="2800" u="sng" dirty="0" smtClean="0">
                <a:solidFill>
                  <a:srgbClr val="000000"/>
                </a:solidFill>
                <a:latin typeface="ＭＳ ゴシック" pitchFamily="49" charset="-128"/>
                <a:ea typeface="ＭＳ ゴシック" pitchFamily="49" charset="-128"/>
              </a:rPr>
              <a:t>諸外国との国際共同運用を進めて運営負担の軽減を図る</a:t>
            </a:r>
            <a:r>
              <a:rPr lang="ja-JP" altLang="en-US" sz="2800" dirty="0" smtClean="0">
                <a:solidFill>
                  <a:srgbClr val="000000"/>
                </a:solidFill>
                <a:latin typeface="ＭＳ 明朝" pitchFamily="17" charset="-128"/>
                <a:ea typeface="ＭＳ 明朝" pitchFamily="17" charset="-128"/>
              </a:rPr>
              <a:t>など、</a:t>
            </a:r>
            <a:r>
              <a:rPr lang="ja-JP" altLang="en-US" sz="2800" u="sng" dirty="0" smtClean="0">
                <a:solidFill>
                  <a:srgbClr val="000000"/>
                </a:solidFill>
                <a:latin typeface="ＭＳ ゴシック" pitchFamily="49" charset="-128"/>
                <a:ea typeface="ＭＳ ゴシック" pitchFamily="49" charset="-128"/>
              </a:rPr>
              <a:t>効率的な運営体制の構築が必要</a:t>
            </a:r>
            <a:r>
              <a:rPr lang="ja-JP" altLang="en-US" sz="2800" dirty="0" smtClean="0">
                <a:solidFill>
                  <a:srgbClr val="000000"/>
                </a:solidFill>
                <a:latin typeface="ＭＳ 明朝" pitchFamily="17" charset="-128"/>
                <a:ea typeface="ＭＳ 明朝" pitchFamily="17" charset="-128"/>
              </a:rPr>
              <a:t>である」</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sz="4000" b="1" dirty="0" smtClean="0">
                <a:effectLst>
                  <a:outerShdw blurRad="38100" dist="38100" dir="2700000" algn="tl">
                    <a:srgbClr val="000000">
                      <a:alpha val="43137"/>
                    </a:srgbClr>
                  </a:outerShdw>
                </a:effectLst>
              </a:rPr>
              <a:t>装置の使用頻度</a:t>
            </a:r>
            <a:endParaRPr kumimoji="1" lang="ja-JP" altLang="en-US" sz="4000" b="1" dirty="0">
              <a:effectLst>
                <a:outerShdw blurRad="38100" dist="38100" dir="2700000" algn="tl">
                  <a:srgbClr val="000000">
                    <a:alpha val="43137"/>
                  </a:srgbClr>
                </a:outerShdw>
              </a:effectLst>
            </a:endParaRPr>
          </a:p>
        </p:txBody>
      </p:sp>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42</a:t>
            </a:fld>
            <a:endParaRPr kumimoji="1" lang="ja-JP" altLang="en-US"/>
          </a:p>
        </p:txBody>
      </p:sp>
      <p:pic>
        <p:nvPicPr>
          <p:cNvPr id="131074" name="Picture 2"/>
          <p:cNvPicPr>
            <a:picLocks noChangeAspect="1" noChangeArrowheads="1"/>
          </p:cNvPicPr>
          <p:nvPr/>
        </p:nvPicPr>
        <p:blipFill>
          <a:blip r:embed="rId2" cstate="print"/>
          <a:srcRect l="12728" t="12303" r="13004" b="1969"/>
          <a:stretch>
            <a:fillRect/>
          </a:stretch>
        </p:blipFill>
        <p:spPr bwMode="auto">
          <a:xfrm>
            <a:off x="683568" y="1340768"/>
            <a:ext cx="776698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2" descr="newSuprimeCAM"/>
          <p:cNvPicPr preferRelativeResize="0">
            <a:picLocks noChangeAspect="1" noChangeArrowheads="1"/>
          </p:cNvPicPr>
          <p:nvPr/>
        </p:nvPicPr>
        <p:blipFill>
          <a:blip r:embed="rId2" cstate="print"/>
          <a:srcRect/>
          <a:stretch>
            <a:fillRect/>
          </a:stretch>
        </p:blipFill>
        <p:spPr bwMode="auto">
          <a:xfrm>
            <a:off x="604838" y="5157788"/>
            <a:ext cx="1519237" cy="1141412"/>
          </a:xfrm>
          <a:prstGeom prst="rect">
            <a:avLst/>
          </a:prstGeom>
          <a:noFill/>
          <a:ln w="9525">
            <a:noFill/>
            <a:miter lim="800000"/>
            <a:headEnd/>
            <a:tailEnd/>
          </a:ln>
        </p:spPr>
      </p:pic>
      <p:sp>
        <p:nvSpPr>
          <p:cNvPr id="3" name="タイトル 2"/>
          <p:cNvSpPr>
            <a:spLocks noGrp="1"/>
          </p:cNvSpPr>
          <p:nvPr>
            <p:ph type="title"/>
          </p:nvPr>
        </p:nvSpPr>
        <p:spPr/>
        <p:txBody>
          <a:bodyPr/>
          <a:lstStyle/>
          <a:p>
            <a:pPr>
              <a:defRPr/>
            </a:pPr>
            <a:r>
              <a:rPr lang="en-US" altLang="ja-JP" sz="3200" b="1" dirty="0" smtClean="0">
                <a:solidFill>
                  <a:schemeClr val="bg1"/>
                </a:solidFill>
                <a:effectLst>
                  <a:outerShdw blurRad="38100" dist="38100" dir="2700000" algn="tl">
                    <a:srgbClr val="000000">
                      <a:alpha val="43137"/>
                    </a:srgbClr>
                  </a:outerShdw>
                </a:effectLst>
              </a:rPr>
              <a:t>Passive Decommission</a:t>
            </a:r>
            <a:endParaRPr lang="ja-JP" altLang="en-US" sz="3200" b="1" dirty="0">
              <a:solidFill>
                <a:schemeClr val="bg1"/>
              </a:solidFill>
              <a:effectLst>
                <a:outerShdw blurRad="38100" dist="38100" dir="2700000" algn="tl">
                  <a:srgbClr val="000000">
                    <a:alpha val="43137"/>
                  </a:srgbClr>
                </a:outerShdw>
              </a:effectLst>
            </a:endParaRPr>
          </a:p>
        </p:txBody>
      </p:sp>
      <p:pic>
        <p:nvPicPr>
          <p:cNvPr id="4" name="Picture 48" descr="20080128_017167"/>
          <p:cNvPicPr>
            <a:picLocks noChangeAspect="1" noChangeArrowheads="1"/>
          </p:cNvPicPr>
          <p:nvPr/>
        </p:nvPicPr>
        <p:blipFill>
          <a:blip r:embed="rId3" cstate="print">
            <a:lum bright="20000" contrast="10000"/>
          </a:blip>
          <a:srcRect b="15311"/>
          <a:stretch>
            <a:fillRect/>
          </a:stretch>
        </p:blipFill>
        <p:spPr bwMode="auto">
          <a:xfrm>
            <a:off x="7291388" y="4797425"/>
            <a:ext cx="1168400" cy="1485900"/>
          </a:xfrm>
          <a:prstGeom prst="rect">
            <a:avLst/>
          </a:prstGeom>
          <a:noFill/>
          <a:ln w="9525">
            <a:noFill/>
            <a:miter lim="800000"/>
            <a:headEnd/>
            <a:tailEnd/>
          </a:ln>
        </p:spPr>
      </p:pic>
      <p:sp>
        <p:nvSpPr>
          <p:cNvPr id="5" name="テキスト ボックス 4"/>
          <p:cNvSpPr txBox="1">
            <a:spLocks noChangeArrowheads="1"/>
          </p:cNvSpPr>
          <p:nvPr/>
        </p:nvSpPr>
        <p:spPr bwMode="auto">
          <a:xfrm>
            <a:off x="539750" y="6453188"/>
            <a:ext cx="1684338" cy="369887"/>
          </a:xfrm>
          <a:prstGeom prst="rect">
            <a:avLst/>
          </a:prstGeom>
          <a:noFill/>
          <a:ln w="9525">
            <a:noFill/>
            <a:miter lim="800000"/>
            <a:headEnd/>
            <a:tailEnd/>
          </a:ln>
        </p:spPr>
        <p:txBody>
          <a:bodyPr wrap="none">
            <a:spAutoFit/>
          </a:bodyPr>
          <a:lstStyle/>
          <a:p>
            <a:r>
              <a:rPr lang="en-US" altLang="ja-JP" b="1">
                <a:solidFill>
                  <a:schemeClr val="bg1"/>
                </a:solidFill>
              </a:rPr>
              <a:t>Suprime-Cam</a:t>
            </a:r>
            <a:endParaRPr lang="ja-JP" altLang="en-US" b="1">
              <a:solidFill>
                <a:schemeClr val="bg1"/>
              </a:solidFill>
            </a:endParaRPr>
          </a:p>
        </p:txBody>
      </p:sp>
      <p:sp>
        <p:nvSpPr>
          <p:cNvPr id="6" name="テキスト ボックス 5"/>
          <p:cNvSpPr txBox="1">
            <a:spLocks noChangeArrowheads="1"/>
          </p:cNvSpPr>
          <p:nvPr/>
        </p:nvSpPr>
        <p:spPr bwMode="auto">
          <a:xfrm>
            <a:off x="7464425" y="6443663"/>
            <a:ext cx="852488" cy="369887"/>
          </a:xfrm>
          <a:prstGeom prst="rect">
            <a:avLst/>
          </a:prstGeom>
          <a:noFill/>
          <a:ln w="9525">
            <a:noFill/>
            <a:miter lim="800000"/>
            <a:headEnd/>
            <a:tailEnd/>
          </a:ln>
        </p:spPr>
        <p:txBody>
          <a:bodyPr wrap="none">
            <a:spAutoFit/>
          </a:bodyPr>
          <a:lstStyle/>
          <a:p>
            <a:r>
              <a:rPr lang="en-US" altLang="ja-JP" b="1">
                <a:solidFill>
                  <a:schemeClr val="bg1"/>
                </a:solidFill>
              </a:rPr>
              <a:t>FMOS</a:t>
            </a:r>
            <a:endParaRPr lang="ja-JP" altLang="en-US" b="1">
              <a:solidFill>
                <a:schemeClr val="bg1"/>
              </a:solidFill>
            </a:endParaRPr>
          </a:p>
        </p:txBody>
      </p:sp>
      <p:pic>
        <p:nvPicPr>
          <p:cNvPr id="17415" name="Picture 2" descr="https://encrypted-tbn2.gstatic.com/images?q=tbn:ANd9GcTjamyximMJIy2ag-GxrCr_LbwbEhlo6bYLX71YHns2OWePnwuc6Q"/>
          <p:cNvPicPr>
            <a:picLocks noChangeAspect="1" noChangeArrowheads="1"/>
          </p:cNvPicPr>
          <p:nvPr/>
        </p:nvPicPr>
        <p:blipFill>
          <a:blip r:embed="rId4" cstate="print"/>
          <a:srcRect/>
          <a:stretch>
            <a:fillRect/>
          </a:stretch>
        </p:blipFill>
        <p:spPr bwMode="auto">
          <a:xfrm>
            <a:off x="2843213" y="3689350"/>
            <a:ext cx="1743075" cy="2619375"/>
          </a:xfrm>
          <a:prstGeom prst="rect">
            <a:avLst/>
          </a:prstGeom>
          <a:noFill/>
          <a:ln w="9525">
            <a:noFill/>
            <a:miter lim="800000"/>
            <a:headEnd/>
            <a:tailEnd/>
          </a:ln>
        </p:spPr>
      </p:pic>
      <p:sp>
        <p:nvSpPr>
          <p:cNvPr id="17416" name="テキスト ボックス 7"/>
          <p:cNvSpPr txBox="1">
            <a:spLocks noChangeArrowheads="1"/>
          </p:cNvSpPr>
          <p:nvPr/>
        </p:nvSpPr>
        <p:spPr bwMode="auto">
          <a:xfrm>
            <a:off x="3419475" y="6453188"/>
            <a:ext cx="673100" cy="369887"/>
          </a:xfrm>
          <a:prstGeom prst="rect">
            <a:avLst/>
          </a:prstGeom>
          <a:noFill/>
          <a:ln w="9525">
            <a:noFill/>
            <a:miter lim="800000"/>
            <a:headEnd/>
            <a:tailEnd/>
          </a:ln>
        </p:spPr>
        <p:txBody>
          <a:bodyPr wrap="none">
            <a:spAutoFit/>
          </a:bodyPr>
          <a:lstStyle/>
          <a:p>
            <a:r>
              <a:rPr lang="en-US" altLang="ja-JP" b="1">
                <a:solidFill>
                  <a:schemeClr val="bg1"/>
                </a:solidFill>
              </a:rPr>
              <a:t>HSC</a:t>
            </a:r>
            <a:endParaRPr lang="ja-JP" altLang="en-US" b="1">
              <a:solidFill>
                <a:schemeClr val="bg1"/>
              </a:solidFill>
            </a:endParaRPr>
          </a:p>
        </p:txBody>
      </p:sp>
      <p:pic>
        <p:nvPicPr>
          <p:cNvPr id="17417" name="Picture 4" descr="http://sumire.ipmu.jp/pfs/images/PFS-Intro.jpg"/>
          <p:cNvPicPr>
            <a:picLocks noChangeAspect="1" noChangeArrowheads="1"/>
          </p:cNvPicPr>
          <p:nvPr/>
        </p:nvPicPr>
        <p:blipFill>
          <a:blip r:embed="rId5" cstate="print"/>
          <a:srcRect/>
          <a:stretch>
            <a:fillRect/>
          </a:stretch>
        </p:blipFill>
        <p:spPr bwMode="auto">
          <a:xfrm>
            <a:off x="5219700" y="3616325"/>
            <a:ext cx="1512888" cy="2692400"/>
          </a:xfrm>
          <a:prstGeom prst="rect">
            <a:avLst/>
          </a:prstGeom>
          <a:noFill/>
          <a:ln w="9525">
            <a:noFill/>
            <a:miter lim="800000"/>
            <a:headEnd/>
            <a:tailEnd/>
          </a:ln>
        </p:spPr>
      </p:pic>
      <p:sp>
        <p:nvSpPr>
          <p:cNvPr id="17418" name="テキスト ボックス 9"/>
          <p:cNvSpPr txBox="1">
            <a:spLocks noChangeArrowheads="1"/>
          </p:cNvSpPr>
          <p:nvPr/>
        </p:nvSpPr>
        <p:spPr bwMode="auto">
          <a:xfrm>
            <a:off x="5738813" y="6443663"/>
            <a:ext cx="633412" cy="369887"/>
          </a:xfrm>
          <a:prstGeom prst="rect">
            <a:avLst/>
          </a:prstGeom>
          <a:noFill/>
          <a:ln w="9525">
            <a:noFill/>
            <a:miter lim="800000"/>
            <a:headEnd/>
            <a:tailEnd/>
          </a:ln>
        </p:spPr>
        <p:txBody>
          <a:bodyPr wrap="none">
            <a:spAutoFit/>
          </a:bodyPr>
          <a:lstStyle/>
          <a:p>
            <a:r>
              <a:rPr lang="en-US" altLang="ja-JP" b="1">
                <a:solidFill>
                  <a:schemeClr val="bg1"/>
                </a:solidFill>
              </a:rPr>
              <a:t>PFS</a:t>
            </a:r>
            <a:endParaRPr lang="ja-JP" altLang="en-US" b="1">
              <a:solidFill>
                <a:schemeClr val="bg1"/>
              </a:solidFill>
            </a:endParaRPr>
          </a:p>
        </p:txBody>
      </p:sp>
      <p:pic>
        <p:nvPicPr>
          <p:cNvPr id="11" name="Picture 15" descr="jnlthds"/>
          <p:cNvPicPr>
            <a:picLocks noChangeAspect="1" noChangeArrowheads="1"/>
          </p:cNvPicPr>
          <p:nvPr/>
        </p:nvPicPr>
        <p:blipFill>
          <a:blip r:embed="rId6" cstate="print"/>
          <a:srcRect/>
          <a:stretch>
            <a:fillRect/>
          </a:stretch>
        </p:blipFill>
        <p:spPr bwMode="auto">
          <a:xfrm>
            <a:off x="611188" y="3357563"/>
            <a:ext cx="1524000" cy="1143000"/>
          </a:xfrm>
          <a:prstGeom prst="rect">
            <a:avLst/>
          </a:prstGeom>
          <a:noFill/>
          <a:ln w="9525">
            <a:noFill/>
            <a:miter lim="800000"/>
            <a:headEnd/>
            <a:tailEnd/>
          </a:ln>
        </p:spPr>
      </p:pic>
      <p:sp>
        <p:nvSpPr>
          <p:cNvPr id="12" name="テキスト ボックス 11"/>
          <p:cNvSpPr txBox="1">
            <a:spLocks noChangeArrowheads="1"/>
          </p:cNvSpPr>
          <p:nvPr/>
        </p:nvSpPr>
        <p:spPr bwMode="auto">
          <a:xfrm>
            <a:off x="1042988" y="4652963"/>
            <a:ext cx="673100" cy="369887"/>
          </a:xfrm>
          <a:prstGeom prst="rect">
            <a:avLst/>
          </a:prstGeom>
          <a:noFill/>
          <a:ln w="9525">
            <a:noFill/>
            <a:miter lim="800000"/>
            <a:headEnd/>
            <a:tailEnd/>
          </a:ln>
        </p:spPr>
        <p:txBody>
          <a:bodyPr wrap="none">
            <a:spAutoFit/>
          </a:bodyPr>
          <a:lstStyle/>
          <a:p>
            <a:r>
              <a:rPr lang="en-US" altLang="ja-JP" b="1">
                <a:solidFill>
                  <a:schemeClr val="bg1"/>
                </a:solidFill>
              </a:rPr>
              <a:t>HDS</a:t>
            </a:r>
            <a:endParaRPr lang="ja-JP" altLang="en-US" b="1">
              <a:solidFill>
                <a:schemeClr val="bg1"/>
              </a:solidFill>
            </a:endParaRPr>
          </a:p>
        </p:txBody>
      </p:sp>
      <p:grpSp>
        <p:nvGrpSpPr>
          <p:cNvPr id="7" name="グループ化 12"/>
          <p:cNvGrpSpPr>
            <a:grpSpLocks/>
          </p:cNvGrpSpPr>
          <p:nvPr/>
        </p:nvGrpSpPr>
        <p:grpSpPr bwMode="auto">
          <a:xfrm>
            <a:off x="611188" y="1484313"/>
            <a:ext cx="3416300" cy="1314450"/>
            <a:chOff x="4381500" y="2640013"/>
            <a:chExt cx="3416300" cy="1314450"/>
          </a:xfrm>
        </p:grpSpPr>
        <p:pic>
          <p:nvPicPr>
            <p:cNvPr id="17431" name="図 19"/>
            <p:cNvPicPr>
              <a:picLocks noChangeAspect="1"/>
            </p:cNvPicPr>
            <p:nvPr/>
          </p:nvPicPr>
          <p:blipFill>
            <a:blip r:embed="rId7" cstate="print"/>
            <a:srcRect/>
            <a:stretch>
              <a:fillRect/>
            </a:stretch>
          </p:blipFill>
          <p:spPr bwMode="auto">
            <a:xfrm>
              <a:off x="6188075" y="2994025"/>
              <a:ext cx="1609725" cy="935038"/>
            </a:xfrm>
            <a:prstGeom prst="rect">
              <a:avLst/>
            </a:prstGeom>
            <a:noFill/>
            <a:ln w="9525">
              <a:noFill/>
              <a:miter lim="800000"/>
              <a:headEnd/>
              <a:tailEnd/>
            </a:ln>
          </p:spPr>
        </p:pic>
        <p:pic>
          <p:nvPicPr>
            <p:cNvPr id="17432" name="Picture 54" descr="P1030122"/>
            <p:cNvPicPr>
              <a:picLocks noChangeAspect="1" noChangeArrowheads="1"/>
            </p:cNvPicPr>
            <p:nvPr/>
          </p:nvPicPr>
          <p:blipFill>
            <a:blip r:embed="rId8" cstate="print"/>
            <a:srcRect/>
            <a:stretch>
              <a:fillRect/>
            </a:stretch>
          </p:blipFill>
          <p:spPr bwMode="auto">
            <a:xfrm>
              <a:off x="4381500" y="2640013"/>
              <a:ext cx="1752600" cy="1314450"/>
            </a:xfrm>
            <a:prstGeom prst="rect">
              <a:avLst/>
            </a:prstGeom>
            <a:noFill/>
            <a:ln w="9525">
              <a:noFill/>
              <a:miter lim="800000"/>
              <a:headEnd/>
              <a:tailEnd/>
            </a:ln>
          </p:spPr>
        </p:pic>
      </p:grpSp>
      <p:sp>
        <p:nvSpPr>
          <p:cNvPr id="16" name="正方形/長方形 15"/>
          <p:cNvSpPr>
            <a:spLocks noChangeArrowheads="1"/>
          </p:cNvSpPr>
          <p:nvPr/>
        </p:nvSpPr>
        <p:spPr bwMode="auto">
          <a:xfrm>
            <a:off x="34925" y="2843213"/>
            <a:ext cx="4572000" cy="369887"/>
          </a:xfrm>
          <a:prstGeom prst="rect">
            <a:avLst/>
          </a:prstGeom>
          <a:noFill/>
          <a:ln w="9525">
            <a:noFill/>
            <a:miter lim="800000"/>
            <a:headEnd/>
            <a:tailEnd/>
          </a:ln>
        </p:spPr>
        <p:txBody>
          <a:bodyPr>
            <a:spAutoFit/>
          </a:bodyPr>
          <a:lstStyle/>
          <a:p>
            <a:pPr algn="ctr"/>
            <a:r>
              <a:rPr lang="en-US" altLang="ja-JP" b="1">
                <a:solidFill>
                  <a:schemeClr val="bg1"/>
                </a:solidFill>
              </a:rPr>
              <a:t>AO188/LGS HiCIAO SCExAO IRCS</a:t>
            </a:r>
            <a:endParaRPr lang="ja-JP" altLang="en-US">
              <a:solidFill>
                <a:schemeClr val="bg1"/>
              </a:solidFill>
            </a:endParaRPr>
          </a:p>
        </p:txBody>
      </p:sp>
      <p:pic>
        <p:nvPicPr>
          <p:cNvPr id="17" name="Picture 7" descr="FOCASPH"/>
          <p:cNvPicPr>
            <a:picLocks noChangeAspect="1" noChangeArrowheads="1"/>
          </p:cNvPicPr>
          <p:nvPr/>
        </p:nvPicPr>
        <p:blipFill>
          <a:blip r:embed="rId9" cstate="print"/>
          <a:srcRect/>
          <a:stretch>
            <a:fillRect/>
          </a:stretch>
        </p:blipFill>
        <p:spPr bwMode="auto">
          <a:xfrm>
            <a:off x="4572000" y="1268413"/>
            <a:ext cx="1101725" cy="1295400"/>
          </a:xfrm>
          <a:prstGeom prst="rect">
            <a:avLst/>
          </a:prstGeom>
          <a:noFill/>
          <a:ln w="9525">
            <a:noFill/>
            <a:miter lim="800000"/>
            <a:headEnd/>
            <a:tailEnd/>
          </a:ln>
        </p:spPr>
      </p:pic>
      <p:sp>
        <p:nvSpPr>
          <p:cNvPr id="18" name="テキスト ボックス 17"/>
          <p:cNvSpPr txBox="1">
            <a:spLocks noChangeArrowheads="1"/>
          </p:cNvSpPr>
          <p:nvPr/>
        </p:nvSpPr>
        <p:spPr bwMode="auto">
          <a:xfrm>
            <a:off x="4659313" y="2852738"/>
            <a:ext cx="992187" cy="369887"/>
          </a:xfrm>
          <a:prstGeom prst="rect">
            <a:avLst/>
          </a:prstGeom>
          <a:noFill/>
          <a:ln w="9525">
            <a:noFill/>
            <a:miter lim="800000"/>
            <a:headEnd/>
            <a:tailEnd/>
          </a:ln>
        </p:spPr>
        <p:txBody>
          <a:bodyPr wrap="none">
            <a:spAutoFit/>
          </a:bodyPr>
          <a:lstStyle/>
          <a:p>
            <a:r>
              <a:rPr lang="en-US" altLang="ja-JP" b="1">
                <a:solidFill>
                  <a:schemeClr val="bg1"/>
                </a:solidFill>
              </a:rPr>
              <a:t>FOCAS</a:t>
            </a:r>
            <a:endParaRPr lang="ja-JP" altLang="en-US" b="1">
              <a:solidFill>
                <a:schemeClr val="bg1"/>
              </a:solidFill>
            </a:endParaRPr>
          </a:p>
        </p:txBody>
      </p:sp>
      <p:pic>
        <p:nvPicPr>
          <p:cNvPr id="19" name="図 30"/>
          <p:cNvPicPr preferRelativeResize="0">
            <a:picLocks noChangeAspect="1"/>
          </p:cNvPicPr>
          <p:nvPr/>
        </p:nvPicPr>
        <p:blipFill>
          <a:blip r:embed="rId10" cstate="print"/>
          <a:srcRect/>
          <a:stretch>
            <a:fillRect/>
          </a:stretch>
        </p:blipFill>
        <p:spPr bwMode="auto">
          <a:xfrm>
            <a:off x="7510463" y="223838"/>
            <a:ext cx="1382712" cy="1333500"/>
          </a:xfrm>
          <a:prstGeom prst="rect">
            <a:avLst/>
          </a:prstGeom>
          <a:noFill/>
          <a:ln w="9525">
            <a:noFill/>
            <a:miter lim="800000"/>
            <a:headEnd/>
            <a:tailEnd/>
          </a:ln>
        </p:spPr>
      </p:pic>
      <p:sp>
        <p:nvSpPr>
          <p:cNvPr id="20" name="テキスト ボックス 19"/>
          <p:cNvSpPr txBox="1">
            <a:spLocks noChangeArrowheads="1"/>
          </p:cNvSpPr>
          <p:nvPr/>
        </p:nvSpPr>
        <p:spPr bwMode="auto">
          <a:xfrm>
            <a:off x="7631113" y="1763713"/>
            <a:ext cx="1262062" cy="369887"/>
          </a:xfrm>
          <a:prstGeom prst="rect">
            <a:avLst/>
          </a:prstGeom>
          <a:noFill/>
          <a:ln w="9525">
            <a:noFill/>
            <a:miter lim="800000"/>
            <a:headEnd/>
            <a:tailEnd/>
          </a:ln>
        </p:spPr>
        <p:txBody>
          <a:bodyPr wrap="none">
            <a:spAutoFit/>
          </a:bodyPr>
          <a:lstStyle/>
          <a:p>
            <a:r>
              <a:rPr lang="en-US" altLang="ja-JP" b="1">
                <a:solidFill>
                  <a:schemeClr val="bg1"/>
                </a:solidFill>
              </a:rPr>
              <a:t>Kyoto3DII</a:t>
            </a:r>
            <a:endParaRPr lang="ja-JP" altLang="en-US" b="1">
              <a:solidFill>
                <a:schemeClr val="bg1"/>
              </a:solidFill>
            </a:endParaRPr>
          </a:p>
        </p:txBody>
      </p:sp>
      <p:pic>
        <p:nvPicPr>
          <p:cNvPr id="21" name="Picture 22"/>
          <p:cNvPicPr>
            <a:picLocks noChangeAspect="1" noChangeArrowheads="1"/>
          </p:cNvPicPr>
          <p:nvPr/>
        </p:nvPicPr>
        <p:blipFill>
          <a:blip r:embed="rId11" cstate="print"/>
          <a:srcRect l="27675" t="30750" r="23062" b="12300"/>
          <a:stretch>
            <a:fillRect/>
          </a:stretch>
        </p:blipFill>
        <p:spPr bwMode="auto">
          <a:xfrm>
            <a:off x="5867400" y="1700213"/>
            <a:ext cx="1512888" cy="1312862"/>
          </a:xfrm>
          <a:prstGeom prst="rect">
            <a:avLst/>
          </a:prstGeom>
          <a:noFill/>
          <a:ln w="3175">
            <a:solidFill>
              <a:schemeClr val="tx1"/>
            </a:solidFill>
            <a:miter lim="800000"/>
            <a:headEnd/>
            <a:tailEnd/>
          </a:ln>
        </p:spPr>
      </p:pic>
      <p:sp>
        <p:nvSpPr>
          <p:cNvPr id="22" name="テキスト ボックス 21"/>
          <p:cNvSpPr txBox="1">
            <a:spLocks noChangeArrowheads="1"/>
          </p:cNvSpPr>
          <p:nvPr/>
        </p:nvSpPr>
        <p:spPr bwMode="auto">
          <a:xfrm>
            <a:off x="6156325" y="3132138"/>
            <a:ext cx="1108075" cy="368300"/>
          </a:xfrm>
          <a:prstGeom prst="rect">
            <a:avLst/>
          </a:prstGeom>
          <a:noFill/>
          <a:ln w="9525">
            <a:noFill/>
            <a:miter lim="800000"/>
            <a:headEnd/>
            <a:tailEnd/>
          </a:ln>
        </p:spPr>
        <p:txBody>
          <a:bodyPr wrap="none">
            <a:spAutoFit/>
          </a:bodyPr>
          <a:lstStyle/>
          <a:p>
            <a:r>
              <a:rPr lang="en-US" altLang="ja-JP" b="1">
                <a:solidFill>
                  <a:schemeClr val="bg1"/>
                </a:solidFill>
              </a:rPr>
              <a:t>MOIRCS</a:t>
            </a:r>
            <a:endParaRPr lang="ja-JP" altLang="en-US" b="1">
              <a:solidFill>
                <a:schemeClr val="bg1"/>
              </a:solidFill>
            </a:endParaRPr>
          </a:p>
        </p:txBody>
      </p:sp>
      <p:pic>
        <p:nvPicPr>
          <p:cNvPr id="23" name="Picture 6" descr="COMICS"/>
          <p:cNvPicPr>
            <a:picLocks noChangeAspect="1" noChangeArrowheads="1"/>
          </p:cNvPicPr>
          <p:nvPr/>
        </p:nvPicPr>
        <p:blipFill>
          <a:blip r:embed="rId12" cstate="print"/>
          <a:srcRect/>
          <a:stretch>
            <a:fillRect/>
          </a:stretch>
        </p:blipFill>
        <p:spPr bwMode="auto">
          <a:xfrm>
            <a:off x="7451725" y="3101975"/>
            <a:ext cx="1465263" cy="974725"/>
          </a:xfrm>
          <a:prstGeom prst="rect">
            <a:avLst/>
          </a:prstGeom>
          <a:noFill/>
          <a:ln w="9525">
            <a:noFill/>
            <a:miter lim="800000"/>
            <a:headEnd/>
            <a:tailEnd/>
          </a:ln>
        </p:spPr>
      </p:pic>
      <p:sp>
        <p:nvSpPr>
          <p:cNvPr id="24" name="テキスト ボックス 23"/>
          <p:cNvSpPr txBox="1">
            <a:spLocks noChangeArrowheads="1"/>
          </p:cNvSpPr>
          <p:nvPr/>
        </p:nvSpPr>
        <p:spPr bwMode="auto">
          <a:xfrm>
            <a:off x="7640638" y="4221163"/>
            <a:ext cx="1108075" cy="369887"/>
          </a:xfrm>
          <a:prstGeom prst="rect">
            <a:avLst/>
          </a:prstGeom>
          <a:noFill/>
          <a:ln w="9525">
            <a:noFill/>
            <a:miter lim="800000"/>
            <a:headEnd/>
            <a:tailEnd/>
          </a:ln>
        </p:spPr>
        <p:txBody>
          <a:bodyPr wrap="none">
            <a:spAutoFit/>
          </a:bodyPr>
          <a:lstStyle/>
          <a:p>
            <a:r>
              <a:rPr lang="en-US" altLang="ja-JP" b="1">
                <a:solidFill>
                  <a:schemeClr val="bg1"/>
                </a:solidFill>
              </a:rPr>
              <a:t>COMICS</a:t>
            </a:r>
            <a:endParaRPr lang="ja-JP" alt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0"/>
                                        <p:tgtEl>
                                          <p:spTgt spid="5"/>
                                        </p:tgtEl>
                                      </p:cBhvr>
                                    </p:animEffect>
                                    <p:set>
                                      <p:cBhvr>
                                        <p:cTn id="10" dur="1" fill="hold">
                                          <p:stCondLst>
                                            <p:cond delay="4999"/>
                                          </p:stCondLst>
                                        </p:cTn>
                                        <p:tgtEl>
                                          <p:spTgt spid="5"/>
                                        </p:tgtEl>
                                        <p:attrNameLst>
                                          <p:attrName>style.visibility</p:attrName>
                                        </p:attrNameLst>
                                      </p:cBhvr>
                                      <p:to>
                                        <p:strVal val="hidden"/>
                                      </p:to>
                                    </p:set>
                                  </p:childTnLst>
                                </p:cTn>
                              </p:par>
                            </p:childTnLst>
                          </p:cTn>
                        </p:par>
                        <p:par>
                          <p:cTn id="11" fill="hold">
                            <p:stCondLst>
                              <p:cond delay="5000"/>
                            </p:stCondLst>
                            <p:childTnLst>
                              <p:par>
                                <p:cTn id="12" presetID="9" presetClass="exit" presetSubtype="0" fill="hold" nodeType="afterEffect">
                                  <p:stCondLst>
                                    <p:cond delay="0"/>
                                  </p:stCondLst>
                                  <p:childTnLst>
                                    <p:animEffect transition="out" filter="dissolve">
                                      <p:cBhvr>
                                        <p:cTn id="13" dur="5000"/>
                                        <p:tgtEl>
                                          <p:spTgt spid="23"/>
                                        </p:tgtEl>
                                      </p:cBhvr>
                                    </p:animEffect>
                                    <p:set>
                                      <p:cBhvr>
                                        <p:cTn id="14" dur="1" fill="hold">
                                          <p:stCondLst>
                                            <p:cond delay="4999"/>
                                          </p:stCondLst>
                                        </p:cTn>
                                        <p:tgtEl>
                                          <p:spTgt spid="23"/>
                                        </p:tgtEl>
                                        <p:attrNameLst>
                                          <p:attrName>style.visibility</p:attrName>
                                        </p:attrNameLst>
                                      </p:cBhvr>
                                      <p:to>
                                        <p:strVal val="hidden"/>
                                      </p:to>
                                    </p:set>
                                  </p:childTnLst>
                                </p:cTn>
                              </p:par>
                            </p:childTnLst>
                          </p:cTn>
                        </p:par>
                        <p:par>
                          <p:cTn id="15" fill="hold">
                            <p:stCondLst>
                              <p:cond delay="10000"/>
                            </p:stCondLst>
                            <p:childTnLst>
                              <p:par>
                                <p:cTn id="16" presetID="9" presetClass="exit" presetSubtype="0" fill="hold" grpId="0" nodeType="afterEffect">
                                  <p:stCondLst>
                                    <p:cond delay="0"/>
                                  </p:stCondLst>
                                  <p:childTnLst>
                                    <p:animEffect transition="out" filter="dissolve">
                                      <p:cBhvr>
                                        <p:cTn id="17" dur="5000"/>
                                        <p:tgtEl>
                                          <p:spTgt spid="24"/>
                                        </p:tgtEl>
                                      </p:cBhvr>
                                    </p:animEffect>
                                    <p:set>
                                      <p:cBhvr>
                                        <p:cTn id="18" dur="1" fill="hold">
                                          <p:stCondLst>
                                            <p:cond delay="4999"/>
                                          </p:stCondLst>
                                        </p:cTn>
                                        <p:tgtEl>
                                          <p:spTgt spid="24"/>
                                        </p:tgtEl>
                                        <p:attrNameLst>
                                          <p:attrName>style.visibility</p:attrName>
                                        </p:attrNameLst>
                                      </p:cBhvr>
                                      <p:to>
                                        <p:strVal val="hidden"/>
                                      </p:to>
                                    </p:set>
                                  </p:childTnLst>
                                </p:cTn>
                              </p:par>
                            </p:childTnLst>
                          </p:cTn>
                        </p:par>
                        <p:par>
                          <p:cTn id="19" fill="hold">
                            <p:stCondLst>
                              <p:cond delay="15000"/>
                            </p:stCondLst>
                            <p:childTnLst>
                              <p:par>
                                <p:cTn id="20" presetID="9" presetClass="exit" presetSubtype="0" fill="hold" nodeType="afterEffect">
                                  <p:stCondLst>
                                    <p:cond delay="0"/>
                                  </p:stCondLst>
                                  <p:childTnLst>
                                    <p:animEffect transition="out" filter="dissolve">
                                      <p:cBhvr>
                                        <p:cTn id="21" dur="5000"/>
                                        <p:tgtEl>
                                          <p:spTgt spid="19"/>
                                        </p:tgtEl>
                                      </p:cBhvr>
                                    </p:animEffect>
                                    <p:set>
                                      <p:cBhvr>
                                        <p:cTn id="22" dur="1" fill="hold">
                                          <p:stCondLst>
                                            <p:cond delay="4999"/>
                                          </p:stCondLst>
                                        </p:cTn>
                                        <p:tgtEl>
                                          <p:spTgt spid="19"/>
                                        </p:tgtEl>
                                        <p:attrNameLst>
                                          <p:attrName>style.visibility</p:attrName>
                                        </p:attrNameLst>
                                      </p:cBhvr>
                                      <p:to>
                                        <p:strVal val="hidden"/>
                                      </p:to>
                                    </p:set>
                                  </p:childTnLst>
                                </p:cTn>
                              </p:par>
                            </p:childTnLst>
                          </p:cTn>
                        </p:par>
                        <p:par>
                          <p:cTn id="23" fill="hold">
                            <p:stCondLst>
                              <p:cond delay="20000"/>
                            </p:stCondLst>
                            <p:childTnLst>
                              <p:par>
                                <p:cTn id="24" presetID="9" presetClass="exit" presetSubtype="0" fill="hold" grpId="0" nodeType="afterEffect">
                                  <p:stCondLst>
                                    <p:cond delay="0"/>
                                  </p:stCondLst>
                                  <p:childTnLst>
                                    <p:animEffect transition="out" filter="dissolve">
                                      <p:cBhvr>
                                        <p:cTn id="25" dur="5000"/>
                                        <p:tgtEl>
                                          <p:spTgt spid="20"/>
                                        </p:tgtEl>
                                      </p:cBhvr>
                                    </p:animEffect>
                                    <p:set>
                                      <p:cBhvr>
                                        <p:cTn id="26" dur="1" fill="hold">
                                          <p:stCondLst>
                                            <p:cond delay="4999"/>
                                          </p:stCondLst>
                                        </p:cTn>
                                        <p:tgtEl>
                                          <p:spTgt spid="20"/>
                                        </p:tgtEl>
                                        <p:attrNameLst>
                                          <p:attrName>style.visibility</p:attrName>
                                        </p:attrNameLst>
                                      </p:cBhvr>
                                      <p:to>
                                        <p:strVal val="hidden"/>
                                      </p:to>
                                    </p:set>
                                  </p:childTnLst>
                                </p:cTn>
                              </p:par>
                            </p:childTnLst>
                          </p:cTn>
                        </p:par>
                        <p:par>
                          <p:cTn id="27" fill="hold">
                            <p:stCondLst>
                              <p:cond delay="25000"/>
                            </p:stCondLst>
                            <p:childTnLst>
                              <p:par>
                                <p:cTn id="28" presetID="9" presetClass="exit" presetSubtype="0" fill="hold" nodeType="afterEffect">
                                  <p:stCondLst>
                                    <p:cond delay="0"/>
                                  </p:stCondLst>
                                  <p:childTnLst>
                                    <p:animEffect transition="out" filter="dissolve">
                                      <p:cBhvr>
                                        <p:cTn id="29" dur="5000"/>
                                        <p:tgtEl>
                                          <p:spTgt spid="7"/>
                                        </p:tgtEl>
                                      </p:cBhvr>
                                    </p:animEffect>
                                    <p:set>
                                      <p:cBhvr>
                                        <p:cTn id="30" dur="1" fill="hold">
                                          <p:stCondLst>
                                            <p:cond delay="4999"/>
                                          </p:stCondLst>
                                        </p:cTn>
                                        <p:tgtEl>
                                          <p:spTgt spid="7"/>
                                        </p:tgtEl>
                                        <p:attrNameLst>
                                          <p:attrName>style.visibility</p:attrName>
                                        </p:attrNameLst>
                                      </p:cBhvr>
                                      <p:to>
                                        <p:strVal val="hidden"/>
                                      </p:to>
                                    </p:set>
                                  </p:childTnLst>
                                </p:cTn>
                              </p:par>
                            </p:childTnLst>
                          </p:cTn>
                        </p:par>
                        <p:par>
                          <p:cTn id="31" fill="hold">
                            <p:stCondLst>
                              <p:cond delay="30000"/>
                            </p:stCondLst>
                            <p:childTnLst>
                              <p:par>
                                <p:cTn id="32" presetID="9" presetClass="exit" presetSubtype="0" fill="hold" grpId="0" nodeType="afterEffect">
                                  <p:stCondLst>
                                    <p:cond delay="0"/>
                                  </p:stCondLst>
                                  <p:childTnLst>
                                    <p:animEffect transition="out" filter="dissolve">
                                      <p:cBhvr>
                                        <p:cTn id="33" dur="5000"/>
                                        <p:tgtEl>
                                          <p:spTgt spid="16"/>
                                        </p:tgtEl>
                                      </p:cBhvr>
                                    </p:animEffect>
                                    <p:set>
                                      <p:cBhvr>
                                        <p:cTn id="34" dur="1" fill="hold">
                                          <p:stCondLst>
                                            <p:cond delay="4999"/>
                                          </p:stCondLst>
                                        </p:cTn>
                                        <p:tgtEl>
                                          <p:spTgt spid="16"/>
                                        </p:tgtEl>
                                        <p:attrNameLst>
                                          <p:attrName>style.visibility</p:attrName>
                                        </p:attrNameLst>
                                      </p:cBhvr>
                                      <p:to>
                                        <p:strVal val="hidden"/>
                                      </p:to>
                                    </p:set>
                                  </p:childTnLst>
                                </p:cTn>
                              </p:par>
                            </p:childTnLst>
                          </p:cTn>
                        </p:par>
                        <p:par>
                          <p:cTn id="35" fill="hold">
                            <p:stCondLst>
                              <p:cond delay="35000"/>
                            </p:stCondLst>
                            <p:childTnLst>
                              <p:par>
                                <p:cTn id="36" presetID="9" presetClass="exit" presetSubtype="0" fill="hold" nodeType="after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9" presetClass="exit" presetSubtype="0" fill="hold" grpId="0" nodeType="withEffect">
                                  <p:stCondLst>
                                    <p:cond delay="0"/>
                                  </p:stCondLst>
                                  <p:childTnLst>
                                    <p:animEffect transition="out" filter="dissolv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9" presetClass="exit" presetSubtype="0" fill="hold" grpId="0" nodeType="withEffect">
                                  <p:stCondLst>
                                    <p:cond delay="0"/>
                                  </p:stCondLst>
                                  <p:childTnLst>
                                    <p:animEffect transition="out" filter="dissolv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8" grpId="0"/>
      <p:bldP spid="20" grpId="0"/>
      <p:bldP spid="22"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defRPr/>
            </a:pPr>
            <a:r>
              <a:rPr lang="en-US" altLang="ja-JP" sz="3200" b="1" dirty="0" smtClean="0">
                <a:solidFill>
                  <a:schemeClr val="bg1"/>
                </a:solidFill>
                <a:effectLst>
                  <a:outerShdw blurRad="38100" dist="38100" dir="2700000" algn="tl">
                    <a:srgbClr val="000000">
                      <a:alpha val="43137"/>
                    </a:srgbClr>
                  </a:outerShdw>
                </a:effectLst>
              </a:rPr>
              <a:t>The Tripod of Subaru</a:t>
            </a:r>
            <a:endParaRPr lang="ja-JP" altLang="en-US" sz="3200" b="1" dirty="0">
              <a:solidFill>
                <a:schemeClr val="bg1"/>
              </a:solidFill>
              <a:effectLst>
                <a:outerShdw blurRad="38100" dist="38100" dir="2700000" algn="tl">
                  <a:srgbClr val="000000">
                    <a:alpha val="43137"/>
                  </a:srgbClr>
                </a:outerShdw>
              </a:effectLst>
            </a:endParaRPr>
          </a:p>
        </p:txBody>
      </p:sp>
      <p:pic>
        <p:nvPicPr>
          <p:cNvPr id="18435" name="Picture 2" descr="https://encrypted-tbn2.gstatic.com/images?q=tbn:ANd9GcTjamyximMJIy2ag-GxrCr_LbwbEhlo6bYLX71YHns2OWePnwuc6Q"/>
          <p:cNvPicPr>
            <a:picLocks noChangeAspect="1" noChangeArrowheads="1"/>
          </p:cNvPicPr>
          <p:nvPr/>
        </p:nvPicPr>
        <p:blipFill>
          <a:blip r:embed="rId2" cstate="print"/>
          <a:srcRect/>
          <a:stretch>
            <a:fillRect/>
          </a:stretch>
        </p:blipFill>
        <p:spPr bwMode="auto">
          <a:xfrm>
            <a:off x="3862388" y="1268413"/>
            <a:ext cx="2078037" cy="3124200"/>
          </a:xfrm>
          <a:prstGeom prst="rect">
            <a:avLst/>
          </a:prstGeom>
          <a:noFill/>
          <a:ln w="9525">
            <a:noFill/>
            <a:miter lim="800000"/>
            <a:headEnd/>
            <a:tailEnd/>
          </a:ln>
        </p:spPr>
      </p:pic>
      <p:sp>
        <p:nvSpPr>
          <p:cNvPr id="18436" name="テキスト ボックス 7"/>
          <p:cNvSpPr txBox="1">
            <a:spLocks noChangeArrowheads="1"/>
          </p:cNvSpPr>
          <p:nvPr/>
        </p:nvSpPr>
        <p:spPr bwMode="auto">
          <a:xfrm>
            <a:off x="4619625" y="4572000"/>
            <a:ext cx="673100" cy="369888"/>
          </a:xfrm>
          <a:prstGeom prst="rect">
            <a:avLst/>
          </a:prstGeom>
          <a:noFill/>
          <a:ln w="9525">
            <a:noFill/>
            <a:miter lim="800000"/>
            <a:headEnd/>
            <a:tailEnd/>
          </a:ln>
        </p:spPr>
        <p:txBody>
          <a:bodyPr wrap="none">
            <a:spAutoFit/>
          </a:bodyPr>
          <a:lstStyle/>
          <a:p>
            <a:r>
              <a:rPr lang="en-US" altLang="ja-JP" b="1">
                <a:solidFill>
                  <a:schemeClr val="bg1"/>
                </a:solidFill>
              </a:rPr>
              <a:t>HSC</a:t>
            </a:r>
            <a:endParaRPr lang="ja-JP" altLang="en-US" b="1">
              <a:solidFill>
                <a:schemeClr val="bg1"/>
              </a:solidFill>
            </a:endParaRPr>
          </a:p>
        </p:txBody>
      </p:sp>
      <p:pic>
        <p:nvPicPr>
          <p:cNvPr id="18437" name="Picture 4" descr="http://sumire.ipmu.jp/pfs/images/PFS-Intro.jpg"/>
          <p:cNvPicPr>
            <a:picLocks noChangeAspect="1" noChangeArrowheads="1"/>
          </p:cNvPicPr>
          <p:nvPr/>
        </p:nvPicPr>
        <p:blipFill>
          <a:blip r:embed="rId3" cstate="print"/>
          <a:srcRect/>
          <a:stretch>
            <a:fillRect/>
          </a:stretch>
        </p:blipFill>
        <p:spPr bwMode="auto">
          <a:xfrm>
            <a:off x="6443663" y="2659063"/>
            <a:ext cx="1944687" cy="3462337"/>
          </a:xfrm>
          <a:prstGeom prst="rect">
            <a:avLst/>
          </a:prstGeom>
          <a:noFill/>
          <a:ln w="9525">
            <a:noFill/>
            <a:miter lim="800000"/>
            <a:headEnd/>
            <a:tailEnd/>
          </a:ln>
        </p:spPr>
      </p:pic>
      <p:sp>
        <p:nvSpPr>
          <p:cNvPr id="18438" name="テキスト ボックス 9"/>
          <p:cNvSpPr txBox="1">
            <a:spLocks noChangeArrowheads="1"/>
          </p:cNvSpPr>
          <p:nvPr/>
        </p:nvSpPr>
        <p:spPr bwMode="auto">
          <a:xfrm>
            <a:off x="7250113" y="6308725"/>
            <a:ext cx="635000" cy="369888"/>
          </a:xfrm>
          <a:prstGeom prst="rect">
            <a:avLst/>
          </a:prstGeom>
          <a:noFill/>
          <a:ln w="9525">
            <a:noFill/>
            <a:miter lim="800000"/>
            <a:headEnd/>
            <a:tailEnd/>
          </a:ln>
        </p:spPr>
        <p:txBody>
          <a:bodyPr wrap="none">
            <a:spAutoFit/>
          </a:bodyPr>
          <a:lstStyle/>
          <a:p>
            <a:r>
              <a:rPr lang="en-US" altLang="ja-JP" b="1">
                <a:solidFill>
                  <a:schemeClr val="bg1"/>
                </a:solidFill>
              </a:rPr>
              <a:t>PFS</a:t>
            </a:r>
            <a:endParaRPr lang="ja-JP" altLang="en-US" b="1">
              <a:solidFill>
                <a:schemeClr val="bg1"/>
              </a:solidFill>
            </a:endParaRPr>
          </a:p>
        </p:txBody>
      </p:sp>
      <p:pic>
        <p:nvPicPr>
          <p:cNvPr id="18439" name="Picture 2" descr="http://www.eso.org/sci/facilities/develop/ao/images/glao.jpg"/>
          <p:cNvPicPr>
            <a:picLocks noChangeAspect="1" noChangeArrowheads="1"/>
          </p:cNvPicPr>
          <p:nvPr/>
        </p:nvPicPr>
        <p:blipFill>
          <a:blip r:embed="rId4" cstate="print"/>
          <a:srcRect/>
          <a:stretch>
            <a:fillRect/>
          </a:stretch>
        </p:blipFill>
        <p:spPr bwMode="auto">
          <a:xfrm>
            <a:off x="461963" y="2435225"/>
            <a:ext cx="3030537" cy="3657600"/>
          </a:xfrm>
          <a:prstGeom prst="rect">
            <a:avLst/>
          </a:prstGeom>
          <a:noFill/>
          <a:ln w="9525">
            <a:noFill/>
            <a:miter lim="800000"/>
            <a:headEnd/>
            <a:tailEnd/>
          </a:ln>
        </p:spPr>
      </p:pic>
      <p:sp>
        <p:nvSpPr>
          <p:cNvPr id="18440" name="テキスト ボックス 25"/>
          <p:cNvSpPr txBox="1">
            <a:spLocks noChangeArrowheads="1"/>
          </p:cNvSpPr>
          <p:nvPr/>
        </p:nvSpPr>
        <p:spPr bwMode="auto">
          <a:xfrm>
            <a:off x="900113" y="6308725"/>
            <a:ext cx="2235200" cy="369888"/>
          </a:xfrm>
          <a:prstGeom prst="rect">
            <a:avLst/>
          </a:prstGeom>
          <a:noFill/>
          <a:ln w="9525">
            <a:noFill/>
            <a:miter lim="800000"/>
            <a:headEnd/>
            <a:tailEnd/>
          </a:ln>
        </p:spPr>
        <p:txBody>
          <a:bodyPr wrap="none">
            <a:spAutoFit/>
          </a:bodyPr>
          <a:lstStyle/>
          <a:p>
            <a:r>
              <a:rPr lang="en-US" altLang="ja-JP" b="1">
                <a:solidFill>
                  <a:schemeClr val="bg1"/>
                </a:solidFill>
              </a:rPr>
              <a:t>GLAO (w Gemini?)</a:t>
            </a:r>
            <a:endParaRPr lang="ja-JP" altLang="en-US" b="1">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574032"/>
            <a:ext cx="8229600" cy="1647056"/>
          </a:xfrm>
        </p:spPr>
        <p:txBody>
          <a:bodyPr>
            <a:normAutofit/>
          </a:bodyPr>
          <a:lstStyle/>
          <a:p>
            <a:r>
              <a:rPr kumimoji="1" lang="ja-JP" altLang="en-US" b="1" dirty="0" smtClean="0">
                <a:effectLst>
                  <a:outerShdw blurRad="38100" dist="38100" dir="2700000" algn="tl">
                    <a:srgbClr val="000000">
                      <a:alpha val="43137"/>
                    </a:srgbClr>
                  </a:outerShdw>
                </a:effectLst>
              </a:rPr>
              <a:t>冷却液漏れ事故の復旧</a:t>
            </a:r>
            <a:r>
              <a:rPr kumimoji="1" lang="en-US" altLang="ja-JP" b="1" dirty="0" smtClean="0">
                <a:effectLst>
                  <a:outerShdw blurRad="38100" dist="38100" dir="2700000" algn="tl">
                    <a:srgbClr val="000000">
                      <a:alpha val="43137"/>
                    </a:srgbClr>
                  </a:outerShdw>
                </a:effectLst>
              </a:rPr>
              <a:t/>
            </a:r>
            <a:br>
              <a:rPr kumimoji="1" lang="en-US" altLang="ja-JP" b="1" dirty="0" smtClean="0">
                <a:effectLst>
                  <a:outerShdw blurRad="38100" dist="38100" dir="2700000" algn="tl">
                    <a:srgbClr val="000000">
                      <a:alpha val="43137"/>
                    </a:srgbClr>
                  </a:outerShdw>
                </a:effectLst>
              </a:rPr>
            </a:br>
            <a:r>
              <a:rPr lang="en-US" altLang="ja-JP" b="1" dirty="0" smtClean="0">
                <a:effectLst>
                  <a:outerShdw blurRad="38100" dist="38100" dir="2700000" algn="tl">
                    <a:srgbClr val="000000">
                      <a:alpha val="43137"/>
                    </a:srgbClr>
                  </a:outerShdw>
                </a:effectLst>
              </a:rPr>
              <a:t>2011</a:t>
            </a:r>
            <a:r>
              <a:rPr lang="ja-JP" altLang="en-US" b="1" dirty="0" smtClean="0">
                <a:effectLst>
                  <a:outerShdw blurRad="38100" dist="38100" dir="2700000" algn="tl">
                    <a:srgbClr val="000000">
                      <a:alpha val="43137"/>
                    </a:srgbClr>
                  </a:outerShdw>
                </a:effectLst>
              </a:rPr>
              <a:t>－</a:t>
            </a:r>
            <a:r>
              <a:rPr lang="en-US" altLang="ja-JP" b="1" dirty="0" smtClean="0">
                <a:effectLst>
                  <a:outerShdw blurRad="38100" dist="38100" dir="2700000" algn="tl">
                    <a:srgbClr val="000000">
                      <a:alpha val="43137"/>
                    </a:srgbClr>
                  </a:outerShdw>
                </a:effectLst>
              </a:rPr>
              <a:t>2012</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45</a:t>
            </a:fld>
            <a:endParaRPr kumimoji="1"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タイトル 1"/>
          <p:cNvSpPr>
            <a:spLocks noGrp="1"/>
          </p:cNvSpPr>
          <p:nvPr>
            <p:ph type="title"/>
          </p:nvPr>
        </p:nvSpPr>
        <p:spPr>
          <a:xfrm>
            <a:off x="457200" y="629816"/>
            <a:ext cx="8229600" cy="1143000"/>
          </a:xfrm>
        </p:spPr>
        <p:txBody>
          <a:bodyPr>
            <a:normAutofit/>
          </a:bodyPr>
          <a:lstStyle/>
          <a:p>
            <a:r>
              <a:rPr lang="ja-JP" alt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すばる復旧報告</a:t>
            </a:r>
            <a:endParaRPr lang="ja-JP" altLang="en-US"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46</a:t>
            </a:fld>
            <a:endParaRPr kumimoji="1" lang="ja-JP" altLang="en-US"/>
          </a:p>
        </p:txBody>
      </p:sp>
      <p:sp>
        <p:nvSpPr>
          <p:cNvPr id="3" name="コンテンツ プレースホルダ 2"/>
          <p:cNvSpPr>
            <a:spLocks noGrp="1"/>
          </p:cNvSpPr>
          <p:nvPr>
            <p:ph idx="4294967295"/>
          </p:nvPr>
        </p:nvSpPr>
        <p:spPr>
          <a:xfrm>
            <a:off x="251520" y="2205038"/>
            <a:ext cx="8645525" cy="3311525"/>
          </a:xfrm>
        </p:spPr>
        <p:txBody>
          <a:bodyPr>
            <a:noAutofit/>
          </a:bodyPr>
          <a:lstStyle/>
          <a:p>
            <a:pPr>
              <a:lnSpc>
                <a:spcPct val="110000"/>
              </a:lnSpc>
              <a:buFont typeface="Wingdings" charset="2"/>
              <a:buChar char="l"/>
              <a:defRPr/>
            </a:pPr>
            <a:r>
              <a:rPr lang="en-US" altLang="ja-JP" sz="2400" b="1" dirty="0" smtClean="0">
                <a:latin typeface="+mn-ea"/>
              </a:rPr>
              <a:t>2012</a:t>
            </a:r>
            <a:r>
              <a:rPr lang="ja-JP" altLang="en-US" sz="2400" b="1" dirty="0" smtClean="0">
                <a:latin typeface="+mn-ea"/>
              </a:rPr>
              <a:t>年</a:t>
            </a:r>
            <a:r>
              <a:rPr lang="en-US" altLang="ja-JP" sz="2400" b="1" dirty="0">
                <a:latin typeface="+mn-ea"/>
              </a:rPr>
              <a:t>7</a:t>
            </a:r>
            <a:r>
              <a:rPr lang="ja-JP" altLang="en-US" sz="2400" b="1" dirty="0" smtClean="0">
                <a:latin typeface="+mn-ea"/>
              </a:rPr>
              <a:t>月</a:t>
            </a:r>
            <a:r>
              <a:rPr lang="en-US" altLang="ja-JP" sz="2400" b="1" dirty="0" smtClean="0">
                <a:latin typeface="+mn-ea"/>
              </a:rPr>
              <a:t>15</a:t>
            </a:r>
            <a:r>
              <a:rPr lang="ja-JP" altLang="en-US" sz="2400" b="1" dirty="0" smtClean="0">
                <a:latin typeface="+mn-ea"/>
              </a:rPr>
              <a:t>日より、可視主焦点（</a:t>
            </a:r>
            <a:r>
              <a:rPr lang="en-US" altLang="ja-JP" sz="2400" b="1" dirty="0" err="1" smtClean="0">
                <a:latin typeface="+mn-ea"/>
              </a:rPr>
              <a:t>Suprime</a:t>
            </a:r>
            <a:r>
              <a:rPr lang="en-US" altLang="ja-JP" sz="2400" b="1" dirty="0" smtClean="0">
                <a:latin typeface="+mn-ea"/>
              </a:rPr>
              <a:t>-Cam</a:t>
            </a:r>
            <a:r>
              <a:rPr lang="ja-JP" altLang="en-US" sz="2400" b="1" dirty="0" smtClean="0">
                <a:latin typeface="+mn-ea"/>
              </a:rPr>
              <a:t>）での共同利用観測再開、</a:t>
            </a:r>
            <a:r>
              <a:rPr lang="en-US" altLang="ja-JP" sz="2400" b="1" dirty="0" smtClean="0">
                <a:latin typeface="+mn-ea"/>
              </a:rPr>
              <a:t>TUE</a:t>
            </a:r>
            <a:r>
              <a:rPr lang="ja-JP" altLang="en-US" sz="2400" b="1" dirty="0" smtClean="0">
                <a:latin typeface="+mn-ea"/>
              </a:rPr>
              <a:t>事故により</a:t>
            </a:r>
            <a:r>
              <a:rPr lang="en-US" altLang="ja-JP" sz="2400" b="1" dirty="0" smtClean="0">
                <a:latin typeface="+mn-ea"/>
              </a:rPr>
              <a:t>9</a:t>
            </a:r>
            <a:r>
              <a:rPr lang="ja-JP" altLang="en-US" sz="2400" b="1" dirty="0" smtClean="0">
                <a:latin typeface="+mn-ea"/>
              </a:rPr>
              <a:t>月</a:t>
            </a:r>
            <a:r>
              <a:rPr lang="en-US" altLang="ja-JP" sz="2400" b="1" dirty="0" smtClean="0">
                <a:latin typeface="+mn-ea"/>
              </a:rPr>
              <a:t>6</a:t>
            </a:r>
            <a:r>
              <a:rPr lang="ja-JP" altLang="en-US" sz="2400" b="1" dirty="0" smtClean="0">
                <a:latin typeface="+mn-ea"/>
              </a:rPr>
              <a:t>日より中断、</a:t>
            </a:r>
            <a:r>
              <a:rPr lang="en-US" altLang="ja-JP" sz="2400" b="1" dirty="0" smtClean="0">
                <a:latin typeface="+mn-ea"/>
              </a:rPr>
              <a:t>12</a:t>
            </a:r>
            <a:r>
              <a:rPr lang="ja-JP" altLang="en-US" sz="2400" b="1" dirty="0" smtClean="0">
                <a:latin typeface="+mn-ea"/>
              </a:rPr>
              <a:t>月７日再開。</a:t>
            </a:r>
            <a:endParaRPr lang="en-US" altLang="ja-JP" sz="2400" b="1" dirty="0" smtClean="0">
              <a:latin typeface="+mn-ea"/>
            </a:endParaRPr>
          </a:p>
          <a:p>
            <a:pPr>
              <a:lnSpc>
                <a:spcPct val="110000"/>
              </a:lnSpc>
              <a:buFont typeface="Wingdings" charset="2"/>
              <a:buChar char="l"/>
              <a:defRPr/>
            </a:pPr>
            <a:r>
              <a:rPr lang="en-US" altLang="ja-JP" sz="2400" b="1" dirty="0" smtClean="0">
                <a:latin typeface="+mn-ea"/>
              </a:rPr>
              <a:t>2012</a:t>
            </a:r>
            <a:r>
              <a:rPr lang="ja-JP" altLang="en-US" sz="2400" b="1" dirty="0" smtClean="0">
                <a:latin typeface="+mn-ea"/>
              </a:rPr>
              <a:t>年</a:t>
            </a:r>
            <a:r>
              <a:rPr lang="en-US" altLang="ja-JP" sz="2400" b="1" dirty="0" smtClean="0">
                <a:latin typeface="+mn-ea"/>
              </a:rPr>
              <a:t>10</a:t>
            </a:r>
            <a:r>
              <a:rPr lang="ja-JP" altLang="en-US" sz="2400" b="1" dirty="0" smtClean="0">
                <a:latin typeface="+mn-ea"/>
              </a:rPr>
              <a:t>月より、微光天体分光撮像装置（</a:t>
            </a:r>
            <a:r>
              <a:rPr lang="en-US" altLang="ja-JP" sz="2400" b="1" dirty="0" smtClean="0">
                <a:latin typeface="+mn-ea"/>
              </a:rPr>
              <a:t>FOCAS</a:t>
            </a:r>
            <a:r>
              <a:rPr lang="ja-JP" altLang="en-US" sz="2400" b="1" dirty="0" smtClean="0">
                <a:latin typeface="+mn-ea"/>
              </a:rPr>
              <a:t>）および周辺光学系（オートガイダー）を用いた共同</a:t>
            </a:r>
            <a:r>
              <a:rPr lang="ja-JP" altLang="en-US" sz="2400" b="1" dirty="0">
                <a:latin typeface="+mn-ea"/>
              </a:rPr>
              <a:t>利用観測</a:t>
            </a:r>
            <a:r>
              <a:rPr lang="ja-JP" altLang="en-US" sz="2400" b="1" dirty="0" smtClean="0">
                <a:latin typeface="+mn-ea"/>
              </a:rPr>
              <a:t>再開。</a:t>
            </a:r>
            <a:endParaRPr lang="en-US" altLang="ja-JP" sz="2400" b="1" dirty="0" smtClean="0">
              <a:latin typeface="+mn-ea"/>
            </a:endParaRPr>
          </a:p>
          <a:p>
            <a:pPr>
              <a:lnSpc>
                <a:spcPct val="110000"/>
              </a:lnSpc>
              <a:buFont typeface="Wingdings" charset="2"/>
              <a:buChar char="l"/>
              <a:defRPr/>
            </a:pPr>
            <a:r>
              <a:rPr lang="en-US" altLang="ja-JP" sz="2400" b="1" dirty="0" smtClean="0"/>
              <a:t>2013</a:t>
            </a:r>
            <a:r>
              <a:rPr lang="ja-JP" altLang="en-US" sz="2400" b="1" dirty="0"/>
              <a:t>年夏の主鏡再蒸着作業の</a:t>
            </a:r>
            <a:r>
              <a:rPr lang="ja-JP" altLang="en-US" sz="2400" b="1" dirty="0" smtClean="0"/>
              <a:t>完了で、</a:t>
            </a:r>
            <a:r>
              <a:rPr lang="ja-JP" altLang="en-US" sz="2400" b="1" dirty="0"/>
              <a:t>完全に全面</a:t>
            </a:r>
            <a:r>
              <a:rPr lang="ja-JP" altLang="en-US" sz="2400" b="1" dirty="0" smtClean="0"/>
              <a:t>復旧の予定。</a:t>
            </a:r>
            <a:endParaRPr lang="en-US" altLang="ja-JP" sz="2400" b="1" dirty="0" smtClean="0">
              <a:latin typeface="+mn-ea"/>
            </a:endParaRPr>
          </a:p>
        </p:txBody>
      </p:sp>
    </p:spTree>
    <p:extLst>
      <p:ext uri="{BB962C8B-B14F-4D97-AF65-F5344CB8AC3E}">
        <p14:creationId xmlns:p14="http://schemas.microsoft.com/office/powerpoint/2010/main" xmlns="" val="115282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番号プレースホル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2A4B2E6-18DB-3541-BFFC-7F1B140B7574}" type="slidenum">
              <a:rPr lang="en-US" altLang="ja-JP" sz="1400"/>
              <a:pPr/>
              <a:t>47</a:t>
            </a:fld>
            <a:endParaRPr lang="en-US" altLang="ja-JP" sz="1400"/>
          </a:p>
        </p:txBody>
      </p:sp>
      <p:sp>
        <p:nvSpPr>
          <p:cNvPr id="20482" name="テキスト ボックス 1"/>
          <p:cNvSpPr txBox="1">
            <a:spLocks noChangeArrowheads="1"/>
          </p:cNvSpPr>
          <p:nvPr/>
        </p:nvSpPr>
        <p:spPr bwMode="auto">
          <a:xfrm>
            <a:off x="744415" y="-165100"/>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endParaRPr lang="ja-JP" altLang="en-US"/>
          </a:p>
        </p:txBody>
      </p:sp>
      <p:sp>
        <p:nvSpPr>
          <p:cNvPr id="20483" name="タイトル 6"/>
          <p:cNvSpPr>
            <a:spLocks noGrp="1"/>
          </p:cNvSpPr>
          <p:nvPr>
            <p:ph type="title"/>
          </p:nvPr>
        </p:nvSpPr>
        <p:spPr>
          <a:xfrm>
            <a:off x="0" y="2996952"/>
            <a:ext cx="9144000" cy="557213"/>
          </a:xfrm>
        </p:spPr>
        <p:txBody>
          <a:bodyPr>
            <a:noAutofit/>
          </a:bodyPr>
          <a:lstStyle/>
          <a:p>
            <a:r>
              <a:rPr lang="ja-JP" altLang="en-US" b="1" dirty="0">
                <a:effectLst>
                  <a:outerShdw blurRad="38100" dist="38100" dir="2700000" algn="tl">
                    <a:srgbClr val="000000">
                      <a:alpha val="43137"/>
                    </a:srgbClr>
                  </a:outerShdw>
                </a:effectLst>
                <a:latin typeface="Arial" charset="0"/>
                <a:ea typeface="ＭＳ Ｐゴシック" charset="0"/>
                <a:cs typeface="ＭＳ Ｐゴシック" charset="0"/>
              </a:rPr>
              <a:t>安全対策の対応状況</a:t>
            </a:r>
          </a:p>
        </p:txBody>
      </p:sp>
    </p:spTree>
    <p:extLst>
      <p:ext uri="{BB962C8B-B14F-4D97-AF65-F5344CB8AC3E}">
        <p14:creationId xmlns:p14="http://schemas.microsoft.com/office/powerpoint/2010/main" xmlns="" val="1224876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番号プレースホル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2A4B2E6-18DB-3541-BFFC-7F1B140B7574}" type="slidenum">
              <a:rPr lang="en-US" altLang="ja-JP" sz="1400"/>
              <a:pPr/>
              <a:t>48</a:t>
            </a:fld>
            <a:endParaRPr lang="en-US" altLang="ja-JP" sz="1400"/>
          </a:p>
        </p:txBody>
      </p:sp>
      <p:sp>
        <p:nvSpPr>
          <p:cNvPr id="20482" name="テキスト ボックス 1"/>
          <p:cNvSpPr txBox="1">
            <a:spLocks noChangeArrowheads="1"/>
          </p:cNvSpPr>
          <p:nvPr/>
        </p:nvSpPr>
        <p:spPr bwMode="auto">
          <a:xfrm>
            <a:off x="744415" y="-165100"/>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endParaRPr lang="ja-JP" altLang="en-US"/>
          </a:p>
        </p:txBody>
      </p:sp>
      <p:graphicFrame>
        <p:nvGraphicFramePr>
          <p:cNvPr id="2" name="表 1"/>
          <p:cNvGraphicFramePr>
            <a:graphicFrameLocks noGrp="1"/>
          </p:cNvGraphicFramePr>
          <p:nvPr>
            <p:extLst>
              <p:ext uri="{D42A27DB-BD31-4B8C-83A1-F6EECF244321}">
                <p14:modId xmlns:p14="http://schemas.microsoft.com/office/powerpoint/2010/main" xmlns="" val="2184910725"/>
              </p:ext>
            </p:extLst>
          </p:nvPr>
        </p:nvGraphicFramePr>
        <p:xfrm>
          <a:off x="251520" y="80672"/>
          <a:ext cx="8640960" cy="6658336"/>
        </p:xfrm>
        <a:graphic>
          <a:graphicData uri="http://schemas.openxmlformats.org/drawingml/2006/table">
            <a:tbl>
              <a:tblPr firstRow="1" bandRow="1">
                <a:tableStyleId>{5C22544A-7EE6-4342-B048-85BDC9FD1C3A}</a:tableStyleId>
              </a:tblPr>
              <a:tblGrid>
                <a:gridCol w="3602097"/>
                <a:gridCol w="5038863"/>
              </a:tblGrid>
              <a:tr h="562256">
                <a:tc>
                  <a:txBody>
                    <a:bodyPr/>
                    <a:lstStyle/>
                    <a:p>
                      <a:pPr algn="ctr"/>
                      <a:r>
                        <a:rPr kumimoji="1" lang="ja-JP" altLang="en-US" sz="1600" dirty="0" smtClean="0">
                          <a:solidFill>
                            <a:srgbClr val="000000"/>
                          </a:solidFill>
                          <a:latin typeface="+mn-ea"/>
                          <a:ea typeface="+mn-ea"/>
                        </a:rPr>
                        <a:t>調査報告書で提案された安全対策</a:t>
                      </a:r>
                      <a:endParaRPr kumimoji="1" lang="ja-JP" altLang="en-US" sz="1600" dirty="0">
                        <a:solidFill>
                          <a:srgbClr val="000000"/>
                        </a:solidFill>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1600" dirty="0" smtClean="0">
                          <a:solidFill>
                            <a:srgbClr val="000000"/>
                          </a:solidFill>
                          <a:latin typeface="+mn-ea"/>
                          <a:ea typeface="+mn-ea"/>
                        </a:rPr>
                        <a:t>ハワイ観測所の対応</a:t>
                      </a:r>
                      <a:endParaRPr kumimoji="1" lang="ja-JP" altLang="en-US" sz="1600" dirty="0">
                        <a:solidFill>
                          <a:srgbClr val="000000"/>
                        </a:solidFill>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2256">
                <a:tc>
                  <a:txBody>
                    <a:bodyPr/>
                    <a:lstStyle/>
                    <a:p>
                      <a:r>
                        <a:rPr lang="ja-JP" altLang="en-US" sz="1600" dirty="0" smtClean="0">
                          <a:latin typeface="+mn-ea"/>
                          <a:ea typeface="+mn-ea"/>
                        </a:rPr>
                        <a:t>装置の取付け・取り外し作業の手順書の整備および徹底</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英文手順書を作成・配布。これに基づき、作業を行うことを関係部門長より周知、徹底した。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22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600" dirty="0" smtClean="0">
                          <a:latin typeface="ＭＳ Ｐゴシック" pitchFamily="50" charset="-128"/>
                        </a:rPr>
                        <a:t>ケーブル巻き取り機構に非常時の自動停止装置を設置</a:t>
                      </a:r>
                      <a:endParaRPr lang="en-US" altLang="ja-JP" sz="1600" dirty="0" smtClean="0">
                        <a:latin typeface="ＭＳ Ｐゴシック" pitchFamily="50" charset="-128"/>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可視および赤外主焦点ユニットに設置し、動作試験の実施および試験報告書を作成した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35727">
                <a:tc>
                  <a:txBody>
                    <a:bodyPr/>
                    <a:lstStyle/>
                    <a:p>
                      <a:r>
                        <a:rPr lang="ja-JP" altLang="en-US" sz="1600" dirty="0" smtClean="0">
                          <a:latin typeface="ＭＳ Ｐゴシック" pitchFamily="50" charset="-128"/>
                        </a:rPr>
                        <a:t>ケーブル取り付け位置や回転（可動）部分の明示化</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観測に影響が無い装置については、可動する箇所は黄色にして注意するようにした。黒く塗装している可視光主焦点ユニットは、作業者が通常アクセスする場所に、回転する部分について表示を入れた。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2256">
                <a:tc>
                  <a:txBody>
                    <a:bodyPr/>
                    <a:lstStyle/>
                    <a:p>
                      <a:pPr eaLnBrk="0" hangingPunct="0">
                        <a:spcBef>
                          <a:spcPct val="20000"/>
                        </a:spcBef>
                      </a:pPr>
                      <a:r>
                        <a:rPr lang="ja-JP" altLang="en-US" sz="1600" dirty="0" smtClean="0">
                          <a:latin typeface="ＭＳ Ｐゴシック" pitchFamily="50" charset="-128"/>
                        </a:rPr>
                        <a:t>装置取付け・取り外し後の複数作業者による安全確認作業の徹底</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チェックリストを使って確認作業を行い、その記録を保存する、ことを担当部門の長に指示をした。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22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ケーブル巻き取り機構の、全角度範囲にわたる動作試験を実施</a:t>
                      </a: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主焦点ユニットについては取付時に毎回確認。それ以外についても</a:t>
                      </a:r>
                      <a:r>
                        <a:rPr kumimoji="1" lang="en-US" altLang="ja-JP" sz="1600" dirty="0" smtClean="0">
                          <a:latin typeface="+mn-ea"/>
                          <a:ea typeface="+mn-ea"/>
                        </a:rPr>
                        <a:t>1〜2</a:t>
                      </a:r>
                      <a:r>
                        <a:rPr kumimoji="1" lang="ja-JP" altLang="en-US" sz="1600" dirty="0" smtClean="0">
                          <a:latin typeface="+mn-ea"/>
                          <a:ea typeface="+mn-ea"/>
                        </a:rPr>
                        <a:t>ヶ月毎に実施するように周知した。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2256">
                <a:tc>
                  <a:txBody>
                    <a:bodyPr/>
                    <a:lstStyle/>
                    <a:p>
                      <a:pPr eaLnBrk="0" hangingPunct="0">
                        <a:spcBef>
                          <a:spcPct val="20000"/>
                        </a:spcBef>
                      </a:pPr>
                      <a:r>
                        <a:rPr lang="ja-JP" altLang="en-US" sz="1600" dirty="0" smtClean="0">
                          <a:latin typeface="ＭＳ Ｐゴシック" pitchFamily="50" charset="-128"/>
                        </a:rPr>
                        <a:t>重大アラーム発生時の確実な注意喚起および緊急連絡の徹底</a:t>
                      </a:r>
                      <a:endParaRPr lang="en-US" altLang="ja-JP" sz="1600" dirty="0" smtClean="0">
                        <a:latin typeface="ＭＳ Ｐゴシック" pitchFamily="50" charset="-128"/>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アラームを知らせる（表示と警告音）ソフトウェアを製作し、</a:t>
                      </a:r>
                      <a:r>
                        <a:rPr kumimoji="1" lang="en-US" altLang="ja-JP" sz="1600" dirty="0" smtClean="0">
                          <a:latin typeface="+mn-ea"/>
                          <a:ea typeface="+mn-ea"/>
                        </a:rPr>
                        <a:t>2011</a:t>
                      </a:r>
                      <a:r>
                        <a:rPr kumimoji="1" lang="ja-JP" altLang="en-US" sz="1600" dirty="0" smtClean="0">
                          <a:latin typeface="+mn-ea"/>
                          <a:ea typeface="+mn-ea"/>
                        </a:rPr>
                        <a:t>年</a:t>
                      </a:r>
                      <a:r>
                        <a:rPr kumimoji="1" lang="en-US" altLang="ja-JP" sz="1600" dirty="0" smtClean="0">
                          <a:latin typeface="+mn-ea"/>
                          <a:ea typeface="+mn-ea"/>
                        </a:rPr>
                        <a:t>11</a:t>
                      </a:r>
                      <a:r>
                        <a:rPr kumimoji="1" lang="ja-JP" altLang="en-US" sz="1600" dirty="0" smtClean="0">
                          <a:latin typeface="+mn-ea"/>
                          <a:ea typeface="+mn-ea"/>
                        </a:rPr>
                        <a:t>月より運用を開始した。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35727">
                <a:tc>
                  <a:txBody>
                    <a:bodyPr/>
                    <a:lstStyle/>
                    <a:p>
                      <a:r>
                        <a:rPr lang="ja-JP" altLang="en-US" sz="1600" dirty="0" smtClean="0">
                          <a:latin typeface="ＭＳ Ｐゴシック" pitchFamily="50" charset="-128"/>
                        </a:rPr>
                        <a:t>週末・休日の日中無人となる運用体制の見直し</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重大なエラーが発生した状況で、山頂施設を無人にしない方策として、現在実施している休日待機体制を利用し、約</a:t>
                      </a:r>
                      <a:r>
                        <a:rPr kumimoji="1" lang="en-US" altLang="ja-JP" sz="1600" dirty="0" smtClean="0">
                          <a:latin typeface="+mn-ea"/>
                          <a:ea typeface="+mn-ea"/>
                        </a:rPr>
                        <a:t>2</a:t>
                      </a:r>
                      <a:r>
                        <a:rPr kumimoji="1" lang="ja-JP" altLang="en-US" sz="1600" dirty="0" smtClean="0">
                          <a:latin typeface="+mn-ea"/>
                          <a:ea typeface="+mn-ea"/>
                        </a:rPr>
                        <a:t>時間以内に関係スタッフが山頂に上がるように指示した。</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35727">
                <a:tc>
                  <a:txBody>
                    <a:bodyPr/>
                    <a:lstStyle/>
                    <a:p>
                      <a:r>
                        <a:rPr kumimoji="1" lang="ja-JP" altLang="en-US" sz="1600" dirty="0" smtClean="0">
                          <a:latin typeface="+mn-ea"/>
                          <a:ea typeface="+mn-ea"/>
                        </a:rPr>
                        <a:t>冷却液の液漏れは重大障害につながるので、液漏れの自動検出ができるか技術検討</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600" dirty="0" smtClean="0">
                          <a:latin typeface="+mn-ea"/>
                          <a:ea typeface="+mn-ea"/>
                        </a:rPr>
                        <a:t>液漏れの検出方法として、流量計、逆流防止弁、電磁バルブを追加する方法について検討した。実際に液漏れが起こる場合の流量・圧力の測定が必要なため、</a:t>
                      </a:r>
                      <a:r>
                        <a:rPr kumimoji="1" lang="en-US" altLang="ja-JP" sz="1600" dirty="0" smtClean="0">
                          <a:latin typeface="+mn-ea"/>
                          <a:ea typeface="+mn-ea"/>
                        </a:rPr>
                        <a:t>2013</a:t>
                      </a:r>
                      <a:r>
                        <a:rPr kumimoji="1" lang="ja-JP" altLang="en-US" sz="1600" dirty="0" smtClean="0">
                          <a:latin typeface="+mn-ea"/>
                          <a:ea typeface="+mn-ea"/>
                        </a:rPr>
                        <a:t>年に主鏡再蒸着期に実装と試験を行うことで検討中。</a:t>
                      </a:r>
                      <a:endParaRPr kumimoji="1" lang="ja-JP" altLang="en-US" sz="1600" dirty="0">
                        <a:latin typeface="+mn-ea"/>
                        <a:ea typeface="+mn-ea"/>
                      </a:endParaRPr>
                    </a:p>
                  </a:txBody>
                  <a:tcPr marL="84400" marR="84400" marT="45725" marB="4572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2248769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図 2" descr="P3134833.jpg"/>
          <p:cNvPicPr>
            <a:picLocks noChangeAspect="1"/>
          </p:cNvPicPr>
          <p:nvPr/>
        </p:nvPicPr>
        <p:blipFill>
          <a:blip r:embed="rId2" cstate="print"/>
          <a:srcRect/>
          <a:stretch>
            <a:fillRect/>
          </a:stretch>
        </p:blipFill>
        <p:spPr bwMode="auto">
          <a:xfrm>
            <a:off x="-36512" y="0"/>
            <a:ext cx="9144000" cy="6858000"/>
          </a:xfrm>
          <a:prstGeom prst="rect">
            <a:avLst/>
          </a:prstGeom>
          <a:noFill/>
          <a:ln w="9525">
            <a:noFill/>
            <a:miter lim="800000"/>
            <a:headEnd/>
            <a:tailEnd/>
          </a:ln>
        </p:spPr>
      </p:pic>
      <p:sp>
        <p:nvSpPr>
          <p:cNvPr id="4" name="タイトル 3"/>
          <p:cNvSpPr>
            <a:spLocks noGrp="1"/>
          </p:cNvSpPr>
          <p:nvPr>
            <p:ph type="title"/>
          </p:nvPr>
        </p:nvSpPr>
        <p:spPr/>
        <p:txBody>
          <a:bodyPr>
            <a:normAutofit fontScale="90000"/>
          </a:bodyPr>
          <a:lstStyle/>
          <a:p>
            <a:r>
              <a:rPr lang="en-US" altLang="ja-JP" b="1" dirty="0" smtClean="0">
                <a:solidFill>
                  <a:schemeClr val="bg1"/>
                </a:solidFill>
                <a:effectLst>
                  <a:outerShdw blurRad="38100" dist="38100" dir="2700000" algn="tl">
                    <a:srgbClr val="000000">
                      <a:alpha val="43137"/>
                    </a:srgbClr>
                  </a:outerShdw>
                </a:effectLst>
              </a:rPr>
              <a:t>Status of the Top Unit Exchange System at Subaru Telescope</a:t>
            </a:r>
            <a:endParaRPr kumimoji="1" lang="ja-JP" altLang="en-US" b="1" dirty="0">
              <a:solidFill>
                <a:schemeClr val="bg1"/>
              </a:solidFill>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251520" y="4063131"/>
            <a:ext cx="86764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a:t>
            </a:r>
            <a:endPar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49</a:t>
            </a:fld>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5</a:t>
            </a:fld>
            <a:endParaRPr kumimoji="1" lang="ja-JP" altLang="en-US"/>
          </a:p>
        </p:txBody>
      </p:sp>
      <p:pic>
        <p:nvPicPr>
          <p:cNvPr id="1026" name="Picture 2" descr="http://neosurrealismart.com/modern-art-prints/?images/ghost-ship-series-chasing-the-light.jpg"/>
          <p:cNvPicPr>
            <a:picLocks noChangeAspect="1" noChangeArrowheads="1"/>
          </p:cNvPicPr>
          <p:nvPr/>
        </p:nvPicPr>
        <p:blipFill>
          <a:blip r:embed="rId2" cstate="print"/>
          <a:srcRect/>
          <a:stretch>
            <a:fillRect/>
          </a:stretch>
        </p:blipFill>
        <p:spPr bwMode="auto">
          <a:xfrm>
            <a:off x="-612576" y="-459432"/>
            <a:ext cx="10273141" cy="7704856"/>
          </a:xfrm>
          <a:prstGeom prst="rect">
            <a:avLst/>
          </a:prstGeom>
          <a:noFill/>
        </p:spPr>
      </p:pic>
      <p:sp>
        <p:nvSpPr>
          <p:cNvPr id="4" name="テキスト ボックス 3"/>
          <p:cNvSpPr txBox="1"/>
          <p:nvPr/>
        </p:nvSpPr>
        <p:spPr>
          <a:xfrm>
            <a:off x="6973242" y="6309320"/>
            <a:ext cx="2279278" cy="646331"/>
          </a:xfrm>
          <a:prstGeom prst="rect">
            <a:avLst/>
          </a:prstGeom>
          <a:noFill/>
        </p:spPr>
        <p:txBody>
          <a:bodyPr wrap="none" rtlCol="0">
            <a:spAutoFit/>
          </a:bodyPr>
          <a:lstStyle/>
          <a:p>
            <a:pPr algn="ctr"/>
            <a:r>
              <a:rPr kumimoji="1" lang="en-US" altLang="ja-JP" b="1" dirty="0" smtClean="0">
                <a:solidFill>
                  <a:schemeClr val="bg1"/>
                </a:solidFill>
              </a:rPr>
              <a:t>Where are </a:t>
            </a:r>
            <a:r>
              <a:rPr lang="en-US" altLang="ja-JP" b="1" dirty="0" smtClean="0">
                <a:solidFill>
                  <a:schemeClr val="bg1"/>
                </a:solidFill>
              </a:rPr>
              <a:t>We Going?</a:t>
            </a:r>
          </a:p>
          <a:p>
            <a:pPr algn="ctr"/>
            <a:r>
              <a:rPr kumimoji="1" lang="en-US" altLang="ja-JP" b="1" dirty="0" smtClean="0">
                <a:solidFill>
                  <a:schemeClr val="bg1"/>
                </a:solidFill>
              </a:rPr>
              <a:t>Subaru </a:t>
            </a:r>
            <a:r>
              <a:rPr lang="en-US" altLang="ja-JP" b="1" dirty="0" smtClean="0">
                <a:solidFill>
                  <a:schemeClr val="bg1"/>
                </a:solidFill>
              </a:rPr>
              <a:t>2013</a:t>
            </a:r>
            <a:endParaRPr kumimoji="1" lang="ja-JP" altLang="en-US"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en-US" altLang="ja-JP" b="1" dirty="0" smtClean="0">
                <a:solidFill>
                  <a:schemeClr val="bg1"/>
                </a:solidFill>
                <a:effectLst>
                  <a:outerShdw blurRad="38100" dist="38100" dir="2700000" algn="tl">
                    <a:srgbClr val="000000">
                      <a:alpha val="43137"/>
                    </a:srgbClr>
                  </a:outerShdw>
                </a:effectLst>
              </a:rPr>
              <a:t>Status of the Top Unit Exchange System at Subaru Telescope</a:t>
            </a:r>
            <a:endParaRPr kumimoji="1" lang="ja-JP" altLang="en-US" b="1" dirty="0">
              <a:solidFill>
                <a:schemeClr val="bg1"/>
              </a:solidFill>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251520" y="2324194"/>
            <a:ext cx="867645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①　</a:t>
            </a:r>
            <a:r>
              <a:rPr lang="en-US" altLang="ja-JP" sz="2000" b="1" dirty="0" smtClean="0">
                <a:solidFill>
                  <a:schemeClr val="bg1"/>
                </a:solidFill>
                <a:latin typeface="Arial" pitchFamily="34" charset="0"/>
                <a:ea typeface="ＭＳ 明朝" pitchFamily="17" charset="-128"/>
                <a:cs typeface="Times New Roman" pitchFamily="18" charset="0"/>
              </a:rPr>
              <a:t>2012</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年</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9</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月</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6</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日</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(HST), </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誤操作により、</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TUE</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の動作が一部不能となる。</a:t>
            </a:r>
            <a:endParaRPr lang="en-US" altLang="ja-JP" sz="2000" b="1" dirty="0" smtClean="0">
              <a:solidFill>
                <a:schemeClr val="bg1"/>
              </a:solidFill>
              <a:latin typeface="Arial" pitchFamily="34" charset="0"/>
              <a:ea typeface="ＭＳ 明朝" pitchFamily="17"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②　調査の結果、</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UL</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の修理が必要と判明、必要な部品の納入を考慮する</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　　</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と修理は</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12</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月始めまでかかる見通し。</a:t>
            </a:r>
            <a:endParaRPr kumimoji="1" lang="en-US" altLang="ja-JP" sz="2000" b="1" i="0" u="none" strike="noStrike" cap="none" normalizeH="0" baseline="0" dirty="0" smtClean="0">
              <a:ln>
                <a:noFill/>
              </a:ln>
              <a:solidFill>
                <a:schemeClr val="bg1"/>
              </a:solidFill>
              <a:effectLst/>
              <a:latin typeface="Arial"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③　</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2012</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年</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9</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月</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27</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日</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(HST),</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ナスミス焦点の可視副鏡を赤外副鏡と交換、</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　　</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HDS, </a:t>
            </a:r>
            <a:r>
              <a:rPr kumimoji="1" lang="en-US" altLang="ja-JP" sz="2000" b="1" i="0" u="none" strike="noStrike" cap="none" normalizeH="0" baseline="0" dirty="0" err="1" smtClean="0">
                <a:ln>
                  <a:noFill/>
                </a:ln>
                <a:solidFill>
                  <a:schemeClr val="bg1"/>
                </a:solidFill>
                <a:effectLst/>
                <a:latin typeface="Arial" pitchFamily="34" charset="0"/>
                <a:ea typeface="ＭＳ 明朝" pitchFamily="17" charset="-128"/>
                <a:cs typeface="Times New Roman" pitchFamily="18" charset="0"/>
              </a:rPr>
              <a:t>HiCIAO</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IRCS, LGS/A0188, MOIRCS, COMICS, FOCAS</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が使用</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　　</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可能となる。</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④　主焦点装置</a:t>
            </a:r>
            <a:r>
              <a:rPr kumimoji="1" lang="en-US" altLang="ja-JP" sz="2000" b="1" i="0" u="none" strike="noStrike" cap="none" normalizeH="0" baseline="0" dirty="0" err="1" smtClean="0">
                <a:ln>
                  <a:noFill/>
                </a:ln>
                <a:solidFill>
                  <a:schemeClr val="bg1"/>
                </a:solidFill>
                <a:effectLst/>
                <a:latin typeface="Arial" pitchFamily="34" charset="0"/>
                <a:ea typeface="ＭＳ 明朝" pitchFamily="17" charset="-128"/>
                <a:cs typeface="Times New Roman" pitchFamily="18" charset="0"/>
              </a:rPr>
              <a:t>Suprime</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-Cam</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と</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 FMOS</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が使用不可能となったので、観測</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　　</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者に緊急連絡。</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⑤　</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10</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月、</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11</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月に予定されていた</a:t>
            </a:r>
            <a:r>
              <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HSC</a:t>
            </a:r>
            <a:r>
              <a:rPr kumimoji="1" lang="ja-JP" altLang="en-US"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rPr>
              <a:t>の試験観測は延期。</a:t>
            </a:r>
            <a:endParaRPr kumimoji="1" lang="en-US" altLang="ja-JP" sz="2000" b="1" i="0" u="none" strike="noStrike" cap="none" normalizeH="0" baseline="0" dirty="0" smtClean="0">
              <a:ln>
                <a:noFill/>
              </a:ln>
              <a:solidFill>
                <a:schemeClr val="bg1"/>
              </a:solidFill>
              <a:effectLst/>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⑥　共同利用は装置を換えて中断なく実施。</a:t>
            </a:r>
            <a:endParaRPr lang="en-US" altLang="ja-JP" sz="2000" b="1" dirty="0" smtClean="0">
              <a:solidFill>
                <a:schemeClr val="bg1"/>
              </a:solidFill>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⑦　</a:t>
            </a:r>
            <a:r>
              <a:rPr lang="en-US" altLang="ja-JP" sz="2000" b="1" dirty="0" smtClean="0">
                <a:solidFill>
                  <a:schemeClr val="bg1"/>
                </a:solidFill>
                <a:latin typeface="Arial" pitchFamily="34" charset="0"/>
                <a:ea typeface="ＭＳ 明朝" pitchFamily="17" charset="-128"/>
                <a:cs typeface="Times New Roman" pitchFamily="18" charset="0"/>
              </a:rPr>
              <a:t>TUE</a:t>
            </a:r>
            <a:r>
              <a:rPr lang="ja-JP" altLang="en-US" sz="2000" b="1" dirty="0" smtClean="0">
                <a:solidFill>
                  <a:schemeClr val="bg1"/>
                </a:solidFill>
                <a:latin typeface="Arial" pitchFamily="34" charset="0"/>
                <a:ea typeface="ＭＳ 明朝" pitchFamily="17" charset="-128"/>
                <a:cs typeface="Times New Roman" pitchFamily="18" charset="0"/>
              </a:rPr>
              <a:t>の故障に際して、観測者や観測所のスタッフに健康上、安全上の</a:t>
            </a:r>
            <a:endParaRPr lang="en-US" altLang="ja-JP" sz="2000" b="1" dirty="0" smtClean="0">
              <a:solidFill>
                <a:schemeClr val="bg1"/>
              </a:solidFill>
              <a:latin typeface="Arial" pitchFamily="34"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1" dirty="0" smtClean="0">
                <a:solidFill>
                  <a:schemeClr val="bg1"/>
                </a:solidFill>
                <a:latin typeface="Arial" pitchFamily="34" charset="0"/>
                <a:ea typeface="ＭＳ 明朝" pitchFamily="17" charset="-128"/>
                <a:cs typeface="Times New Roman" pitchFamily="18" charset="0"/>
              </a:rPr>
              <a:t>　　問題は発生していない。</a:t>
            </a:r>
            <a:endParaRPr kumimoji="1" lang="en-US" altLang="ja-JP" sz="2000" b="1" i="0" u="none" strike="noStrike" cap="none" normalizeH="0" baseline="0" dirty="0" smtClean="0">
              <a:ln>
                <a:noFill/>
              </a:ln>
              <a:solidFill>
                <a:schemeClr val="bg1"/>
              </a:solidFill>
              <a:effectLst/>
              <a:latin typeface="Arial" pitchFamily="34" charset="0"/>
              <a:ea typeface="ＭＳ Ｐゴシック" pitchFamily="50" charset="-128"/>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50</a:t>
            </a:fld>
            <a:endParaRPr kumimoji="1"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18864" y="332656"/>
            <a:ext cx="8229600" cy="1512168"/>
          </a:xfrm>
        </p:spPr>
        <p:txBody>
          <a:bodyPr>
            <a:noAutofit/>
          </a:bodyPr>
          <a:lstStyle/>
          <a:p>
            <a:r>
              <a:rPr lang="en-US" altLang="ja-JP" sz="2800" b="1" dirty="0" smtClean="0">
                <a:solidFill>
                  <a:schemeClr val="bg1"/>
                </a:solidFill>
                <a:effectLst>
                  <a:outerShdw blurRad="38100" dist="38100" dir="2700000" algn="tl">
                    <a:srgbClr val="000000">
                      <a:alpha val="43137"/>
                    </a:srgbClr>
                  </a:outerShdw>
                </a:effectLst>
              </a:rPr>
              <a:t>Corrective Action Plan and Lessons Learned from the TUE/UL Incident on September 6, 2012</a:t>
            </a:r>
            <a:endParaRPr kumimoji="1" lang="ja-JP" altLang="en-US" sz="2800" b="1" dirty="0">
              <a:solidFill>
                <a:schemeClr val="bg1"/>
              </a:solidFill>
              <a:effectLst>
                <a:outerShdw blurRad="38100" dist="38100" dir="2700000" algn="tl">
                  <a:srgbClr val="000000">
                    <a:alpha val="43137"/>
                  </a:srgbClr>
                </a:outerShdw>
              </a:effectLst>
            </a:endParaRPr>
          </a:p>
        </p:txBody>
      </p:sp>
      <p:sp>
        <p:nvSpPr>
          <p:cNvPr id="2049" name="Rectangle 1"/>
          <p:cNvSpPr>
            <a:spLocks noChangeArrowheads="1"/>
          </p:cNvSpPr>
          <p:nvPr/>
        </p:nvSpPr>
        <p:spPr bwMode="auto">
          <a:xfrm>
            <a:off x="360040" y="2242316"/>
            <a:ext cx="846043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bg1"/>
              </a:solidFill>
              <a:effectLst/>
              <a:latin typeface="Arial"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ハワイ観測所の取るべき対策</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a:t>
            </a:r>
          </a:p>
          <a:p>
            <a:pPr marL="457200" marR="0" lvl="1" indent="0" algn="l" defTabSz="914400" rtl="0" eaLnBrk="0" fontAlgn="base" latinLnBrk="0" hangingPunct="0">
              <a:lnSpc>
                <a:spcPct val="100000"/>
              </a:lnSpc>
              <a:spcBef>
                <a:spcPct val="0"/>
              </a:spcBef>
              <a:spcAft>
                <a:spcPct val="0"/>
              </a:spcAft>
              <a:buClrTx/>
              <a:buSzTx/>
              <a:tabLst/>
            </a:pPr>
            <a:endParaRPr lang="en-US" altLang="ja-JP" b="1" dirty="0" smtClean="0">
              <a:solidFill>
                <a:schemeClr val="bg1"/>
              </a:solidFill>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tabLst/>
            </a:pPr>
            <a:r>
              <a:rPr kumimoji="1" lang="ja-JP" altLang="en-US" b="1" i="0" u="none" strike="noStrike" cap="none" normalizeH="0" baseline="0" dirty="0" smtClean="0">
                <a:ln>
                  <a:noFill/>
                </a:ln>
                <a:solidFill>
                  <a:schemeClr val="bg1"/>
                </a:solidFill>
                <a:effectLst/>
                <a:latin typeface="Arial" pitchFamily="34" charset="0"/>
                <a:ea typeface="ＭＳ Ｐゴシック" pitchFamily="50" charset="-128"/>
                <a:cs typeface="Times New Roman" pitchFamily="18" charset="0"/>
              </a:rPr>
              <a:t>・　</a:t>
            </a: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望遠鏡の改修や、新規の装置開発、改修を行う部門或いはグループは以下の項目について責任を持つ。</a:t>
            </a:r>
            <a:endParaRPr kumimoji="1" lang="en-US" altLang="ja-JP" sz="1600" b="1" i="0" u="none" strike="noStrike" cap="none" normalizeH="0" baseline="0" dirty="0" smtClean="0">
              <a:ln>
                <a:noFill/>
              </a:ln>
              <a:solidFill>
                <a:schemeClr val="bg1"/>
              </a:solidFill>
              <a:effectLst/>
              <a:latin typeface="Arial" pitchFamily="34" charset="0"/>
              <a:ea typeface="ＭＳ Ｐゴシック" pitchFamily="50" charset="-128"/>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デイクリュー、ナイトスタッフなど、望遠鏡・装置の交換運用を行う者に対して、操作方法、手順の訓練を施す。</a:t>
            </a:r>
            <a:endParaRPr kumimoji="1" lang="en-US" altLang="ja-JP" sz="1600" b="1" i="0" u="none" strike="noStrike" cap="none" normalizeH="0" baseline="0" dirty="0" smtClean="0">
              <a:ln>
                <a:noFill/>
              </a:ln>
              <a:solidFill>
                <a:schemeClr val="bg1"/>
              </a:solidFill>
              <a:effectLst/>
              <a:latin typeface="Arial" pitchFamily="34" charset="0"/>
              <a:ea typeface="ＭＳ Ｐゴシック" pitchFamily="50" charset="-128"/>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マニュアル、手順チェックリスト、操作チェックリスト、装置の概要を作成し、常に</a:t>
            </a:r>
            <a:r>
              <a:rPr lang="ja-JP" altLang="en-US" b="1" dirty="0" smtClean="0">
                <a:solidFill>
                  <a:schemeClr val="bg1"/>
                </a:solidFill>
                <a:latin typeface="Times New Roman" pitchFamily="18" charset="0"/>
                <a:ea typeface="ＭＳ 明朝" pitchFamily="17" charset="-128"/>
                <a:cs typeface="Times New Roman" pitchFamily="18" charset="0"/>
              </a:rPr>
              <a:t>容易に閲覧出来る方法で観測所に保管する。また、絶えず、最新の内容を閲覧できるようにする。</a:t>
            </a:r>
            <a:endParaRPr kumimoji="1" lang="en-US" altLang="ja-JP" sz="1600" b="1" i="0" u="none" strike="noStrike" cap="none" normalizeH="0" baseline="0" dirty="0" smtClean="0">
              <a:ln>
                <a:noFill/>
              </a:ln>
              <a:solidFill>
                <a:schemeClr val="bg1"/>
              </a:solidFill>
              <a:effectLst/>
              <a:latin typeface="Arial" pitchFamily="34" charset="0"/>
              <a:ea typeface="ＭＳ Ｐゴシック" pitchFamily="50" charset="-128"/>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山頂での作業・操作が安全に行えるように、</a:t>
            </a:r>
            <a:r>
              <a:rPr kumimoji="1" lang="ja-JP" altLang="en-US" sz="1600"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容易に理解できる作業リストを作成する。</a:t>
            </a:r>
            <a:endParaRPr kumimoji="1" lang="en-US" altLang="ja-JP" sz="1600" b="1" i="0" u="none" strike="noStrike" cap="none" normalizeH="0" baseline="0" dirty="0" smtClean="0">
              <a:ln>
                <a:noFill/>
              </a:ln>
              <a:solidFill>
                <a:schemeClr val="bg1"/>
              </a:solidFill>
              <a:effectLst/>
              <a:latin typeface="Arial" pitchFamily="34" charset="0"/>
              <a:ea typeface="ＭＳ Ｐゴシック" pitchFamily="50" charset="-128"/>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r>
              <a:rPr kumimoji="1" lang="ja-JP" altLang="en-US"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スタッフの訓練が十分に行われ、熟達したことを確認した上で装置交換に従事することを許可する。</a:t>
            </a:r>
            <a:endParaRPr kumimoji="1" lang="en-US" altLang="ja-JP" sz="1600"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51</a:t>
            </a:fld>
            <a:endParaRPr kumimoji="1" lang="ja-JP"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18864" y="332656"/>
            <a:ext cx="8229600" cy="1512168"/>
          </a:xfrm>
        </p:spPr>
        <p:txBody>
          <a:bodyPr>
            <a:noAutofit/>
          </a:bodyPr>
          <a:lstStyle/>
          <a:p>
            <a:r>
              <a:rPr lang="en-US" altLang="ja-JP" sz="2800" b="1" dirty="0" smtClean="0">
                <a:solidFill>
                  <a:schemeClr val="bg1"/>
                </a:solidFill>
                <a:effectLst>
                  <a:outerShdw blurRad="38100" dist="38100" dir="2700000" algn="tl">
                    <a:srgbClr val="000000">
                      <a:alpha val="43137"/>
                    </a:srgbClr>
                  </a:outerShdw>
                </a:effectLst>
              </a:rPr>
              <a:t>Corrective Action Plan and Lessons Learned from the TUE/UL Incident on September 6, 2012</a:t>
            </a:r>
            <a:endParaRPr kumimoji="1" lang="ja-JP" altLang="en-US" sz="2800" b="1" dirty="0">
              <a:solidFill>
                <a:schemeClr val="bg1"/>
              </a:solidFill>
              <a:effectLst>
                <a:outerShdw blurRad="38100" dist="38100" dir="2700000" algn="tl">
                  <a:srgbClr val="000000">
                    <a:alpha val="43137"/>
                  </a:srgbClr>
                </a:outerShdw>
              </a:effectLst>
            </a:endParaRPr>
          </a:p>
        </p:txBody>
      </p:sp>
      <p:sp>
        <p:nvSpPr>
          <p:cNvPr id="95233" name="Rectangle 1"/>
          <p:cNvSpPr>
            <a:spLocks noChangeArrowheads="1"/>
          </p:cNvSpPr>
          <p:nvPr/>
        </p:nvSpPr>
        <p:spPr bwMode="auto">
          <a:xfrm>
            <a:off x="179512" y="2204864"/>
            <a:ext cx="8676456"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Other Lessons Learned:</a:t>
            </a:r>
            <a:endParaRPr kumimoji="1" lang="en-US" altLang="ja-JP" b="1" i="0" u="none" strike="noStrike" cap="none" normalizeH="0" baseline="0" dirty="0" smtClean="0">
              <a:ln>
                <a:noFill/>
              </a:ln>
              <a:solidFill>
                <a:schemeClr val="bg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Authorized manuals with good format are important to be useful in the summit environment. We may consider retaining documentation expert. </a:t>
            </a:r>
            <a:endParaRPr kumimoji="1" lang="en-US" altLang="ja-JP" b="1" i="0" u="none" strike="noStrike" cap="none" normalizeH="0" baseline="0" dirty="0" smtClean="0">
              <a:ln>
                <a:noFill/>
              </a:ln>
              <a:solidFill>
                <a:schemeClr val="bg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Good and timely communications at the summit among all teams on the safety and work coordination are critically important. Any unusual incidents observed either day or night should be reported by </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err="1" smtClean="0">
                <a:ln>
                  <a:noFill/>
                </a:ln>
                <a:solidFill>
                  <a:schemeClr val="bg1"/>
                </a:solidFill>
                <a:effectLst/>
                <a:latin typeface="Times New Roman" pitchFamily="18" charset="0"/>
                <a:ea typeface="ＭＳ 明朝" pitchFamily="17" charset="-128"/>
                <a:cs typeface="Times New Roman" pitchFamily="18" charset="0"/>
              </a:rPr>
              <a:t>SciOps</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Night Log</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Summit Work Report</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Work Plan</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or </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Work Request</a:t>
            </a:r>
            <a:r>
              <a:rPr kumimoji="1" lang="en-US" altLang="ja-JP" b="1" i="0" u="none" strike="noStrike" cap="none" normalizeH="0" baseline="0" dirty="0" smtClean="0">
                <a:ln>
                  <a:noFill/>
                </a:ln>
                <a:solidFill>
                  <a:schemeClr val="bg1"/>
                </a:solidFill>
                <a:effectLst/>
                <a:latin typeface="Arial"/>
                <a:ea typeface="ＭＳ 明朝" pitchFamily="17" charset="-128"/>
                <a:cs typeface="Times New Roman" pitchFamily="18" charset="0"/>
              </a:rPr>
              <a:t>”</a:t>
            </a: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 Actions pending, or taken should be explicitly acknowledged and followed up by using these means.</a:t>
            </a:r>
            <a:endParaRPr kumimoji="1" lang="en-US" altLang="ja-JP" b="1" i="0" u="none" strike="noStrike" cap="none" normalizeH="0" baseline="0" dirty="0" smtClean="0">
              <a:ln>
                <a:noFill/>
              </a:ln>
              <a:solidFill>
                <a:schemeClr val="bg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For any issues related to observatory operations, scheduling, the status of the telescope system, dome and facilities, staff workload, or work safety, we may consider external expert reviews, and may take actions based on their report.</a:t>
            </a:r>
            <a:endParaRPr kumimoji="1" lang="en-US" altLang="ja-JP" b="1" i="0" u="none" strike="noStrike" cap="none" normalizeH="0" baseline="0" dirty="0" smtClean="0">
              <a:ln>
                <a:noFill/>
              </a:ln>
              <a:solidFill>
                <a:schemeClr val="bg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1" lang="en-US" altLang="ja-JP" b="1" i="0" u="none" strike="noStrike" cap="none" normalizeH="0" baseline="0" dirty="0" smtClean="0">
                <a:ln>
                  <a:noFill/>
                </a:ln>
                <a:solidFill>
                  <a:schemeClr val="bg1"/>
                </a:solidFill>
                <a:effectLst/>
                <a:latin typeface="Times New Roman" pitchFamily="18" charset="0"/>
                <a:ea typeface="ＭＳ 明朝" pitchFamily="17" charset="-128"/>
                <a:cs typeface="Times New Roman" pitchFamily="18" charset="0"/>
              </a:rPr>
              <a:t>If additional resources are needed to implement the above, division chiefs or group leaders should consult with the director at any time.</a:t>
            </a:r>
            <a:endParaRPr kumimoji="1" lang="en-US" altLang="ja-JP" b="1" i="0" u="none" strike="noStrike" cap="none" normalizeH="0" baseline="0" dirty="0" smtClean="0">
              <a:ln>
                <a:noFill/>
              </a:ln>
              <a:solidFill>
                <a:schemeClr val="bg1"/>
              </a:solidFill>
              <a:effectLst/>
              <a:latin typeface="Arial" pitchFamily="34" charset="0"/>
              <a:ea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52</a:t>
            </a:fld>
            <a:endParaRPr kumimoji="1" lang="ja-JP"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650631" y="2852936"/>
            <a:ext cx="7772400" cy="1439912"/>
          </a:xfrm>
        </p:spPr>
        <p:txBody>
          <a:bodyPr>
            <a:noAutofit/>
          </a:bodyPr>
          <a:lstStyle/>
          <a:p>
            <a:r>
              <a:rPr lang="ja-JP" altLang="en-US" b="1" dirty="0" smtClean="0">
                <a:effectLst>
                  <a:outerShdw blurRad="38100" dist="38100" dir="2700000" algn="tl">
                    <a:srgbClr val="000000">
                      <a:alpha val="43137"/>
                    </a:srgbClr>
                  </a:outerShdw>
                </a:effectLst>
                <a:ea typeface="ＭＳ Ｐゴシック" charset="-128"/>
              </a:rPr>
              <a:t>すばる望遠鏡</a:t>
            </a:r>
            <a:r>
              <a:rPr lang="en-US" altLang="ja-JP" b="1" dirty="0" smtClean="0">
                <a:effectLst>
                  <a:outerShdw blurRad="38100" dist="38100" dir="2700000" algn="tl">
                    <a:srgbClr val="000000">
                      <a:alpha val="43137"/>
                    </a:srgbClr>
                  </a:outerShdw>
                </a:effectLst>
                <a:ea typeface="ＭＳ Ｐゴシック" charset="-128"/>
              </a:rPr>
              <a:t/>
            </a:r>
            <a:br>
              <a:rPr lang="en-US" altLang="ja-JP" b="1" dirty="0" smtClean="0">
                <a:effectLst>
                  <a:outerShdw blurRad="38100" dist="38100" dir="2700000" algn="tl">
                    <a:srgbClr val="000000">
                      <a:alpha val="43137"/>
                    </a:srgbClr>
                  </a:outerShdw>
                </a:effectLst>
                <a:ea typeface="ＭＳ Ｐゴシック" charset="-128"/>
              </a:rPr>
            </a:br>
            <a:r>
              <a:rPr lang="ja-JP" altLang="en-US" b="1" dirty="0" smtClean="0">
                <a:effectLst>
                  <a:outerShdw blurRad="38100" dist="38100" dir="2700000" algn="tl">
                    <a:srgbClr val="000000">
                      <a:alpha val="43137"/>
                    </a:srgbClr>
                  </a:outerShdw>
                </a:effectLst>
                <a:ea typeface="ＭＳ Ｐゴシック" charset="-128"/>
              </a:rPr>
              <a:t>共同利用実績</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53</a:t>
            </a:fld>
            <a:endParaRPr kumimoji="1" lang="ja-JP" alt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申請・採択課題数</a:t>
            </a:r>
            <a:endParaRPr kumimoji="1" lang="ja-JP" altLang="en-US" sz="4000" b="1" dirty="0">
              <a:effectLst>
                <a:outerShdw blurRad="38100" dist="38100" dir="2700000" algn="tl">
                  <a:srgbClr val="000000">
                    <a:alpha val="43137"/>
                  </a:srgbClr>
                </a:outerShdw>
              </a:effectLst>
            </a:endParaRPr>
          </a:p>
        </p:txBody>
      </p:sp>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54</a:t>
            </a:fld>
            <a:endParaRPr kumimoji="1" lang="ja-JP" altLang="en-US"/>
          </a:p>
        </p:txBody>
      </p:sp>
      <p:pic>
        <p:nvPicPr>
          <p:cNvPr id="133122" name="Picture 2"/>
          <p:cNvPicPr>
            <a:picLocks noChangeAspect="1" noChangeArrowheads="1"/>
          </p:cNvPicPr>
          <p:nvPr/>
        </p:nvPicPr>
        <p:blipFill>
          <a:blip r:embed="rId2" cstate="print"/>
          <a:srcRect l="12451" t="16732" r="12451" b="7382"/>
          <a:stretch>
            <a:fillRect/>
          </a:stretch>
        </p:blipFill>
        <p:spPr bwMode="auto">
          <a:xfrm>
            <a:off x="107504" y="1522916"/>
            <a:ext cx="8931582" cy="5074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機関別採択夜数</a:t>
            </a:r>
            <a:endParaRPr kumimoji="1" lang="ja-JP" altLang="en-US" sz="4000" b="1" dirty="0">
              <a:effectLst>
                <a:outerShdw blurRad="38100" dist="38100" dir="2700000" algn="tl">
                  <a:srgbClr val="000000">
                    <a:alpha val="43137"/>
                  </a:srgbClr>
                </a:outerShdw>
              </a:effectLst>
            </a:endParaRPr>
          </a:p>
        </p:txBody>
      </p:sp>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55</a:t>
            </a:fld>
            <a:endParaRPr kumimoji="1" lang="ja-JP" altLang="en-US"/>
          </a:p>
        </p:txBody>
      </p:sp>
      <p:pic>
        <p:nvPicPr>
          <p:cNvPr id="132099" name="Picture 3"/>
          <p:cNvPicPr>
            <a:picLocks noChangeAspect="1" noChangeArrowheads="1"/>
          </p:cNvPicPr>
          <p:nvPr/>
        </p:nvPicPr>
        <p:blipFill>
          <a:blip r:embed="rId2" cstate="print"/>
          <a:srcRect l="11067" t="15748" r="11344" b="2461"/>
          <a:stretch>
            <a:fillRect/>
          </a:stretch>
        </p:blipFill>
        <p:spPr bwMode="auto">
          <a:xfrm>
            <a:off x="323528" y="1535649"/>
            <a:ext cx="8540262" cy="5061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xmlns="" val="1521759181"/>
              </p:ext>
            </p:extLst>
          </p:nvPr>
        </p:nvGraphicFramePr>
        <p:xfrm>
          <a:off x="-257175" y="-485775"/>
          <a:ext cx="9658351" cy="7829550"/>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56</a:t>
            </a:fld>
            <a:endParaRPr kumimoji="1" lang="ja-JP" altLang="en-US"/>
          </a:p>
        </p:txBody>
      </p:sp>
      <p:sp>
        <p:nvSpPr>
          <p:cNvPr id="5" name="テキスト ボックス 4"/>
          <p:cNvSpPr txBox="1"/>
          <p:nvPr/>
        </p:nvSpPr>
        <p:spPr>
          <a:xfrm>
            <a:off x="5586535" y="2020778"/>
            <a:ext cx="713657" cy="400110"/>
          </a:xfrm>
          <a:prstGeom prst="rect">
            <a:avLst/>
          </a:prstGeom>
          <a:noFill/>
        </p:spPr>
        <p:txBody>
          <a:bodyPr wrap="none" rtlCol="0">
            <a:spAutoFit/>
          </a:bodyPr>
          <a:lstStyle/>
          <a:p>
            <a:r>
              <a:rPr kumimoji="1" lang="ja-JP" altLang="en-US" sz="2000" b="1" dirty="0" smtClean="0">
                <a:solidFill>
                  <a:srgbClr val="FF0000"/>
                </a:solidFill>
                <a:effectLst>
                  <a:outerShdw blurRad="38100" dist="38100" dir="2700000" algn="tl">
                    <a:srgbClr val="000000">
                      <a:alpha val="43137"/>
                    </a:srgbClr>
                  </a:outerShdw>
                </a:effectLst>
              </a:rPr>
              <a:t>１２７</a:t>
            </a:r>
            <a:endParaRPr kumimoji="1" lang="en-US" altLang="ja-JP" sz="2000" b="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307528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xmlns="" val="1549318750"/>
              </p:ext>
            </p:extLst>
          </p:nvPr>
        </p:nvGraphicFramePr>
        <p:xfrm>
          <a:off x="-823913" y="-309563"/>
          <a:ext cx="10791826" cy="7477126"/>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57</a:t>
            </a:fld>
            <a:endParaRPr kumimoji="1" lang="ja-JP" altLang="en-US"/>
          </a:p>
        </p:txBody>
      </p:sp>
    </p:spTree>
    <p:extLst>
      <p:ext uri="{BB962C8B-B14F-4D97-AF65-F5344CB8AC3E}">
        <p14:creationId xmlns:p14="http://schemas.microsoft.com/office/powerpoint/2010/main" xmlns="" val="1457522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16574" y="3068638"/>
            <a:ext cx="7772400" cy="762000"/>
          </a:xfrm>
        </p:spPr>
        <p:txBody>
          <a:bodyPr>
            <a:normAutofit/>
          </a:bodyPr>
          <a:lstStyle/>
          <a:p>
            <a:r>
              <a:rPr lang="ja-JP" altLang="en-US" b="1" dirty="0" smtClean="0">
                <a:effectLst>
                  <a:outerShdw blurRad="38100" dist="38100" dir="2700000" algn="tl">
                    <a:srgbClr val="000000">
                      <a:alpha val="43137"/>
                    </a:srgbClr>
                  </a:outerShdw>
                </a:effectLst>
                <a:ea typeface="ＭＳ Ｐゴシック" charset="-128"/>
              </a:rPr>
              <a:t>教育</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58</a:t>
            </a:fld>
            <a:endParaRPr kumimoji="1" lang="ja-JP" alt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idx="4294967295"/>
          </p:nvPr>
        </p:nvSpPr>
        <p:spPr>
          <a:xfrm>
            <a:off x="676275" y="786854"/>
            <a:ext cx="7772400" cy="769938"/>
          </a:xfrm>
        </p:spPr>
        <p:txBody>
          <a:bodyPr>
            <a:normAutofit fontScale="90000"/>
          </a:bodyPr>
          <a:lstStyle/>
          <a:p>
            <a:pPr eaLnBrk="1" hangingPunct="1">
              <a:lnSpc>
                <a:spcPct val="120000"/>
              </a:lnSpc>
            </a:pPr>
            <a:r>
              <a:rPr lang="ja-JP" altLang="en-US" sz="4000" dirty="0" smtClean="0">
                <a:solidFill>
                  <a:srgbClr val="333333"/>
                </a:solidFill>
                <a:latin typeface="ＭＳ Ｐゴシック" charset="-128"/>
              </a:rPr>
              <a:t>教育・人材養成への貢献</a:t>
            </a:r>
            <a:r>
              <a:rPr lang="en-US" altLang="ja-JP" sz="4000" dirty="0" smtClean="0">
                <a:solidFill>
                  <a:srgbClr val="333333"/>
                </a:solidFill>
                <a:latin typeface="ＭＳ Ｐゴシック" charset="-128"/>
              </a:rPr>
              <a:t/>
            </a:r>
            <a:br>
              <a:rPr lang="en-US" altLang="ja-JP" sz="4000" dirty="0" smtClean="0">
                <a:solidFill>
                  <a:srgbClr val="333333"/>
                </a:solidFill>
                <a:latin typeface="ＭＳ Ｐゴシック" charset="-128"/>
              </a:rPr>
            </a:br>
            <a:r>
              <a:rPr lang="ja-JP" altLang="en-US" sz="2800" dirty="0" smtClean="0">
                <a:solidFill>
                  <a:srgbClr val="333333"/>
                </a:solidFill>
                <a:latin typeface="ＭＳ Ｐゴシック" charset="-128"/>
              </a:rPr>
              <a:t>（次世代の研究者の育成） </a:t>
            </a:r>
          </a:p>
        </p:txBody>
      </p:sp>
      <p:sp>
        <p:nvSpPr>
          <p:cNvPr id="14341" name="Rectangle 8"/>
          <p:cNvSpPr>
            <a:spLocks noChangeArrowheads="1"/>
          </p:cNvSpPr>
          <p:nvPr/>
        </p:nvSpPr>
        <p:spPr bwMode="auto">
          <a:xfrm>
            <a:off x="107504" y="1899592"/>
            <a:ext cx="8964488" cy="4481736"/>
          </a:xfrm>
          <a:prstGeom prst="rect">
            <a:avLst/>
          </a:prstGeom>
          <a:noFill/>
          <a:ln w="9525">
            <a:noFill/>
            <a:miter lim="800000"/>
            <a:headEnd/>
            <a:tailEnd/>
          </a:ln>
        </p:spPr>
        <p:txBody>
          <a:bodyPr/>
          <a:lstStyle/>
          <a:p>
            <a:pPr marL="195263" indent="-195263">
              <a:lnSpc>
                <a:spcPct val="110000"/>
              </a:lnSpc>
              <a:spcBef>
                <a:spcPts val="300"/>
              </a:spcBef>
              <a:buSzPct val="70000"/>
            </a:pPr>
            <a:r>
              <a:rPr lang="ja-JP" altLang="en-US" sz="1900" dirty="0" smtClean="0">
                <a:solidFill>
                  <a:srgbClr val="FF0000"/>
                </a:solidFill>
                <a:latin typeface="ＭＳ Ｐゴシック" charset="-128"/>
              </a:rPr>
              <a:t>●所属院生の数が急増している。総研大で光赤外の人気が高く、すばるの学校などの成果が現れている。また東大の院生や他大学の受託院生（６名）も増加している。ハワイ所属の日本人院生をどう増やすかが当面の課題。</a:t>
            </a:r>
            <a:endParaRPr lang="en-US" altLang="ja-JP" sz="1900" dirty="0">
              <a:solidFill>
                <a:srgbClr val="FF0000"/>
              </a:solidFill>
              <a:latin typeface="ＭＳ Ｐゴシック" charset="-128"/>
            </a:endParaRPr>
          </a:p>
          <a:p>
            <a:pPr marL="195263" indent="-195263">
              <a:lnSpc>
                <a:spcPct val="110000"/>
              </a:lnSpc>
              <a:spcBef>
                <a:spcPts val="300"/>
              </a:spcBef>
            </a:pPr>
            <a:r>
              <a:rPr lang="ja-JP" altLang="en-US" sz="1900" dirty="0" smtClean="0">
                <a:solidFill>
                  <a:srgbClr val="333333"/>
                </a:solidFill>
                <a:latin typeface="ＭＳ Ｐゴシック" charset="-128"/>
              </a:rPr>
              <a:t>●大学院生</a:t>
            </a:r>
            <a:r>
              <a:rPr lang="ja-JP" altLang="en-US" sz="1900" dirty="0">
                <a:solidFill>
                  <a:srgbClr val="333333"/>
                </a:solidFill>
                <a:latin typeface="ＭＳ Ｐゴシック" charset="-128"/>
              </a:rPr>
              <a:t>・大学生向けの</a:t>
            </a:r>
            <a:r>
              <a:rPr lang="ja-JP" altLang="en-US" sz="1900" dirty="0" smtClean="0">
                <a:solidFill>
                  <a:srgbClr val="333333"/>
                </a:solidFill>
                <a:latin typeface="ＭＳ Ｐゴシック" charset="-128"/>
              </a:rPr>
              <a:t>プログラム、他、教育・研究に関わる事業</a:t>
            </a:r>
            <a:endParaRPr lang="en-US" altLang="ja-JP" sz="1900" dirty="0">
              <a:solidFill>
                <a:srgbClr val="333333"/>
              </a:solidFill>
              <a:latin typeface="ＭＳ Ｐゴシック" charset="-128"/>
            </a:endParaRPr>
          </a:p>
          <a:p>
            <a:pPr marL="271463" lvl="1" indent="-180975">
              <a:lnSpc>
                <a:spcPct val="110000"/>
              </a:lnSpc>
              <a:spcBef>
                <a:spcPts val="300"/>
              </a:spcBef>
              <a:buFont typeface="Arial" charset="0"/>
              <a:buChar char="•"/>
            </a:pPr>
            <a:r>
              <a:rPr lang="ja-JP" altLang="en-US" sz="1900" dirty="0" smtClean="0">
                <a:latin typeface="ＭＳ Ｐゴシック" charset="-128"/>
              </a:rPr>
              <a:t>総研大院生すばる観測実習（</a:t>
            </a:r>
            <a:r>
              <a:rPr lang="en-US" altLang="ja-JP" sz="1900" dirty="0" smtClean="0">
                <a:latin typeface="ＭＳ Ｐゴシック" charset="-128"/>
              </a:rPr>
              <a:t>8</a:t>
            </a:r>
            <a:r>
              <a:rPr lang="ja-JP" altLang="en-US" sz="1900" dirty="0" smtClean="0">
                <a:latin typeface="ＭＳ Ｐゴシック" charset="-128"/>
              </a:rPr>
              <a:t>名、単位</a:t>
            </a:r>
            <a:r>
              <a:rPr lang="ja-JP" altLang="en-US" sz="1900" dirty="0">
                <a:latin typeface="ＭＳ Ｐゴシック" charset="-128"/>
              </a:rPr>
              <a:t>認定</a:t>
            </a:r>
            <a:r>
              <a:rPr lang="ja-JP" altLang="en-US" sz="1900" dirty="0" smtClean="0">
                <a:latin typeface="ＭＳ Ｐゴシック" charset="-128"/>
              </a:rPr>
              <a:t>、</a:t>
            </a:r>
            <a:r>
              <a:rPr lang="en-US" altLang="ja-JP" sz="1900" dirty="0" smtClean="0">
                <a:latin typeface="ＭＳ Ｐゴシック" charset="-128"/>
              </a:rPr>
              <a:t>10</a:t>
            </a:r>
            <a:r>
              <a:rPr lang="ja-JP" altLang="en-US" sz="1900" dirty="0" smtClean="0">
                <a:latin typeface="ＭＳ Ｐゴシック" charset="-128"/>
              </a:rPr>
              <a:t>月</a:t>
            </a:r>
            <a:r>
              <a:rPr lang="ja-JP" altLang="en-US" sz="1900" dirty="0">
                <a:latin typeface="ＭＳ Ｐゴシック" charset="-128"/>
              </a:rPr>
              <a:t>に実施）</a:t>
            </a:r>
            <a:endParaRPr lang="en-US" altLang="ja-JP" sz="1900" dirty="0">
              <a:latin typeface="ＭＳ Ｐゴシック" charset="-128"/>
            </a:endParaRPr>
          </a:p>
          <a:p>
            <a:pPr marL="271463" lvl="1" indent="-180975">
              <a:lnSpc>
                <a:spcPct val="110000"/>
              </a:lnSpc>
              <a:spcBef>
                <a:spcPts val="300"/>
              </a:spcBef>
              <a:buFont typeface="Arial" charset="0"/>
              <a:buChar char="•"/>
            </a:pPr>
            <a:r>
              <a:rPr lang="ja-JP" altLang="en-US" sz="1900" dirty="0">
                <a:latin typeface="ＭＳ Ｐゴシック" charset="-128"/>
              </a:rPr>
              <a:t>学部生の観測体験</a:t>
            </a:r>
            <a:r>
              <a:rPr lang="ja-JP" altLang="en-US" sz="1900" dirty="0" smtClean="0">
                <a:latin typeface="ＭＳ Ｐゴシック" charset="-128"/>
              </a:rPr>
              <a:t>プログラム（</a:t>
            </a:r>
            <a:r>
              <a:rPr lang="en-US" altLang="ja-JP" sz="1900" dirty="0" smtClean="0">
                <a:latin typeface="ＭＳ Ｐゴシック" charset="-128"/>
              </a:rPr>
              <a:t>12</a:t>
            </a:r>
            <a:r>
              <a:rPr lang="ja-JP" altLang="en-US" sz="1900" dirty="0" smtClean="0">
                <a:latin typeface="ＭＳ Ｐゴシック" charset="-128"/>
              </a:rPr>
              <a:t>名、日本</a:t>
            </a:r>
            <a:r>
              <a:rPr lang="ja-JP" altLang="en-US" sz="1900" dirty="0">
                <a:latin typeface="ＭＳ Ｐゴシック" charset="-128"/>
              </a:rPr>
              <a:t>全国から公募</a:t>
            </a:r>
            <a:r>
              <a:rPr lang="ja-JP" altLang="en-US" sz="1900" dirty="0" smtClean="0">
                <a:latin typeface="ＭＳ Ｐゴシック" charset="-128"/>
              </a:rPr>
              <a:t>、</a:t>
            </a:r>
            <a:r>
              <a:rPr lang="en-US" altLang="ja-JP" sz="1900" dirty="0" smtClean="0">
                <a:latin typeface="ＭＳ Ｐゴシック" charset="-128"/>
              </a:rPr>
              <a:t>10〜11</a:t>
            </a:r>
            <a:r>
              <a:rPr lang="ja-JP" altLang="en-US" sz="1900" dirty="0" smtClean="0">
                <a:latin typeface="ＭＳ Ｐゴシック" charset="-128"/>
              </a:rPr>
              <a:t>月</a:t>
            </a:r>
            <a:r>
              <a:rPr lang="ja-JP" altLang="en-US" sz="1900" dirty="0">
                <a:latin typeface="ＭＳ Ｐゴシック" charset="-128"/>
              </a:rPr>
              <a:t>に実施）</a:t>
            </a:r>
            <a:endParaRPr lang="en-US" altLang="ja-JP" sz="1900" dirty="0">
              <a:latin typeface="ＭＳ Ｐゴシック" charset="-128"/>
            </a:endParaRPr>
          </a:p>
          <a:p>
            <a:pPr marL="271463" lvl="1" indent="-180975">
              <a:lnSpc>
                <a:spcPct val="110000"/>
              </a:lnSpc>
              <a:spcBef>
                <a:spcPts val="300"/>
              </a:spcBef>
              <a:buFont typeface="Arial" charset="0"/>
              <a:buChar char="•"/>
            </a:pPr>
            <a:r>
              <a:rPr lang="ja-JP" altLang="en-US" sz="1900" dirty="0" smtClean="0">
                <a:latin typeface="ＭＳ Ｐゴシック" charset="-128"/>
              </a:rPr>
              <a:t>春</a:t>
            </a:r>
            <a:r>
              <a:rPr lang="ja-JP" altLang="en-US" sz="1900" dirty="0">
                <a:latin typeface="ＭＳ Ｐゴシック" charset="-128"/>
              </a:rPr>
              <a:t>の学校</a:t>
            </a:r>
            <a:r>
              <a:rPr lang="ja-JP" altLang="en-US" sz="1900" dirty="0" smtClean="0">
                <a:latin typeface="ＭＳ Ｐゴシック" charset="-128"/>
              </a:rPr>
              <a:t>（学部生中心、</a:t>
            </a:r>
            <a:r>
              <a:rPr lang="en-US" altLang="ja-JP" sz="1900" dirty="0" smtClean="0">
                <a:latin typeface="ＭＳ Ｐゴシック" charset="-128"/>
              </a:rPr>
              <a:t>5</a:t>
            </a:r>
            <a:r>
              <a:rPr lang="ja-JP" altLang="en-US" sz="1900" dirty="0" smtClean="0">
                <a:latin typeface="ＭＳ Ｐゴシック" charset="-128"/>
              </a:rPr>
              <a:t>月</a:t>
            </a:r>
            <a:r>
              <a:rPr lang="en-US" altLang="ja-JP" sz="1900" dirty="0" smtClean="0">
                <a:latin typeface="ＭＳ Ｐゴシック" charset="-128"/>
              </a:rPr>
              <a:t>29</a:t>
            </a:r>
            <a:r>
              <a:rPr lang="ja-JP" altLang="en-US" sz="1900" dirty="0" smtClean="0">
                <a:latin typeface="ＭＳ Ｐゴシック" charset="-128"/>
              </a:rPr>
              <a:t>日</a:t>
            </a:r>
            <a:r>
              <a:rPr lang="en-US" altLang="ja-JP" sz="1900" dirty="0" smtClean="0">
                <a:latin typeface="ＭＳ Ｐゴシック" charset="-128"/>
              </a:rPr>
              <a:t>〜5</a:t>
            </a:r>
            <a:r>
              <a:rPr lang="ja-JP" altLang="en-US" sz="1900" dirty="0" smtClean="0">
                <a:latin typeface="ＭＳ Ｐゴシック" charset="-128"/>
              </a:rPr>
              <a:t>月</a:t>
            </a:r>
            <a:r>
              <a:rPr lang="en-US" altLang="ja-JP" sz="1900" dirty="0" smtClean="0">
                <a:latin typeface="ＭＳ Ｐゴシック" charset="-128"/>
              </a:rPr>
              <a:t>31</a:t>
            </a:r>
            <a:r>
              <a:rPr lang="ja-JP" altLang="en-US" sz="1900" dirty="0" smtClean="0">
                <a:latin typeface="ＭＳ Ｐゴシック" charset="-128"/>
              </a:rPr>
              <a:t>日）＠三鷹</a:t>
            </a:r>
            <a:endParaRPr lang="en-US" altLang="ja-JP" sz="1900" dirty="0">
              <a:latin typeface="ＭＳ Ｐゴシック" charset="-128"/>
            </a:endParaRPr>
          </a:p>
          <a:p>
            <a:pPr marL="271463" lvl="1" indent="-180975">
              <a:lnSpc>
                <a:spcPct val="110000"/>
              </a:lnSpc>
              <a:spcBef>
                <a:spcPts val="300"/>
              </a:spcBef>
              <a:buFont typeface="Arial" charset="0"/>
              <a:buChar char="•"/>
            </a:pPr>
            <a:r>
              <a:rPr lang="ja-JP" altLang="en-US" sz="1900" dirty="0">
                <a:latin typeface="ＭＳ Ｐゴシック" charset="-128"/>
              </a:rPr>
              <a:t>秋の学校</a:t>
            </a:r>
            <a:r>
              <a:rPr lang="ja-JP" altLang="en-US" sz="1900" dirty="0" smtClean="0">
                <a:latin typeface="ＭＳ Ｐゴシック" charset="-128"/>
              </a:rPr>
              <a:t>（解析セミナー大学院向）</a:t>
            </a:r>
            <a:r>
              <a:rPr lang="en-US" altLang="ja-JP" sz="1900" dirty="0" smtClean="0">
                <a:latin typeface="ＭＳ Ｐゴシック" charset="-128"/>
              </a:rPr>
              <a:t>12</a:t>
            </a:r>
            <a:r>
              <a:rPr lang="ja-JP" altLang="en-US" sz="1900" dirty="0" smtClean="0">
                <a:latin typeface="ＭＳ Ｐゴシック" charset="-128"/>
              </a:rPr>
              <a:t>月</a:t>
            </a:r>
            <a:r>
              <a:rPr lang="en-US" altLang="ja-JP" sz="1900" dirty="0" smtClean="0">
                <a:latin typeface="ＭＳ Ｐゴシック" charset="-128"/>
              </a:rPr>
              <a:t>11</a:t>
            </a:r>
            <a:r>
              <a:rPr lang="ja-JP" altLang="en-US" sz="1900" dirty="0" smtClean="0">
                <a:latin typeface="ＭＳ Ｐゴシック" charset="-128"/>
              </a:rPr>
              <a:t>日</a:t>
            </a:r>
            <a:r>
              <a:rPr lang="en-US" altLang="ja-JP" sz="1900" dirty="0" smtClean="0">
                <a:latin typeface="ＭＳ Ｐゴシック" charset="-128"/>
              </a:rPr>
              <a:t>〜12</a:t>
            </a:r>
            <a:r>
              <a:rPr lang="ja-JP" altLang="en-US" sz="1900" dirty="0" smtClean="0">
                <a:latin typeface="ＭＳ Ｐゴシック" charset="-128"/>
              </a:rPr>
              <a:t>月</a:t>
            </a:r>
            <a:r>
              <a:rPr lang="en-US" altLang="ja-JP" sz="1900" dirty="0" smtClean="0">
                <a:latin typeface="ＭＳ Ｐゴシック" charset="-128"/>
              </a:rPr>
              <a:t>12</a:t>
            </a:r>
            <a:r>
              <a:rPr lang="ja-JP" altLang="en-US" sz="1900" dirty="0" smtClean="0">
                <a:latin typeface="ＭＳ Ｐゴシック" charset="-128"/>
              </a:rPr>
              <a:t>日＠三鷹</a:t>
            </a:r>
            <a:endParaRPr lang="en-US" altLang="ja-JP" sz="1900" dirty="0" smtClean="0">
              <a:latin typeface="ＭＳ Ｐゴシック" charset="-128"/>
            </a:endParaRPr>
          </a:p>
          <a:p>
            <a:pPr marL="271463" lvl="1" indent="-180975">
              <a:lnSpc>
                <a:spcPct val="110000"/>
              </a:lnSpc>
              <a:spcBef>
                <a:spcPts val="300"/>
              </a:spcBef>
              <a:buFont typeface="Arial" charset="0"/>
              <a:buChar char="•"/>
            </a:pPr>
            <a:r>
              <a:rPr lang="ja-JP" altLang="en-US" sz="1900" dirty="0" smtClean="0">
                <a:latin typeface="ＭＳ Ｐゴシック" charset="-128"/>
              </a:rPr>
              <a:t>総研大アジア冬の学校（系外惑星）＠三鷹</a:t>
            </a:r>
            <a:endParaRPr lang="en-US" altLang="ja-JP" sz="1900" dirty="0" smtClean="0">
              <a:latin typeface="ＭＳ Ｐゴシック" charset="-128"/>
            </a:endParaRPr>
          </a:p>
          <a:p>
            <a:pPr marL="271463" lvl="1" indent="-180975">
              <a:lnSpc>
                <a:spcPct val="110000"/>
              </a:lnSpc>
              <a:spcBef>
                <a:spcPts val="300"/>
              </a:spcBef>
              <a:buFont typeface="Arial" charset="0"/>
              <a:buChar char="•"/>
            </a:pPr>
            <a:r>
              <a:rPr lang="ja-JP" altLang="en-US" sz="1900" dirty="0" smtClean="0">
                <a:latin typeface="ＭＳ Ｐゴシック" charset="-128"/>
              </a:rPr>
              <a:t>学部生サマースチューデント１名受入（</a:t>
            </a:r>
            <a:r>
              <a:rPr lang="en-US" altLang="ja-JP" sz="1900" dirty="0" smtClean="0">
                <a:latin typeface="ＭＳ Ｐゴシック" charset="-128"/>
              </a:rPr>
              <a:t>9</a:t>
            </a:r>
            <a:r>
              <a:rPr lang="ja-JP" altLang="en-US" sz="1900" dirty="0" smtClean="0">
                <a:latin typeface="ＭＳ Ｐゴシック" charset="-128"/>
              </a:rPr>
              <a:t>月）</a:t>
            </a:r>
            <a:endParaRPr lang="en-US" altLang="ja-JP" sz="1900" dirty="0" smtClean="0">
              <a:latin typeface="ＭＳ Ｐゴシック" charset="-128"/>
            </a:endParaRPr>
          </a:p>
          <a:p>
            <a:pPr marL="271463" lvl="1" indent="-180975">
              <a:lnSpc>
                <a:spcPct val="110000"/>
              </a:lnSpc>
              <a:spcBef>
                <a:spcPts val="300"/>
              </a:spcBef>
              <a:buFont typeface="Arial" charset="0"/>
              <a:buChar char="•"/>
            </a:pPr>
            <a:r>
              <a:rPr lang="ja-JP" altLang="en-US" sz="1900" dirty="0" smtClean="0">
                <a:latin typeface="ＭＳ Ｐゴシック" charset="-128"/>
              </a:rPr>
              <a:t>大学院生やポスドクの長期ハワイ滞在受入（数週間から数ヶ月）。</a:t>
            </a:r>
            <a:endParaRPr lang="en-US" altLang="ja-JP" sz="1900" dirty="0" smtClean="0">
              <a:latin typeface="ＭＳ Ｐゴシック"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59</a:t>
            </a:fld>
            <a:endParaRPr kumimoji="1" lang="ja-JP" alt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a:t>
            </a:r>
            <a:r>
              <a:rPr lang="ja-JP" altLang="en-US" sz="3200" b="1" dirty="0" smtClean="0">
                <a:effectLst>
                  <a:outerShdw blurRad="38100" dist="38100" dir="2700000" algn="tl">
                    <a:srgbClr val="000000">
                      <a:alpha val="43137"/>
                    </a:srgbClr>
                  </a:outerShdw>
                </a:effectLst>
              </a:rPr>
              <a:t>　壱 ①</a:t>
            </a:r>
            <a:endParaRPr lang="ja-JP" altLang="en-US" sz="3600" b="1" dirty="0">
              <a:effectLst>
                <a:outerShdw blurRad="38100" dist="38100" dir="2700000" algn="tl">
                  <a:srgbClr val="000000">
                    <a:alpha val="43137"/>
                  </a:srgbClr>
                </a:outerShdw>
              </a:effectLst>
            </a:endParaRPr>
          </a:p>
        </p:txBody>
      </p:sp>
      <p:sp>
        <p:nvSpPr>
          <p:cNvPr id="36865" name="Rectangle 1"/>
          <p:cNvSpPr>
            <a:spLocks noChangeArrowheads="1"/>
          </p:cNvSpPr>
          <p:nvPr/>
        </p:nvSpPr>
        <p:spPr bwMode="auto">
          <a:xfrm>
            <a:off x="587578" y="2582902"/>
            <a:ext cx="7981544" cy="2862322"/>
          </a:xfrm>
          <a:prstGeom prst="rect">
            <a:avLst/>
          </a:prstGeom>
          <a:noFill/>
          <a:ln w="9525">
            <a:noFill/>
            <a:miter lim="800000"/>
            <a:headEnd/>
            <a:tailEnd/>
          </a:ln>
          <a:effectLst/>
        </p:spPr>
        <p:txBody>
          <a:bodyPr wrap="none" anchor="ctr">
            <a:spAutoFit/>
          </a:bodyPr>
          <a:lstStyle/>
          <a:p>
            <a:pPr algn="ctr" eaLnBrk="0" hangingPunct="0">
              <a:defRPr/>
            </a:pPr>
            <a:r>
              <a:rPr lang="en-US" altLang="ja-JP" sz="2400" b="1" dirty="0">
                <a:latin typeface="Calibri" pitchFamily="34" charset="0"/>
                <a:ea typeface="ＭＳ Ｐゴシック" pitchFamily="50" charset="-128"/>
                <a:cs typeface="Times New Roman" pitchFamily="18" charset="0"/>
              </a:rPr>
              <a:t>Operate Subaru Telescope and publish a number of excellent </a:t>
            </a:r>
          </a:p>
          <a:p>
            <a:pPr algn="ctr" eaLnBrk="0" hangingPunct="0">
              <a:defRPr/>
            </a:pPr>
            <a:r>
              <a:rPr lang="en-US" altLang="ja-JP" sz="2400" b="1" dirty="0">
                <a:latin typeface="Calibri" pitchFamily="34" charset="0"/>
                <a:ea typeface="ＭＳ Ｐゴシック" pitchFamily="50" charset="-128"/>
                <a:cs typeface="Times New Roman" pitchFamily="18" charset="0"/>
              </a:rPr>
              <a:t>research papers, </a:t>
            </a:r>
            <a:r>
              <a:rPr lang="ja-JP" altLang="en-US" sz="2400" b="1" dirty="0">
                <a:latin typeface="Calibri" pitchFamily="34" charset="0"/>
                <a:ea typeface="ＭＳ Ｐゴシック" pitchFamily="50" charset="-128"/>
                <a:cs typeface="Times New Roman" pitchFamily="18" charset="0"/>
              </a:rPr>
              <a:t> </a:t>
            </a:r>
            <a:r>
              <a:rPr lang="en-US" altLang="ja-JP" sz="2400" b="1" dirty="0">
                <a:latin typeface="Calibri" pitchFamily="34" charset="0"/>
                <a:ea typeface="ＭＳ Ｐゴシック" pitchFamily="50" charset="-128"/>
                <a:cs typeface="Times New Roman" pitchFamily="18" charset="0"/>
              </a:rPr>
              <a:t>written by NAOJ scientists </a:t>
            </a:r>
          </a:p>
          <a:p>
            <a:pPr algn="ctr" eaLnBrk="0" hangingPunct="0">
              <a:defRPr/>
            </a:pPr>
            <a:r>
              <a:rPr lang="en-US" altLang="ja-JP" sz="2400" b="1" dirty="0">
                <a:latin typeface="Calibri" pitchFamily="34" charset="0"/>
                <a:ea typeface="ＭＳ Ｐゴシック" pitchFamily="50" charset="-128"/>
                <a:cs typeface="Times New Roman" pitchFamily="18" charset="0"/>
              </a:rPr>
              <a:t>as well as  domestic and international scientists, </a:t>
            </a:r>
          </a:p>
          <a:p>
            <a:pPr algn="ctr" eaLnBrk="0" hangingPunct="0">
              <a:defRPr/>
            </a:pPr>
            <a:r>
              <a:rPr lang="en-US" altLang="ja-JP" sz="2400" b="1" dirty="0">
                <a:latin typeface="Calibri" pitchFamily="34" charset="0"/>
                <a:ea typeface="ＭＳ Ｐゴシック" pitchFamily="50" charset="-128"/>
                <a:cs typeface="Times New Roman" pitchFamily="18" charset="0"/>
              </a:rPr>
              <a:t>through an open-use program</a:t>
            </a:r>
            <a:r>
              <a:rPr lang="en-US" altLang="ja-JP" sz="2400" b="1" dirty="0" smtClean="0">
                <a:latin typeface="Calibri" pitchFamily="34" charset="0"/>
                <a:ea typeface="ＭＳ Ｐゴシック" pitchFamily="50" charset="-128"/>
                <a:cs typeface="Times New Roman" pitchFamily="18" charset="0"/>
              </a:rPr>
              <a:t>.</a:t>
            </a:r>
          </a:p>
          <a:p>
            <a:pPr algn="ctr" eaLnBrk="0" hangingPunct="0">
              <a:defRPr/>
            </a:pPr>
            <a:endParaRPr lang="en-US" altLang="ja-JP" sz="2400" b="1" dirty="0" smtClean="0">
              <a:latin typeface="Calibri" pitchFamily="34" charset="0"/>
              <a:ea typeface="ＭＳ Ｐゴシック" pitchFamily="50" charset="-128"/>
              <a:cs typeface="Times New Roman" pitchFamily="18" charset="0"/>
            </a:endParaRPr>
          </a:p>
          <a:p>
            <a:pPr algn="ctr" eaLnBrk="0" hangingPunct="0">
              <a:defRPr/>
            </a:pPr>
            <a:r>
              <a:rPr lang="ja-JP" altLang="ja-JP" sz="2000" b="1" dirty="0" smtClean="0">
                <a:ea typeface="ＭＳ Ｐゴシック" pitchFamily="50" charset="-128"/>
              </a:rPr>
              <a:t>すばる</a:t>
            </a:r>
            <a:r>
              <a:rPr lang="ja-JP" altLang="ja-JP" sz="2000" b="1" dirty="0">
                <a:ea typeface="ＭＳ Ｐゴシック" pitchFamily="50" charset="-128"/>
              </a:rPr>
              <a:t>望遠鏡を運用し、共同利用に供して、</a:t>
            </a:r>
            <a:endParaRPr lang="en-US" altLang="ja-JP" sz="2000" b="1" dirty="0">
              <a:ea typeface="ＭＳ Ｐゴシック" pitchFamily="50" charset="-128"/>
            </a:endParaRPr>
          </a:p>
          <a:p>
            <a:pPr algn="ctr" eaLnBrk="0" hangingPunct="0">
              <a:defRPr/>
            </a:pPr>
            <a:r>
              <a:rPr lang="ja-JP" altLang="ja-JP" sz="2000" b="1" dirty="0">
                <a:ea typeface="ＭＳ Ｐゴシック" pitchFamily="50" charset="-128"/>
              </a:rPr>
              <a:t>国立天文台の研究者及び全国の関連研究者による、</a:t>
            </a:r>
            <a:endParaRPr lang="en-US" altLang="ja-JP" sz="2000" b="1" dirty="0">
              <a:ea typeface="ＭＳ Ｐゴシック" pitchFamily="50" charset="-128"/>
            </a:endParaRPr>
          </a:p>
          <a:p>
            <a:pPr algn="ctr" eaLnBrk="0" hangingPunct="0">
              <a:defRPr/>
            </a:pPr>
            <a:r>
              <a:rPr lang="ja-JP" altLang="ja-JP" sz="2000" b="1" dirty="0">
                <a:ea typeface="ＭＳ Ｐゴシック" pitchFamily="50" charset="-128"/>
              </a:rPr>
              <a:t>優れた論文を多数出版する</a:t>
            </a:r>
            <a:r>
              <a:rPr lang="ja-JP" altLang="ja-JP" sz="2000" b="1" dirty="0" smtClean="0">
                <a:ea typeface="ＭＳ Ｐゴシック" pitchFamily="50" charset="-128"/>
              </a:rPr>
              <a:t>。</a:t>
            </a:r>
            <a:endParaRPr lang="en-US" altLang="ja-JP" sz="2000" b="1" dirty="0" smtClean="0">
              <a:ea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6</a:t>
            </a:fld>
            <a:endParaRPr kumimoji="1" lang="ja-JP"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60</a:t>
            </a:fld>
            <a:endParaRPr kumimoji="1" lang="ja-JP" altLang="en-US"/>
          </a:p>
        </p:txBody>
      </p:sp>
      <p:graphicFrame>
        <p:nvGraphicFramePr>
          <p:cNvPr id="5" name="表 4"/>
          <p:cNvGraphicFramePr>
            <a:graphicFrameLocks noGrp="1"/>
          </p:cNvGraphicFramePr>
          <p:nvPr>
            <p:extLst>
              <p:ext uri="{D42A27DB-BD31-4B8C-83A1-F6EECF244321}">
                <p14:modId xmlns="" xmlns:p14="http://schemas.microsoft.com/office/powerpoint/2010/main" val="2450430684"/>
              </p:ext>
            </p:extLst>
          </p:nvPr>
        </p:nvGraphicFramePr>
        <p:xfrm>
          <a:off x="827584" y="669154"/>
          <a:ext cx="7560840" cy="5712174"/>
        </p:xfrm>
        <a:graphic>
          <a:graphicData uri="http://schemas.openxmlformats.org/drawingml/2006/table">
            <a:tbl>
              <a:tblPr/>
              <a:tblGrid>
                <a:gridCol w="1890210"/>
                <a:gridCol w="1890210"/>
                <a:gridCol w="1890210"/>
                <a:gridCol w="1890210"/>
              </a:tblGrid>
              <a:tr h="9572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FFFFFF"/>
                          </a:solidFill>
                          <a:effectLst/>
                          <a:latin typeface="ヒラギノ角ゴ Pro W3" charset="-128"/>
                          <a:ea typeface="ＭＳ Ｐゴシック" charset="-128"/>
                        </a:rPr>
                        <a:t>三鷹在籍の大学院生数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smtClean="0">
                          <a:ln>
                            <a:noFill/>
                          </a:ln>
                          <a:solidFill>
                            <a:srgbClr val="FFFFFF"/>
                          </a:solidFill>
                          <a:effectLst/>
                          <a:latin typeface="ヒラギノ角ゴ Pro W3" charset="-128"/>
                          <a:ea typeface="ＭＳ Ｐゴシック" charset="-128"/>
                        </a:rPr>
                        <a:t>ハワイ在籍の大学院生数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smtClean="0">
                          <a:ln>
                            <a:noFill/>
                          </a:ln>
                          <a:solidFill>
                            <a:srgbClr val="FFFFFF"/>
                          </a:solidFill>
                          <a:effectLst/>
                          <a:latin typeface="ヒラギノ角ゴ Pro W3" charset="-128"/>
                          <a:ea typeface="ＭＳ Ｐゴシック" charset="-128"/>
                        </a:rPr>
                        <a:t>すばる望遠鏡の観測で学位を取得した学生数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3</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3</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13</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14</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2</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15</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endPar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16</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10</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17</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10</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18</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7</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19</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6</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20</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9</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21</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2</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22</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9</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5</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ヒラギノ角ゴ Pro W3" charset="-128"/>
                          <a:ea typeface="ＭＳ Ｐゴシック" charset="-128"/>
                        </a:rPr>
                        <a:t>6</a:t>
                      </a:r>
                      <a:endParaRPr kumimoji="1" lang="ja-JP" altLang="en-US" sz="1800" b="1"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23</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13</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6</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10</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3399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24</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27</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3</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bl>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rcRect r="10350"/>
          <a:stretch>
            <a:fillRect/>
          </a:stretch>
        </p:blipFill>
        <p:spPr>
          <a:xfrm>
            <a:off x="0" y="0"/>
            <a:ext cx="9176418" cy="6858000"/>
          </a:xfrm>
          <a:prstGeom prst="rect">
            <a:avLst/>
          </a:prstGeom>
        </p:spPr>
      </p:pic>
      <p:sp>
        <p:nvSpPr>
          <p:cNvPr id="15363" name="Rectangle 3"/>
          <p:cNvSpPr>
            <a:spLocks noGrp="1" noChangeArrowheads="1"/>
          </p:cNvSpPr>
          <p:nvPr>
            <p:ph type="ctrTitle"/>
          </p:nvPr>
        </p:nvSpPr>
        <p:spPr>
          <a:xfrm>
            <a:off x="0" y="0"/>
            <a:ext cx="4230688" cy="1143000"/>
          </a:xfrm>
        </p:spPr>
        <p:txBody>
          <a:bodyPr>
            <a:normAutofit/>
          </a:bodyPr>
          <a:lstStyle/>
          <a:p>
            <a:pPr eaLnBrk="1" hangingPunct="1"/>
            <a:r>
              <a:rPr lang="ja-JP" altLang="en-US" b="1" dirty="0" smtClean="0">
                <a:solidFill>
                  <a:srgbClr val="558ED5"/>
                </a:solidFill>
                <a:effectLst>
                  <a:outerShdw blurRad="38100" dist="38100" dir="2700000" algn="tl">
                    <a:srgbClr val="000000">
                      <a:alpha val="43137"/>
                    </a:srgbClr>
                  </a:outerShdw>
                </a:effectLst>
              </a:rPr>
              <a:t>広報・普及</a:t>
            </a:r>
          </a:p>
        </p:txBody>
      </p:sp>
      <p:sp>
        <p:nvSpPr>
          <p:cNvPr id="15364" name="Rectangle 6"/>
          <p:cNvSpPr>
            <a:spLocks noChangeArrowheads="1"/>
          </p:cNvSpPr>
          <p:nvPr/>
        </p:nvSpPr>
        <p:spPr bwMode="auto">
          <a:xfrm>
            <a:off x="152400" y="4149080"/>
            <a:ext cx="4635624" cy="1368152"/>
          </a:xfrm>
          <a:prstGeom prst="rect">
            <a:avLst/>
          </a:prstGeom>
          <a:noFill/>
          <a:ln w="57150" cmpd="thickThin">
            <a:solidFill>
              <a:srgbClr val="C0C0C0"/>
            </a:solidFill>
            <a:miter lim="800000"/>
            <a:headEnd/>
            <a:tailEnd/>
          </a:ln>
        </p:spPr>
        <p:txBody>
          <a:bodyPr/>
          <a:lstStyle/>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１．ウエブサイトを主体とする情報発信．</a:t>
            </a:r>
          </a:p>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２．山頂施設見学プログラム．</a:t>
            </a:r>
          </a:p>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３．一般向け・学校向けのアウトリーチ．</a:t>
            </a:r>
          </a:p>
        </p:txBody>
      </p:sp>
      <p:sp>
        <p:nvSpPr>
          <p:cNvPr id="14341" name="Text Box 7"/>
          <p:cNvSpPr txBox="1">
            <a:spLocks noChangeArrowheads="1"/>
          </p:cNvSpPr>
          <p:nvPr/>
        </p:nvSpPr>
        <p:spPr bwMode="auto">
          <a:xfrm>
            <a:off x="304800" y="1905000"/>
            <a:ext cx="4191000" cy="923330"/>
          </a:xfrm>
          <a:prstGeom prst="rect">
            <a:avLst/>
          </a:prstGeom>
          <a:noFill/>
          <a:ln w="9525">
            <a:noFill/>
            <a:miter lim="800000"/>
            <a:headEnd/>
            <a:tailEnd/>
          </a:ln>
        </p:spPr>
        <p:txBody>
          <a:bodyPr wrap="square">
            <a:spAutoFit/>
          </a:bodyPr>
          <a:lstStyle/>
          <a:p>
            <a:r>
              <a:rPr lang="ja-JP" altLang="en-US" b="1" dirty="0">
                <a:solidFill>
                  <a:schemeClr val="bg1">
                    <a:lumMod val="75000"/>
                  </a:schemeClr>
                </a:solidFill>
                <a:latin typeface="Calibri" pitchFamily="34" charset="0"/>
                <a:ea typeface="ヒラギノ角ゴ Pro W3" charset="-128"/>
              </a:rPr>
              <a:t>ハワイ観測所の活動の成果を社会還元するべく、３つの柱を軸に積極的な活動を行っている。</a:t>
            </a:r>
          </a:p>
        </p:txBody>
      </p:sp>
      <p:sp>
        <p:nvSpPr>
          <p:cNvPr id="15366" name="TextBox 6"/>
          <p:cNvSpPr txBox="1">
            <a:spLocks noChangeArrowheads="1"/>
          </p:cNvSpPr>
          <p:nvPr/>
        </p:nvSpPr>
        <p:spPr bwMode="auto">
          <a:xfrm>
            <a:off x="6470650" y="-85725"/>
            <a:ext cx="184150" cy="369888"/>
          </a:xfrm>
          <a:prstGeom prst="rect">
            <a:avLst/>
          </a:prstGeom>
          <a:noFill/>
          <a:ln w="9525">
            <a:noFill/>
            <a:miter lim="800000"/>
            <a:headEnd/>
            <a:tailEnd/>
          </a:ln>
        </p:spPr>
        <p:txBody>
          <a:bodyPr wrap="none">
            <a:spAutoFit/>
          </a:bodyPr>
          <a:lstStyle/>
          <a:p>
            <a:endParaRPr lang="en-US">
              <a:solidFill>
                <a:srgbClr val="0000FF"/>
              </a:solidFill>
            </a:endParaRPr>
          </a:p>
        </p:txBody>
      </p:sp>
      <p:sp>
        <p:nvSpPr>
          <p:cNvPr id="15367" name="Slide Number Placeholder 8"/>
          <p:cNvSpPr>
            <a:spLocks noGrp="1"/>
          </p:cNvSpPr>
          <p:nvPr>
            <p:ph type="sldNum" sz="quarter" idx="12"/>
          </p:nvPr>
        </p:nvSpPr>
        <p:spPr bwMode="auto">
          <a:noFill/>
          <a:ln>
            <a:miter lim="800000"/>
            <a:headEnd/>
            <a:tailEnd/>
          </a:ln>
        </p:spPr>
        <p:txBody>
          <a:bodyPr/>
          <a:lstStyle/>
          <a:p>
            <a:fld id="{0016E658-E74B-45DA-9647-E6474D5B8574}" type="slidenum">
              <a:rPr lang="ja-JP" altLang="en-US"/>
              <a:pPr/>
              <a:t>61</a:t>
            </a:fld>
            <a:endParaRPr lang="ja-JP" alt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6"/>
          <p:cNvSpPr txBox="1">
            <a:spLocks noChangeArrowheads="1"/>
          </p:cNvSpPr>
          <p:nvPr/>
        </p:nvSpPr>
        <p:spPr bwMode="auto">
          <a:xfrm>
            <a:off x="0" y="1066800"/>
            <a:ext cx="6019800" cy="2770188"/>
          </a:xfrm>
          <a:prstGeom prst="rect">
            <a:avLst/>
          </a:prstGeom>
          <a:solidFill>
            <a:schemeClr val="accent2">
              <a:lumMod val="20000"/>
              <a:lumOff val="80000"/>
            </a:schemeClr>
          </a:solidFill>
          <a:ln w="9525">
            <a:noFill/>
            <a:miter lim="800000"/>
            <a:headEnd/>
            <a:tailEnd/>
          </a:ln>
        </p:spPr>
        <p:txBody>
          <a:bodyPr>
            <a:spAutoFit/>
          </a:bodyPr>
          <a:lstStyle/>
          <a:p>
            <a:pPr marL="812800" indent="-812800">
              <a:spcAft>
                <a:spcPct val="10000"/>
              </a:spcAft>
            </a:pPr>
            <a:r>
              <a:rPr lang="ja-JP" altLang="en-US" sz="2000" dirty="0">
                <a:solidFill>
                  <a:srgbClr val="4F81BD"/>
                </a:solidFill>
                <a:latin typeface="ＭＳ Ｐゴシック" pitchFamily="50" charset="-128"/>
              </a:rPr>
              <a:t>ウエブ</a:t>
            </a:r>
            <a:r>
              <a:rPr lang="ja-JP" altLang="en-US" sz="2000" dirty="0" smtClean="0">
                <a:solidFill>
                  <a:srgbClr val="4F81BD"/>
                </a:solidFill>
                <a:latin typeface="ＭＳ Ｐゴシック" pitchFamily="50" charset="-128"/>
              </a:rPr>
              <a:t>での発信</a:t>
            </a:r>
            <a:endParaRPr lang="en-US" altLang="ja-JP" sz="2000" dirty="0">
              <a:solidFill>
                <a:srgbClr val="4F81BD"/>
              </a:solidFill>
              <a:latin typeface="ＭＳ Ｐゴシック" pitchFamily="50" charset="-128"/>
            </a:endParaRPr>
          </a:p>
          <a:p>
            <a:pPr marL="1270000" lvl="1" indent="-812800">
              <a:spcAft>
                <a:spcPct val="10000"/>
              </a:spcAft>
            </a:pPr>
            <a:r>
              <a:rPr lang="ja-JP" altLang="en-US" sz="2000" dirty="0">
                <a:solidFill>
                  <a:srgbClr val="4F81BD"/>
                </a:solidFill>
                <a:latin typeface="ＭＳ Ｐゴシック" pitchFamily="50" charset="-128"/>
              </a:rPr>
              <a:t>サイエンスの成果</a:t>
            </a:r>
            <a:endParaRPr lang="en-US" altLang="ja-JP" sz="2000" dirty="0">
              <a:solidFill>
                <a:srgbClr val="4F81BD"/>
              </a:solidFill>
              <a:latin typeface="ＭＳ Ｐゴシック" pitchFamily="50" charset="-128"/>
            </a:endParaRPr>
          </a:p>
          <a:p>
            <a:pPr marL="1270000" lvl="1" indent="-812800">
              <a:spcAft>
                <a:spcPct val="10000"/>
              </a:spcAft>
            </a:pPr>
            <a:r>
              <a:rPr lang="en-US" altLang="ja-JP" sz="2000" dirty="0" smtClean="0">
                <a:latin typeface="ＭＳ Ｐゴシック" pitchFamily="50" charset="-128"/>
              </a:rPr>
              <a:t>2011</a:t>
            </a:r>
            <a:r>
              <a:rPr lang="ja-JP" altLang="en-US" sz="2000" dirty="0" smtClean="0">
                <a:latin typeface="ＭＳ Ｐゴシック" pitchFamily="50" charset="-128"/>
              </a:rPr>
              <a:t>年度</a:t>
            </a:r>
            <a:r>
              <a:rPr lang="ja-JP" altLang="en-US" sz="2000" dirty="0">
                <a:latin typeface="ＭＳ Ｐゴシック" pitchFamily="50" charset="-128"/>
              </a:rPr>
              <a:t>　和文</a:t>
            </a:r>
            <a:r>
              <a:rPr lang="en-US" altLang="ja-JP" sz="2000" dirty="0" smtClean="0">
                <a:latin typeface="ＭＳ Ｐゴシック" pitchFamily="50" charset="-128"/>
              </a:rPr>
              <a:t>19</a:t>
            </a:r>
            <a:r>
              <a:rPr lang="ja-JP" altLang="en-US" sz="2000" dirty="0" smtClean="0">
                <a:latin typeface="ＭＳ Ｐゴシック" pitchFamily="50" charset="-128"/>
              </a:rPr>
              <a:t>件</a:t>
            </a:r>
            <a:r>
              <a:rPr lang="ja-JP" altLang="en-US" sz="2000" dirty="0">
                <a:latin typeface="ＭＳ Ｐゴシック" pitchFamily="50" charset="-128"/>
              </a:rPr>
              <a:t>　　英文</a:t>
            </a:r>
            <a:r>
              <a:rPr lang="en-US" altLang="ja-JP" sz="2000" dirty="0" smtClean="0">
                <a:latin typeface="ＭＳ Ｐゴシック" pitchFamily="50" charset="-128"/>
              </a:rPr>
              <a:t>17</a:t>
            </a:r>
            <a:r>
              <a:rPr lang="ja-JP" altLang="en-US" sz="2000" dirty="0" smtClean="0">
                <a:latin typeface="ＭＳ Ｐゴシック" pitchFamily="50" charset="-128"/>
              </a:rPr>
              <a:t>件</a:t>
            </a:r>
            <a:endParaRPr lang="en-US" altLang="ja-JP" sz="2000" dirty="0">
              <a:latin typeface="ＭＳ Ｐゴシック" pitchFamily="50" charset="-128"/>
            </a:endParaRPr>
          </a:p>
          <a:p>
            <a:pPr marL="1270000" lvl="1" indent="-812800">
              <a:spcAft>
                <a:spcPct val="10000"/>
              </a:spcAft>
            </a:pPr>
            <a:r>
              <a:rPr lang="en-US" altLang="ja-JP" sz="2000" dirty="0" smtClean="0">
                <a:latin typeface="ＭＳ Ｐゴシック" pitchFamily="50" charset="-128"/>
              </a:rPr>
              <a:t>2012</a:t>
            </a:r>
            <a:r>
              <a:rPr lang="ja-JP" altLang="en-US" sz="2000" dirty="0" smtClean="0">
                <a:latin typeface="ＭＳ Ｐゴシック" pitchFamily="50" charset="-128"/>
              </a:rPr>
              <a:t>年度</a:t>
            </a:r>
            <a:r>
              <a:rPr lang="ja-JP" altLang="en-US" sz="2000" dirty="0">
                <a:latin typeface="ＭＳ Ｐゴシック" pitchFamily="50" charset="-128"/>
              </a:rPr>
              <a:t>（</a:t>
            </a:r>
            <a:r>
              <a:rPr lang="en-US" altLang="ja-JP" sz="2000" dirty="0">
                <a:latin typeface="ＭＳ Ｐゴシック" pitchFamily="50" charset="-128"/>
              </a:rPr>
              <a:t>11</a:t>
            </a:r>
            <a:r>
              <a:rPr lang="ja-JP" altLang="en-US" sz="2000" dirty="0" smtClean="0">
                <a:latin typeface="ＭＳ Ｐゴシック" pitchFamily="50" charset="-128"/>
              </a:rPr>
              <a:t>月</a:t>
            </a:r>
            <a:r>
              <a:rPr lang="en-US" altLang="ja-JP" sz="2000" dirty="0" smtClean="0">
                <a:latin typeface="ＭＳ Ｐゴシック" pitchFamily="50" charset="-128"/>
              </a:rPr>
              <a:t>13</a:t>
            </a:r>
            <a:r>
              <a:rPr lang="ja-JP" altLang="en-US" sz="2000" dirty="0" smtClean="0">
                <a:latin typeface="ＭＳ Ｐゴシック" pitchFamily="50" charset="-128"/>
              </a:rPr>
              <a:t>日まで）</a:t>
            </a:r>
            <a:r>
              <a:rPr lang="ja-JP" altLang="en-US" sz="2000" dirty="0">
                <a:latin typeface="ＭＳ Ｐゴシック" pitchFamily="50" charset="-128"/>
              </a:rPr>
              <a:t>　</a:t>
            </a:r>
            <a:r>
              <a:rPr lang="ja-JP" altLang="en-US" sz="2000" dirty="0" smtClean="0">
                <a:latin typeface="ＭＳ Ｐゴシック" pitchFamily="50" charset="-128"/>
              </a:rPr>
              <a:t>和文</a:t>
            </a:r>
            <a:r>
              <a:rPr lang="en-US" altLang="ja-JP" sz="2000" dirty="0" smtClean="0">
                <a:latin typeface="ＭＳ Ｐゴシック" pitchFamily="50" charset="-128"/>
              </a:rPr>
              <a:t>8</a:t>
            </a:r>
            <a:r>
              <a:rPr lang="ja-JP" altLang="en-US" sz="2000" dirty="0" smtClean="0">
                <a:latin typeface="ＭＳ Ｐゴシック" pitchFamily="50" charset="-128"/>
              </a:rPr>
              <a:t>件</a:t>
            </a:r>
            <a:r>
              <a:rPr lang="ja-JP" altLang="en-US" sz="2000" dirty="0">
                <a:latin typeface="ＭＳ Ｐゴシック" pitchFamily="50" charset="-128"/>
              </a:rPr>
              <a:t>　</a:t>
            </a:r>
            <a:r>
              <a:rPr lang="ja-JP" altLang="en-US" sz="2000" dirty="0" smtClean="0">
                <a:latin typeface="ＭＳ Ｐゴシック" pitchFamily="50" charset="-128"/>
              </a:rPr>
              <a:t>英文</a:t>
            </a:r>
            <a:r>
              <a:rPr lang="en-US" altLang="ja-JP" sz="2000" dirty="0" smtClean="0">
                <a:latin typeface="ＭＳ Ｐゴシック" pitchFamily="50" charset="-128"/>
              </a:rPr>
              <a:t>10</a:t>
            </a:r>
            <a:r>
              <a:rPr lang="ja-JP" altLang="en-US" sz="2000" dirty="0" smtClean="0">
                <a:latin typeface="ＭＳ Ｐゴシック" pitchFamily="50" charset="-128"/>
              </a:rPr>
              <a:t>件</a:t>
            </a:r>
            <a:endParaRPr lang="en-US" altLang="ja-JP" sz="2000" dirty="0">
              <a:latin typeface="ＭＳ Ｐゴシック" pitchFamily="50" charset="-128"/>
            </a:endParaRPr>
          </a:p>
          <a:p>
            <a:pPr marL="1270000" lvl="1" indent="-812800">
              <a:spcAft>
                <a:spcPct val="10000"/>
              </a:spcAft>
            </a:pPr>
            <a:endParaRPr lang="en-US" altLang="ja-JP" sz="2000" dirty="0">
              <a:latin typeface="ＭＳ Ｐゴシック" pitchFamily="50" charset="-128"/>
            </a:endParaRPr>
          </a:p>
          <a:p>
            <a:pPr marL="1270000" lvl="1" indent="-812800">
              <a:spcAft>
                <a:spcPct val="10000"/>
              </a:spcAft>
            </a:pPr>
            <a:r>
              <a:rPr lang="ja-JP" altLang="en-US" sz="2000" dirty="0">
                <a:solidFill>
                  <a:srgbClr val="4F81BD"/>
                </a:solidFill>
                <a:latin typeface="ＭＳ Ｐゴシック" pitchFamily="50" charset="-128"/>
              </a:rPr>
              <a:t>観測所の活動紹介、研究会情報、人事公募など</a:t>
            </a:r>
            <a:endParaRPr lang="en-US" altLang="ja-JP" sz="2000" dirty="0">
              <a:solidFill>
                <a:srgbClr val="4F81BD"/>
              </a:solidFill>
              <a:latin typeface="ＭＳ Ｐゴシック" pitchFamily="50" charset="-128"/>
            </a:endParaRPr>
          </a:p>
          <a:p>
            <a:pPr marL="1270000" lvl="1" indent="-812800">
              <a:spcAft>
                <a:spcPct val="10000"/>
              </a:spcAft>
            </a:pPr>
            <a:r>
              <a:rPr lang="en-US" altLang="ja-JP" sz="2000" dirty="0" smtClean="0">
                <a:latin typeface="ＭＳ Ｐゴシック" pitchFamily="50" charset="-128"/>
              </a:rPr>
              <a:t>2011</a:t>
            </a:r>
            <a:r>
              <a:rPr lang="ja-JP" altLang="en-US" sz="2000" dirty="0" smtClean="0">
                <a:latin typeface="ＭＳ Ｐゴシック" pitchFamily="50" charset="-128"/>
              </a:rPr>
              <a:t>年度</a:t>
            </a:r>
            <a:r>
              <a:rPr lang="ja-JP" altLang="en-US" sz="2000" dirty="0">
                <a:latin typeface="ＭＳ Ｐゴシック" pitchFamily="50" charset="-128"/>
              </a:rPr>
              <a:t>　和文</a:t>
            </a:r>
            <a:r>
              <a:rPr lang="en-US" altLang="ja-JP" sz="2000" dirty="0" smtClean="0">
                <a:latin typeface="ＭＳ Ｐゴシック" pitchFamily="50" charset="-128"/>
              </a:rPr>
              <a:t>41</a:t>
            </a:r>
            <a:r>
              <a:rPr lang="ja-JP" altLang="en-US" sz="2000" dirty="0" smtClean="0">
                <a:latin typeface="ＭＳ Ｐゴシック" pitchFamily="50" charset="-128"/>
              </a:rPr>
              <a:t>件</a:t>
            </a:r>
            <a:r>
              <a:rPr lang="ja-JP" altLang="en-US" sz="2000" dirty="0">
                <a:latin typeface="ＭＳ Ｐゴシック" pitchFamily="50" charset="-128"/>
              </a:rPr>
              <a:t>　　英文</a:t>
            </a:r>
            <a:r>
              <a:rPr lang="en-US" altLang="ja-JP" sz="2000" dirty="0" smtClean="0">
                <a:latin typeface="ＭＳ Ｐゴシック" pitchFamily="50" charset="-128"/>
              </a:rPr>
              <a:t>32</a:t>
            </a:r>
            <a:r>
              <a:rPr lang="ja-JP" altLang="en-US" sz="2000" dirty="0" smtClean="0">
                <a:latin typeface="ＭＳ Ｐゴシック" pitchFamily="50" charset="-128"/>
              </a:rPr>
              <a:t>件</a:t>
            </a:r>
            <a:endParaRPr lang="en-US" altLang="ja-JP" sz="2000" dirty="0">
              <a:latin typeface="ＭＳ Ｐゴシック" pitchFamily="50" charset="-128"/>
            </a:endParaRPr>
          </a:p>
          <a:p>
            <a:pPr marL="1270000" lvl="1" indent="-812800">
              <a:spcAft>
                <a:spcPct val="10000"/>
              </a:spcAft>
            </a:pPr>
            <a:r>
              <a:rPr lang="en-US" altLang="ja-JP" sz="2000" dirty="0" smtClean="0">
                <a:latin typeface="ＭＳ Ｐゴシック" pitchFamily="50" charset="-128"/>
              </a:rPr>
              <a:t>2012</a:t>
            </a:r>
            <a:r>
              <a:rPr lang="ja-JP" altLang="en-US" sz="2000" dirty="0" smtClean="0">
                <a:latin typeface="ＭＳ Ｐゴシック" pitchFamily="50" charset="-128"/>
              </a:rPr>
              <a:t>年度</a:t>
            </a:r>
            <a:r>
              <a:rPr lang="ja-JP" altLang="en-US" sz="2000" dirty="0">
                <a:latin typeface="ＭＳ Ｐゴシック" pitchFamily="50" charset="-128"/>
              </a:rPr>
              <a:t>（</a:t>
            </a:r>
            <a:r>
              <a:rPr lang="en-US" altLang="ja-JP" sz="2000" dirty="0">
                <a:latin typeface="ＭＳ Ｐゴシック" pitchFamily="50" charset="-128"/>
              </a:rPr>
              <a:t>11</a:t>
            </a:r>
            <a:r>
              <a:rPr lang="ja-JP" altLang="en-US" sz="2000" dirty="0" smtClean="0">
                <a:latin typeface="ＭＳ Ｐゴシック" pitchFamily="50" charset="-128"/>
              </a:rPr>
              <a:t>月</a:t>
            </a:r>
            <a:r>
              <a:rPr lang="en-US" altLang="ja-JP" sz="2000" dirty="0" smtClean="0">
                <a:latin typeface="ＭＳ Ｐゴシック" pitchFamily="50" charset="-128"/>
              </a:rPr>
              <a:t>13</a:t>
            </a:r>
            <a:r>
              <a:rPr lang="ja-JP" altLang="en-US" sz="2000" dirty="0" smtClean="0">
                <a:latin typeface="ＭＳ Ｐゴシック" pitchFamily="50" charset="-128"/>
              </a:rPr>
              <a:t>日まで</a:t>
            </a:r>
            <a:r>
              <a:rPr lang="ja-JP" altLang="en-US" sz="2000" dirty="0">
                <a:latin typeface="ＭＳ Ｐゴシック" pitchFamily="50" charset="-128"/>
              </a:rPr>
              <a:t>）　</a:t>
            </a:r>
            <a:r>
              <a:rPr lang="ja-JP" altLang="en-US" sz="2000" dirty="0" smtClean="0">
                <a:latin typeface="ＭＳ Ｐゴシック" pitchFamily="50" charset="-128"/>
              </a:rPr>
              <a:t>和文</a:t>
            </a:r>
            <a:r>
              <a:rPr lang="en-US" altLang="ja-JP" sz="2000" dirty="0" smtClean="0">
                <a:latin typeface="ＭＳ Ｐゴシック" pitchFamily="50" charset="-128"/>
              </a:rPr>
              <a:t>29</a:t>
            </a:r>
            <a:r>
              <a:rPr lang="ja-JP" altLang="en-US" sz="2000" dirty="0" smtClean="0">
                <a:latin typeface="ＭＳ Ｐゴシック" pitchFamily="50" charset="-128"/>
              </a:rPr>
              <a:t>件</a:t>
            </a:r>
            <a:r>
              <a:rPr lang="ja-JP" altLang="en-US" sz="2000" dirty="0">
                <a:latin typeface="ＭＳ Ｐゴシック" pitchFamily="50" charset="-128"/>
              </a:rPr>
              <a:t>　</a:t>
            </a:r>
            <a:r>
              <a:rPr lang="ja-JP" altLang="en-US" sz="2000" dirty="0" smtClean="0">
                <a:latin typeface="ＭＳ Ｐゴシック" pitchFamily="50" charset="-128"/>
              </a:rPr>
              <a:t>英文</a:t>
            </a:r>
            <a:r>
              <a:rPr lang="en-US" altLang="ja-JP" sz="2000" dirty="0" smtClean="0">
                <a:latin typeface="ＭＳ Ｐゴシック" pitchFamily="50" charset="-128"/>
              </a:rPr>
              <a:t>32</a:t>
            </a:r>
            <a:r>
              <a:rPr lang="ja-JP" altLang="en-US" sz="2000" dirty="0" smtClean="0">
                <a:latin typeface="ＭＳ Ｐゴシック" pitchFamily="50" charset="-128"/>
              </a:rPr>
              <a:t>件</a:t>
            </a:r>
            <a:endParaRPr lang="ja-JP" altLang="en-US" sz="2000" dirty="0">
              <a:latin typeface="ＭＳ Ｐゴシック" pitchFamily="50" charset="-128"/>
            </a:endParaRPr>
          </a:p>
        </p:txBody>
      </p:sp>
      <p:pic>
        <p:nvPicPr>
          <p:cNvPr id="12" name="Picture 11" descr="Screen shot 2012-11-14 at 2.13.20 PM.png"/>
          <p:cNvPicPr>
            <a:picLocks noChangeAspect="1"/>
          </p:cNvPicPr>
          <p:nvPr/>
        </p:nvPicPr>
        <p:blipFill>
          <a:blip r:embed="rId3" cstate="print"/>
          <a:stretch>
            <a:fillRect/>
          </a:stretch>
        </p:blipFill>
        <p:spPr>
          <a:xfrm rot="19800000">
            <a:off x="6008258" y="350195"/>
            <a:ext cx="2380827" cy="3657600"/>
          </a:xfrm>
          <a:prstGeom prst="rect">
            <a:avLst/>
          </a:prstGeom>
        </p:spPr>
      </p:pic>
      <p:sp>
        <p:nvSpPr>
          <p:cNvPr id="17410" name="Rectangle 3"/>
          <p:cNvSpPr>
            <a:spLocks noGrp="1" noChangeArrowheads="1"/>
          </p:cNvSpPr>
          <p:nvPr>
            <p:ph type="title" idx="4294967295"/>
          </p:nvPr>
        </p:nvSpPr>
        <p:spPr>
          <a:xfrm>
            <a:off x="685800" y="254000"/>
            <a:ext cx="5029200" cy="762000"/>
          </a:xfrm>
        </p:spPr>
        <p:txBody>
          <a:bodyPr>
            <a:normAutofit/>
          </a:bodyPr>
          <a:lstStyle/>
          <a:p>
            <a:pPr eaLnBrk="1" hangingPunct="1"/>
            <a:r>
              <a:rPr lang="ja-JP" altLang="en-US" sz="4000" b="1" dirty="0" smtClean="0">
                <a:solidFill>
                  <a:schemeClr val="accent1"/>
                </a:solidFill>
                <a:effectLst>
                  <a:outerShdw blurRad="38100" dist="38100" dir="2700000" algn="tl">
                    <a:srgbClr val="000000">
                      <a:alpha val="43137"/>
                    </a:srgbClr>
                  </a:outerShdw>
                </a:effectLst>
              </a:rPr>
              <a:t>情報発信</a:t>
            </a:r>
          </a:p>
        </p:txBody>
      </p:sp>
      <p:sp>
        <p:nvSpPr>
          <p:cNvPr id="17412" name="TextBox 1"/>
          <p:cNvSpPr txBox="1">
            <a:spLocks noChangeArrowheads="1"/>
          </p:cNvSpPr>
          <p:nvPr/>
        </p:nvSpPr>
        <p:spPr bwMode="auto">
          <a:xfrm>
            <a:off x="0" y="4038600"/>
            <a:ext cx="5643492" cy="677108"/>
          </a:xfrm>
          <a:prstGeom prst="rect">
            <a:avLst/>
          </a:prstGeom>
          <a:solidFill>
            <a:srgbClr val="CCFFCC"/>
          </a:solidFill>
          <a:ln w="9525">
            <a:noFill/>
            <a:miter lim="800000"/>
            <a:headEnd/>
            <a:tailEnd/>
          </a:ln>
        </p:spPr>
        <p:txBody>
          <a:bodyPr wrap="none">
            <a:spAutoFit/>
          </a:bodyPr>
          <a:lstStyle/>
          <a:p>
            <a:r>
              <a:rPr lang="ja-JP" altLang="en-US" sz="2000" dirty="0">
                <a:solidFill>
                  <a:srgbClr val="4F81BD"/>
                </a:solidFill>
                <a:latin typeface="ＭＳ Ｐゴシック" pitchFamily="50" charset="-128"/>
              </a:rPr>
              <a:t>出版など</a:t>
            </a:r>
            <a:r>
              <a:rPr lang="ja-JP" altLang="en-US" sz="2000" dirty="0" smtClean="0">
                <a:solidFill>
                  <a:srgbClr val="FF0000"/>
                </a:solidFill>
                <a:latin typeface="ＭＳ Ｐゴシック" pitchFamily="50" charset="-128"/>
              </a:rPr>
              <a:t>　</a:t>
            </a:r>
          </a:p>
          <a:p>
            <a:r>
              <a:rPr lang="ja-JP" altLang="en-US" dirty="0" smtClean="0">
                <a:latin typeface="ＭＳ Ｐゴシック" pitchFamily="50" charset="-128"/>
              </a:rPr>
              <a:t>英文プレスキットの作成と国際天文学連合総会での配布</a:t>
            </a:r>
            <a:endParaRPr lang="en-US" altLang="ja-JP" dirty="0">
              <a:latin typeface="ＭＳ Ｐゴシック" pitchFamily="50" charset="-128"/>
            </a:endParaRPr>
          </a:p>
        </p:txBody>
      </p:sp>
      <p:sp>
        <p:nvSpPr>
          <p:cNvPr id="17415" name="TextBox 9"/>
          <p:cNvSpPr txBox="1">
            <a:spLocks noChangeArrowheads="1"/>
          </p:cNvSpPr>
          <p:nvPr/>
        </p:nvSpPr>
        <p:spPr bwMode="auto">
          <a:xfrm>
            <a:off x="0" y="5257800"/>
            <a:ext cx="6701749" cy="707886"/>
          </a:xfrm>
          <a:prstGeom prst="rect">
            <a:avLst/>
          </a:prstGeom>
          <a:noFill/>
          <a:ln w="9525">
            <a:noFill/>
            <a:miter lim="800000"/>
            <a:headEnd/>
            <a:tailEnd/>
          </a:ln>
        </p:spPr>
        <p:txBody>
          <a:bodyPr wrap="none">
            <a:spAutoFit/>
          </a:bodyPr>
          <a:lstStyle/>
          <a:p>
            <a:r>
              <a:rPr lang="en-US" sz="2000" dirty="0" smtClean="0"/>
              <a:t>2011 </a:t>
            </a:r>
            <a:r>
              <a:rPr lang="en-US" sz="2000" dirty="0"/>
              <a:t>APEC </a:t>
            </a:r>
            <a:r>
              <a:rPr lang="ja-JP" altLang="en-US" sz="2000" dirty="0"/>
              <a:t>ホノルル</a:t>
            </a:r>
            <a:r>
              <a:rPr lang="en-US" altLang="ja-JP" sz="2000" dirty="0"/>
              <a:t>(</a:t>
            </a:r>
            <a:r>
              <a:rPr lang="ja-JP" altLang="en-US" sz="2000" dirty="0"/>
              <a:t>展示、資料配付、</a:t>
            </a:r>
            <a:r>
              <a:rPr lang="ja-JP" altLang="en-US" sz="2000" dirty="0" smtClean="0"/>
              <a:t>見学対応</a:t>
            </a:r>
            <a:r>
              <a:rPr lang="en-US" altLang="ja-JP" sz="2000" dirty="0" smtClean="0"/>
              <a:t>)</a:t>
            </a:r>
          </a:p>
          <a:p>
            <a:r>
              <a:rPr lang="en-US" sz="2000" dirty="0" smtClean="0"/>
              <a:t>2012 </a:t>
            </a:r>
            <a:r>
              <a:rPr lang="ja-JP" altLang="en-US" sz="2000" dirty="0" smtClean="0"/>
              <a:t>国際天文学連合総会　ブース展示（国立天文台ブース）</a:t>
            </a:r>
            <a:endParaRPr lang="en-US" sz="2000" dirty="0"/>
          </a:p>
        </p:txBody>
      </p:sp>
      <p:sp>
        <p:nvSpPr>
          <p:cNvPr id="17416" name="TextBox 10"/>
          <p:cNvSpPr txBox="1">
            <a:spLocks noChangeArrowheads="1"/>
          </p:cNvSpPr>
          <p:nvPr/>
        </p:nvSpPr>
        <p:spPr bwMode="auto">
          <a:xfrm>
            <a:off x="0" y="6211888"/>
            <a:ext cx="7883488" cy="584776"/>
          </a:xfrm>
          <a:prstGeom prst="rect">
            <a:avLst/>
          </a:prstGeom>
          <a:solidFill>
            <a:srgbClr val="FFFF00"/>
          </a:solidFill>
          <a:ln w="9525">
            <a:noFill/>
            <a:miter lim="800000"/>
            <a:headEnd/>
            <a:tailEnd/>
          </a:ln>
        </p:spPr>
        <p:txBody>
          <a:bodyPr wrap="none">
            <a:spAutoFit/>
          </a:bodyPr>
          <a:lstStyle/>
          <a:p>
            <a:r>
              <a:rPr lang="ja-JP" altLang="en-US" sz="1600" dirty="0"/>
              <a:t>反響：日本の紙誌掲載・取材、地元新聞、米国メディアの取材</a:t>
            </a:r>
            <a:endParaRPr lang="en-US" altLang="ja-JP" sz="1600" dirty="0"/>
          </a:p>
          <a:p>
            <a:r>
              <a:rPr lang="en-US" sz="1600" dirty="0"/>
              <a:t>(</a:t>
            </a:r>
            <a:r>
              <a:rPr lang="ja-JP" altLang="en-US" sz="1600" dirty="0"/>
              <a:t>日本の</a:t>
            </a:r>
            <a:r>
              <a:rPr lang="ja-JP" altLang="en-US" sz="1600" dirty="0" smtClean="0"/>
              <a:t>新聞の２</a:t>
            </a:r>
            <a:r>
              <a:rPr lang="en-US" altLang="ja-JP" sz="1600" dirty="0" smtClean="0"/>
              <a:t>011</a:t>
            </a:r>
            <a:r>
              <a:rPr lang="ja-JP" altLang="en-US" sz="1600" dirty="0" smtClean="0"/>
              <a:t>年の報道は事故関連が多かったが、後半から成果紹介増えてきた</a:t>
            </a:r>
            <a:r>
              <a:rPr lang="en-US" altLang="ja-JP" sz="1600" dirty="0" smtClean="0"/>
              <a:t>)</a:t>
            </a:r>
            <a:endParaRPr lang="en-US" sz="1600" dirty="0"/>
          </a:p>
        </p:txBody>
      </p:sp>
      <p:sp>
        <p:nvSpPr>
          <p:cNvPr id="17417" name="Slide Number Placeholder 11"/>
          <p:cNvSpPr>
            <a:spLocks noGrp="1"/>
          </p:cNvSpPr>
          <p:nvPr>
            <p:ph type="sldNum" sz="quarter" idx="12"/>
          </p:nvPr>
        </p:nvSpPr>
        <p:spPr bwMode="auto">
          <a:noFill/>
          <a:ln>
            <a:miter lim="800000"/>
            <a:headEnd/>
            <a:tailEnd/>
          </a:ln>
        </p:spPr>
        <p:txBody>
          <a:bodyPr/>
          <a:lstStyle/>
          <a:p>
            <a:fld id="{408A2C07-D645-4269-9C17-E701F7F07BA0}" type="slidenum">
              <a:rPr lang="ja-JP" altLang="en-US"/>
              <a:pPr/>
              <a:t>62</a:t>
            </a:fld>
            <a:endParaRPr lang="ja-JP" altLang="en-US" dirty="0"/>
          </a:p>
        </p:txBody>
      </p:sp>
      <p:pic>
        <p:nvPicPr>
          <p:cNvPr id="13" name="Picture 12" descr="Screen shot 2012-11-14 at 2.13.54 PM.png"/>
          <p:cNvPicPr>
            <a:picLocks noChangeAspect="1"/>
          </p:cNvPicPr>
          <p:nvPr/>
        </p:nvPicPr>
        <p:blipFill>
          <a:blip r:embed="rId4" cstate="print"/>
          <a:stretch>
            <a:fillRect/>
          </a:stretch>
        </p:blipFill>
        <p:spPr>
          <a:xfrm rot="1800000">
            <a:off x="6185207" y="2741180"/>
            <a:ext cx="2191173" cy="3657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見学プログラムによる施設訪問者</a:t>
            </a:r>
            <a:endParaRPr kumimoji="1" lang="ja-JP" altLang="en-US" sz="4000" b="1" dirty="0">
              <a:effectLst>
                <a:outerShdw blurRad="38100" dist="38100" dir="2700000" algn="tl">
                  <a:srgbClr val="000000">
                    <a:alpha val="43137"/>
                  </a:srgbClr>
                </a:outerShdw>
              </a:effectLst>
            </a:endParaRPr>
          </a:p>
        </p:txBody>
      </p:sp>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63</a:t>
            </a:fld>
            <a:endParaRPr kumimoji="1" lang="ja-JP" altLang="en-US"/>
          </a:p>
        </p:txBody>
      </p:sp>
      <p:pic>
        <p:nvPicPr>
          <p:cNvPr id="134146" name="Picture 2"/>
          <p:cNvPicPr>
            <a:picLocks noChangeAspect="1" noChangeArrowheads="1"/>
          </p:cNvPicPr>
          <p:nvPr/>
        </p:nvPicPr>
        <p:blipFill>
          <a:blip r:embed="rId2" cstate="print"/>
          <a:srcRect l="17431" t="9843" r="14388" b="20669"/>
          <a:stretch>
            <a:fillRect/>
          </a:stretch>
        </p:blipFill>
        <p:spPr bwMode="auto">
          <a:xfrm>
            <a:off x="467544" y="1793320"/>
            <a:ext cx="8132537" cy="4660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88640"/>
            <a:ext cx="8229600" cy="1143000"/>
          </a:xfrm>
        </p:spPr>
        <p:txBody>
          <a:bodyPr>
            <a:normAutofit/>
          </a:bodyPr>
          <a:lstStyle/>
          <a:p>
            <a:r>
              <a:rPr lang="en-US" altLang="ja-JP" sz="4000" b="1" dirty="0" smtClean="0">
                <a:effectLst>
                  <a:outerShdw blurRad="38100" dist="38100" dir="2700000" algn="tl">
                    <a:srgbClr val="000000">
                      <a:alpha val="43137"/>
                    </a:srgbClr>
                  </a:outerShdw>
                </a:effectLst>
              </a:rPr>
              <a:t>Subaru Web Access</a:t>
            </a:r>
            <a:endParaRPr kumimoji="1" lang="ja-JP" altLang="en-US" sz="4000" b="1" dirty="0">
              <a:effectLst>
                <a:outerShdw blurRad="38100" dist="38100" dir="2700000" algn="tl">
                  <a:srgbClr val="000000">
                    <a:alpha val="43137"/>
                  </a:srgbClr>
                </a:outerShdw>
              </a:effectLst>
            </a:endParaRPr>
          </a:p>
        </p:txBody>
      </p:sp>
      <p:sp>
        <p:nvSpPr>
          <p:cNvPr id="2" name="スライド番号プレースホルダ 1"/>
          <p:cNvSpPr>
            <a:spLocks noGrp="1"/>
          </p:cNvSpPr>
          <p:nvPr>
            <p:ph type="sldNum" sz="quarter" idx="12"/>
          </p:nvPr>
        </p:nvSpPr>
        <p:spPr/>
        <p:txBody>
          <a:bodyPr/>
          <a:lstStyle/>
          <a:p>
            <a:fld id="{8B844550-8E5E-416A-9F12-B32D48338F36}" type="slidenum">
              <a:rPr kumimoji="1" lang="ja-JP" altLang="en-US" smtClean="0"/>
              <a:pPr/>
              <a:t>64</a:t>
            </a:fld>
            <a:endParaRPr kumimoji="1" lang="ja-JP" altLang="en-US"/>
          </a:p>
        </p:txBody>
      </p:sp>
      <p:pic>
        <p:nvPicPr>
          <p:cNvPr id="135170" name="Picture 2"/>
          <p:cNvPicPr>
            <a:picLocks noChangeAspect="1" noChangeArrowheads="1"/>
          </p:cNvPicPr>
          <p:nvPr/>
        </p:nvPicPr>
        <p:blipFill>
          <a:blip r:embed="rId2" cstate="print"/>
          <a:srcRect l="11344" t="10335" r="11621"/>
          <a:stretch>
            <a:fillRect/>
          </a:stretch>
        </p:blipFill>
        <p:spPr bwMode="auto">
          <a:xfrm>
            <a:off x="395536" y="1268760"/>
            <a:ext cx="8317160" cy="5442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388" y="76200"/>
            <a:ext cx="8964612" cy="990600"/>
          </a:xfrm>
        </p:spPr>
        <p:txBody>
          <a:bodyPr>
            <a:normAutofit fontScale="90000"/>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4000" b="1" dirty="0" smtClean="0">
                <a:effectLst>
                  <a:outerShdw blurRad="38100" dist="38100" dir="2700000" algn="tl">
                    <a:srgbClr val="000000">
                      <a:alpha val="43137"/>
                    </a:srgbClr>
                  </a:outerShdw>
                </a:effectLst>
              </a:rPr>
              <a:t>アウトリーチ活動</a:t>
            </a:r>
            <a:r>
              <a:rPr lang="en-GB" altLang="ja-JP" sz="4000" dirty="0" smtClean="0">
                <a:solidFill>
                  <a:srgbClr val="000090"/>
                </a:solidFill>
              </a:rPr>
              <a:t/>
            </a:r>
            <a:br>
              <a:rPr lang="en-GB" altLang="ja-JP" sz="4000" dirty="0" smtClean="0">
                <a:solidFill>
                  <a:srgbClr val="000090"/>
                </a:solidFill>
              </a:rPr>
            </a:br>
            <a:r>
              <a:rPr lang="en-GB" altLang="en-US" sz="2400" dirty="0" err="1" smtClean="0">
                <a:solidFill>
                  <a:srgbClr val="000090"/>
                </a:solidFill>
                <a:ea typeface="ＭＳ Ｐゴシック" pitchFamily="50" charset="-128"/>
              </a:rPr>
              <a:t>地元</a:t>
            </a:r>
            <a:r>
              <a:rPr lang="ja-JP" altLang="en-US" sz="2400" dirty="0" err="1" smtClean="0">
                <a:solidFill>
                  <a:srgbClr val="000090"/>
                </a:solidFill>
              </a:rPr>
              <a:t>での</a:t>
            </a:r>
            <a:r>
              <a:rPr lang="ja-JP" altLang="en-US" sz="2400" dirty="0" smtClean="0">
                <a:solidFill>
                  <a:srgbClr val="000090"/>
                </a:solidFill>
              </a:rPr>
              <a:t>普及・啓発活動、職業教育への協力</a:t>
            </a:r>
            <a:endParaRPr lang="en-GB" sz="2400" dirty="0" smtClean="0">
              <a:solidFill>
                <a:srgbClr val="000090"/>
              </a:solidFill>
              <a:ea typeface="ＭＳ Ｐゴシック" pitchFamily="50" charset="-128"/>
            </a:endParaRPr>
          </a:p>
        </p:txBody>
      </p:sp>
      <p:sp>
        <p:nvSpPr>
          <p:cNvPr id="21507" name="Rectangle 4"/>
          <p:cNvSpPr>
            <a:spLocks noChangeArrowheads="1"/>
          </p:cNvSpPr>
          <p:nvPr/>
        </p:nvSpPr>
        <p:spPr bwMode="auto">
          <a:xfrm>
            <a:off x="2133600" y="5225752"/>
            <a:ext cx="5105400" cy="1371600"/>
          </a:xfrm>
          <a:prstGeom prst="rect">
            <a:avLst/>
          </a:prstGeom>
          <a:solidFill>
            <a:srgbClr val="D1D1F0"/>
          </a:solidFill>
          <a:ln w="6350">
            <a:solidFill>
              <a:srgbClr val="FFFFFF"/>
            </a:solidFill>
            <a:miter lim="800000"/>
            <a:headEnd/>
            <a:tailEnd/>
          </a:ln>
        </p:spPr>
        <p:txBody>
          <a:bodyPr anchor="ctr"/>
          <a:lstStyle/>
          <a:p>
            <a:pPr marL="285750" indent="-285750" defTabSz="449263" eaLnBrk="0" hangingPunct="0">
              <a:lnSpc>
                <a:spcPct val="110000"/>
              </a:lnSpc>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latin typeface="ＭＳ Ｐゴシック" pitchFamily="50" charset="-128"/>
              </a:rPr>
              <a:t>数理科学教育、職業教育への協力例</a:t>
            </a:r>
            <a:endParaRPr lang="en-US" altLang="ja-JP" dirty="0">
              <a:latin typeface="ＭＳ Ｐゴシック" pitchFamily="50" charset="-128"/>
            </a:endParaRPr>
          </a:p>
          <a:p>
            <a:pPr marL="285750" indent="-285750" defTabSz="449263" eaLnBrk="0" hangingPunct="0">
              <a:buFontTx/>
              <a:buChar char="•"/>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latin typeface="ＭＳ Ｐゴシック" pitchFamily="50" charset="-128"/>
              </a:rPr>
              <a:t>Akamai </a:t>
            </a:r>
            <a:r>
              <a:rPr lang="ja-JP" altLang="en-US" dirty="0">
                <a:latin typeface="ＭＳ Ｐゴシック" pitchFamily="50" charset="-128"/>
              </a:rPr>
              <a:t>インターンシップ</a:t>
            </a:r>
            <a:r>
              <a:rPr lang="en-US" altLang="ja-JP" dirty="0">
                <a:latin typeface="ＭＳ Ｐゴシック" pitchFamily="50" charset="-128"/>
              </a:rPr>
              <a:t> </a:t>
            </a:r>
            <a:r>
              <a:rPr lang="ja-JP" altLang="en-US" dirty="0">
                <a:latin typeface="ＭＳ Ｐゴシック" pitchFamily="50" charset="-128"/>
              </a:rPr>
              <a:t>　　大学生</a:t>
            </a:r>
            <a:r>
              <a:rPr lang="ja-JP" altLang="en-US" dirty="0" smtClean="0">
                <a:latin typeface="ＭＳ Ｐゴシック" pitchFamily="50" charset="-128"/>
              </a:rPr>
              <a:t>　</a:t>
            </a:r>
            <a:r>
              <a:rPr lang="en-US" altLang="ja-JP" dirty="0" smtClean="0">
                <a:latin typeface="ＭＳ Ｐゴシック" pitchFamily="50" charset="-128"/>
              </a:rPr>
              <a:t>3</a:t>
            </a:r>
            <a:r>
              <a:rPr lang="ja-JP" altLang="en-US" dirty="0" smtClean="0">
                <a:latin typeface="ＭＳ Ｐゴシック" pitchFamily="50" charset="-128"/>
              </a:rPr>
              <a:t>名</a:t>
            </a:r>
            <a:endParaRPr lang="en-US" altLang="ja-JP" dirty="0">
              <a:latin typeface="ＭＳ Ｐゴシック" pitchFamily="50" charset="-128"/>
            </a:endParaRPr>
          </a:p>
          <a:p>
            <a:pPr marL="285750" indent="-285750" defTabSz="449263" eaLnBrk="0" hangingPunct="0">
              <a:lnSpc>
                <a:spcPct val="110000"/>
              </a:lnSpc>
              <a:buFontTx/>
              <a:buChar char="•"/>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latin typeface="ＭＳ Ｐゴシック" pitchFamily="50" charset="-128"/>
              </a:rPr>
              <a:t>地元の</a:t>
            </a:r>
            <a:r>
              <a:rPr lang="ja-JP" altLang="en-US" dirty="0" smtClean="0">
                <a:latin typeface="ＭＳ Ｐゴシック" pitchFamily="50" charset="-128"/>
              </a:rPr>
              <a:t>高校理数教育への協力</a:t>
            </a:r>
            <a:endParaRPr lang="en-US" altLang="ja-JP" dirty="0">
              <a:latin typeface="ＭＳ Ｐゴシック" pitchFamily="50" charset="-128"/>
            </a:endParaRPr>
          </a:p>
        </p:txBody>
      </p:sp>
      <p:sp>
        <p:nvSpPr>
          <p:cNvPr id="21508" name="Rectangle 4"/>
          <p:cNvSpPr>
            <a:spLocks noChangeArrowheads="1"/>
          </p:cNvSpPr>
          <p:nvPr/>
        </p:nvSpPr>
        <p:spPr bwMode="auto">
          <a:xfrm>
            <a:off x="2133600" y="3429000"/>
            <a:ext cx="5105400" cy="1600200"/>
          </a:xfrm>
          <a:prstGeom prst="rect">
            <a:avLst/>
          </a:prstGeom>
          <a:solidFill>
            <a:srgbClr val="D1D1F0"/>
          </a:solidFill>
          <a:ln w="6350">
            <a:solidFill>
              <a:srgbClr val="FFFFFF"/>
            </a:solidFill>
            <a:miter lim="800000"/>
            <a:headEnd/>
            <a:tailEnd/>
          </a:ln>
        </p:spPr>
        <p:txBody>
          <a:bodyPr anchor="ctr"/>
          <a:lstStyle/>
          <a:p>
            <a:pPr marL="342900" indent="-342900" eaLnBrk="0" hangingPunct="0"/>
            <a:r>
              <a:rPr lang="ja-JP" altLang="en-US" u="sng">
                <a:latin typeface="ＭＳ Ｐゴシック" pitchFamily="50" charset="-128"/>
              </a:rPr>
              <a:t>地元での天文イベント等（天文台群合同）</a:t>
            </a:r>
            <a:endParaRPr lang="en-US" altLang="ja-JP" u="sng">
              <a:latin typeface="ＭＳ Ｐゴシック" pitchFamily="50" charset="-128"/>
            </a:endParaRPr>
          </a:p>
          <a:p>
            <a:pPr marL="342900" indent="-342900" eaLnBrk="0" hangingPunct="0">
              <a:buFontTx/>
              <a:buChar char="•"/>
            </a:pPr>
            <a:r>
              <a:rPr lang="en-US" altLang="ja-JP">
                <a:latin typeface="ＭＳ Ｐゴシック" pitchFamily="50" charset="-128"/>
              </a:rPr>
              <a:t>Onizuka Science Day</a:t>
            </a:r>
            <a:r>
              <a:rPr lang="ja-JP" altLang="en-US">
                <a:latin typeface="ＭＳ Ｐゴシック" pitchFamily="50" charset="-128"/>
              </a:rPr>
              <a:t> （毎年</a:t>
            </a:r>
            <a:r>
              <a:rPr lang="en-US" altLang="ja-JP">
                <a:latin typeface="ＭＳ Ｐゴシック" pitchFamily="50" charset="-128"/>
              </a:rPr>
              <a:t>1</a:t>
            </a:r>
            <a:r>
              <a:rPr lang="ja-JP" altLang="en-US">
                <a:latin typeface="ＭＳ Ｐゴシック" pitchFamily="50" charset="-128"/>
              </a:rPr>
              <a:t>月）</a:t>
            </a:r>
          </a:p>
          <a:p>
            <a:pPr marL="342900" indent="-342900" eaLnBrk="0" hangingPunct="0">
              <a:buFontTx/>
              <a:buChar char="•"/>
            </a:pPr>
            <a:r>
              <a:rPr lang="en-US" altLang="ja-JP">
                <a:latin typeface="ＭＳ Ｐゴシック" pitchFamily="50" charset="-128"/>
              </a:rPr>
              <a:t>Journey through the Universe (</a:t>
            </a:r>
            <a:r>
              <a:rPr lang="ja-JP" altLang="en-US">
                <a:latin typeface="ＭＳ Ｐゴシック" pitchFamily="50" charset="-128"/>
              </a:rPr>
              <a:t>毎年</a:t>
            </a:r>
            <a:r>
              <a:rPr lang="en-US" altLang="ja-JP">
                <a:latin typeface="ＭＳ Ｐゴシック" pitchFamily="50" charset="-128"/>
              </a:rPr>
              <a:t>2-3</a:t>
            </a:r>
            <a:r>
              <a:rPr lang="ja-JP" altLang="en-US">
                <a:latin typeface="ＭＳ Ｐゴシック" pitchFamily="50" charset="-128"/>
              </a:rPr>
              <a:t>月）</a:t>
            </a:r>
            <a:endParaRPr lang="en-US" altLang="ja-JP">
              <a:latin typeface="ＭＳ Ｐゴシック" pitchFamily="50" charset="-128"/>
            </a:endParaRPr>
          </a:p>
          <a:p>
            <a:pPr marL="342900" indent="-342900" eaLnBrk="0" hangingPunct="0">
              <a:buFontTx/>
              <a:buChar char="•"/>
            </a:pPr>
            <a:r>
              <a:rPr lang="ja-JP" altLang="en-US">
                <a:latin typeface="ＭＳ Ｐゴシック" pitchFamily="50" charset="-128"/>
              </a:rPr>
              <a:t>高校生向けキャリアイベント（複数）</a:t>
            </a:r>
            <a:endParaRPr lang="en-US" altLang="ja-JP">
              <a:latin typeface="ＭＳ Ｐゴシック" pitchFamily="50" charset="-128"/>
            </a:endParaRPr>
          </a:p>
          <a:p>
            <a:pPr marL="342900" indent="-342900" eaLnBrk="0" hangingPunct="0">
              <a:buFontTx/>
              <a:buChar char="•"/>
            </a:pPr>
            <a:r>
              <a:rPr lang="en-US" altLang="ja-JP">
                <a:latin typeface="ＭＳ Ｐゴシック" pitchFamily="50" charset="-128"/>
              </a:rPr>
              <a:t>AstroDay</a:t>
            </a:r>
            <a:r>
              <a:rPr lang="ja-JP" altLang="en-US">
                <a:latin typeface="ＭＳ Ｐゴシック" pitchFamily="50" charset="-128"/>
              </a:rPr>
              <a:t>（毎年</a:t>
            </a:r>
            <a:r>
              <a:rPr lang="en-US" altLang="ja-JP">
                <a:latin typeface="ＭＳ Ｐゴシック" pitchFamily="50" charset="-128"/>
              </a:rPr>
              <a:t>5</a:t>
            </a:r>
            <a:r>
              <a:rPr lang="ja-JP" altLang="en-US">
                <a:latin typeface="ＭＳ Ｐゴシック" pitchFamily="50" charset="-128"/>
              </a:rPr>
              <a:t>月）</a:t>
            </a:r>
          </a:p>
        </p:txBody>
      </p:sp>
      <p:sp>
        <p:nvSpPr>
          <p:cNvPr id="14" name="Rectangle 3"/>
          <p:cNvSpPr>
            <a:spLocks noChangeArrowheads="1"/>
          </p:cNvSpPr>
          <p:nvPr/>
        </p:nvSpPr>
        <p:spPr bwMode="auto">
          <a:xfrm>
            <a:off x="2133600" y="1130300"/>
            <a:ext cx="5105400" cy="1003300"/>
          </a:xfrm>
          <a:prstGeom prst="rect">
            <a:avLst/>
          </a:prstGeom>
          <a:solidFill>
            <a:schemeClr val="accent2">
              <a:lumMod val="20000"/>
              <a:lumOff val="80000"/>
            </a:schemeClr>
          </a:solidFill>
          <a:ln w="9525">
            <a:noFill/>
            <a:miter lim="800000"/>
            <a:headEnd/>
            <a:tailEnd/>
          </a:ln>
        </p:spPr>
        <p:txBody>
          <a:bodyPr lIns="90000" tIns="46800" rIns="90000" bIns="46800">
            <a:spAutoFit/>
          </a:bodyPr>
          <a:lstStyle/>
          <a:p>
            <a:pPr defTabSz="449263" eaLnBrk="0" hangingPunct="0">
              <a:lnSpc>
                <a:spcPct val="110000"/>
              </a:lnSpc>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solidFill>
                  <a:srgbClr val="FF0000"/>
                </a:solidFill>
                <a:latin typeface="ＭＳ Ｐゴシック" pitchFamily="50" charset="-128"/>
              </a:rPr>
              <a:t>訪問者または地元向け</a:t>
            </a:r>
            <a:r>
              <a:rPr lang="ja-JP" altLang="en-US" dirty="0">
                <a:latin typeface="ＭＳ Ｐゴシック" pitchFamily="50" charset="-128"/>
              </a:rPr>
              <a:t>（</a:t>
            </a:r>
            <a:r>
              <a:rPr lang="en-US" altLang="ja-JP" dirty="0" smtClean="0">
                <a:latin typeface="ＭＳ Ｐゴシック" pitchFamily="50" charset="-128"/>
              </a:rPr>
              <a:t>2012</a:t>
            </a:r>
            <a:r>
              <a:rPr lang="ja-JP" altLang="en-US" dirty="0" smtClean="0">
                <a:latin typeface="ＭＳ Ｐゴシック" pitchFamily="50" charset="-128"/>
              </a:rPr>
              <a:t>年</a:t>
            </a:r>
            <a:r>
              <a:rPr lang="en-US" altLang="ja-JP" dirty="0">
                <a:latin typeface="ＭＳ Ｐゴシック" pitchFamily="50" charset="-128"/>
              </a:rPr>
              <a:t>4</a:t>
            </a:r>
            <a:r>
              <a:rPr lang="ja-JP" altLang="en-US" dirty="0">
                <a:latin typeface="ＭＳ Ｐゴシック" pitchFamily="50" charset="-128"/>
              </a:rPr>
              <a:t>月</a:t>
            </a:r>
            <a:r>
              <a:rPr lang="en-US" altLang="ja-JP" dirty="0" smtClean="0">
                <a:latin typeface="ＭＳ Ｐゴシック" pitchFamily="50" charset="-128"/>
              </a:rPr>
              <a:t>〜10</a:t>
            </a:r>
            <a:r>
              <a:rPr lang="ja-JP" altLang="en-US" dirty="0" smtClean="0">
                <a:latin typeface="ＭＳ Ｐゴシック" pitchFamily="50" charset="-128"/>
              </a:rPr>
              <a:t>月</a:t>
            </a:r>
            <a:r>
              <a:rPr lang="ja-JP" altLang="en-US" dirty="0">
                <a:latin typeface="ＭＳ Ｐゴシック" pitchFamily="50" charset="-128"/>
              </a:rPr>
              <a:t>）</a:t>
            </a:r>
            <a:endParaRPr lang="en-US" altLang="ja-JP" dirty="0">
              <a:solidFill>
                <a:srgbClr val="FF0000"/>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latin typeface="ＭＳ Ｐゴシック" pitchFamily="50" charset="-128"/>
              </a:rPr>
              <a:t> </a:t>
            </a:r>
            <a:r>
              <a:rPr lang="ja-JP" altLang="en-US" dirty="0">
                <a:latin typeface="ＭＳ Ｐゴシック" pitchFamily="50" charset="-128"/>
              </a:rPr>
              <a:t>山麓施設での講演・授業</a:t>
            </a:r>
            <a:r>
              <a:rPr lang="en-GB" altLang="ja-JP" dirty="0" smtClean="0">
                <a:latin typeface="ＭＳ Ｐゴシック" pitchFamily="50" charset="-128"/>
              </a:rPr>
              <a:t> </a:t>
            </a:r>
            <a:r>
              <a:rPr lang="en-US" altLang="ja-JP" dirty="0" smtClean="0">
                <a:latin typeface="ＭＳ Ｐゴシック" pitchFamily="50" charset="-128"/>
              </a:rPr>
              <a:t>10 </a:t>
            </a:r>
            <a:r>
              <a:rPr lang="ja-JP" altLang="en-US" dirty="0" smtClean="0">
                <a:latin typeface="ＭＳ Ｐゴシック" pitchFamily="50" charset="-128"/>
              </a:rPr>
              <a:t>件</a:t>
            </a:r>
            <a:endParaRPr lang="ja-JP" altLang="en-GB" dirty="0">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latin typeface="ＭＳ Ｐゴシック" pitchFamily="50" charset="-128"/>
              </a:rPr>
              <a:t> </a:t>
            </a:r>
            <a:r>
              <a:rPr lang="ja-JP" altLang="en-US" dirty="0">
                <a:latin typeface="ＭＳ Ｐゴシック" pitchFamily="50" charset="-128"/>
              </a:rPr>
              <a:t>学校、イミロア、</a:t>
            </a:r>
            <a:r>
              <a:rPr lang="en-US" altLang="ja-JP" dirty="0">
                <a:latin typeface="ＭＳ Ｐゴシック" pitchFamily="50" charset="-128"/>
              </a:rPr>
              <a:t>VIS</a:t>
            </a:r>
            <a:r>
              <a:rPr lang="ja-JP" altLang="en-US" dirty="0">
                <a:latin typeface="ＭＳ Ｐゴシック" pitchFamily="50" charset="-128"/>
              </a:rPr>
              <a:t>など近隣での講演・</a:t>
            </a:r>
            <a:r>
              <a:rPr lang="ja-JP" altLang="en-US" dirty="0" smtClean="0">
                <a:latin typeface="ＭＳ Ｐゴシック" pitchFamily="50" charset="-128"/>
              </a:rPr>
              <a:t>授業</a:t>
            </a:r>
            <a:r>
              <a:rPr lang="en-US" altLang="ja-JP" dirty="0" smtClean="0">
                <a:latin typeface="ＭＳ Ｐゴシック" pitchFamily="50" charset="-128"/>
              </a:rPr>
              <a:t> 11 </a:t>
            </a:r>
            <a:r>
              <a:rPr lang="ja-JP" altLang="en-US" dirty="0" smtClean="0">
                <a:latin typeface="ＭＳ Ｐゴシック" pitchFamily="50" charset="-128"/>
              </a:rPr>
              <a:t>件</a:t>
            </a:r>
            <a:endParaRPr lang="en-US" altLang="ja-JP" dirty="0">
              <a:latin typeface="ＭＳ Ｐゴシック" pitchFamily="50" charset="-128"/>
            </a:endParaRPr>
          </a:p>
        </p:txBody>
      </p:sp>
      <p:sp>
        <p:nvSpPr>
          <p:cNvPr id="15" name="Rectangle 3"/>
          <p:cNvSpPr>
            <a:spLocks noChangeArrowheads="1"/>
          </p:cNvSpPr>
          <p:nvPr/>
        </p:nvSpPr>
        <p:spPr bwMode="auto">
          <a:xfrm>
            <a:off x="2133600" y="2281684"/>
            <a:ext cx="5105400" cy="1003300"/>
          </a:xfrm>
          <a:prstGeom prst="rect">
            <a:avLst/>
          </a:prstGeom>
          <a:solidFill>
            <a:schemeClr val="accent2">
              <a:lumMod val="20000"/>
              <a:lumOff val="80000"/>
            </a:schemeClr>
          </a:solidFill>
          <a:ln w="9525">
            <a:noFill/>
            <a:miter lim="800000"/>
            <a:headEnd/>
            <a:tailEnd/>
          </a:ln>
        </p:spPr>
        <p:txBody>
          <a:bodyPr lIns="90000" tIns="46800" rIns="90000" bIns="46800">
            <a:spAutoFit/>
          </a:bodyPr>
          <a:lstStyle/>
          <a:p>
            <a:pPr defTabSz="449263" eaLnBrk="0" hangingPunct="0">
              <a:lnSpc>
                <a:spcPct val="110000"/>
              </a:lnSpc>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solidFill>
                  <a:srgbClr val="FF0000"/>
                </a:solidFill>
                <a:latin typeface="ＭＳ Ｐゴシック" pitchFamily="50" charset="-128"/>
              </a:rPr>
              <a:t>日本向け</a:t>
            </a:r>
            <a:r>
              <a:rPr lang="ja-JP" altLang="en-US" dirty="0">
                <a:latin typeface="ＭＳ Ｐゴシック" pitchFamily="50" charset="-128"/>
              </a:rPr>
              <a:t>（</a:t>
            </a:r>
            <a:r>
              <a:rPr lang="en-US" altLang="ja-JP" dirty="0" smtClean="0">
                <a:latin typeface="ＭＳ Ｐゴシック" pitchFamily="50" charset="-128"/>
              </a:rPr>
              <a:t>2012</a:t>
            </a:r>
            <a:r>
              <a:rPr lang="ja-JP" altLang="en-US" dirty="0" smtClean="0">
                <a:latin typeface="ＭＳ Ｐゴシック" pitchFamily="50" charset="-128"/>
              </a:rPr>
              <a:t>年</a:t>
            </a:r>
            <a:r>
              <a:rPr lang="en-US" altLang="ja-JP" dirty="0">
                <a:latin typeface="ＭＳ Ｐゴシック" pitchFamily="50" charset="-128"/>
              </a:rPr>
              <a:t>4</a:t>
            </a:r>
            <a:r>
              <a:rPr lang="ja-JP" altLang="en-US" dirty="0">
                <a:latin typeface="ＭＳ Ｐゴシック" pitchFamily="50" charset="-128"/>
              </a:rPr>
              <a:t>月</a:t>
            </a:r>
            <a:r>
              <a:rPr lang="en-US" altLang="ja-JP" dirty="0" smtClean="0">
                <a:latin typeface="ＭＳ Ｐゴシック" pitchFamily="50" charset="-128"/>
              </a:rPr>
              <a:t>〜11</a:t>
            </a:r>
            <a:r>
              <a:rPr lang="ja-JP" altLang="en-US" dirty="0" smtClean="0">
                <a:latin typeface="ＭＳ Ｐゴシック" pitchFamily="50" charset="-128"/>
              </a:rPr>
              <a:t>月</a:t>
            </a:r>
            <a:r>
              <a:rPr lang="en-US" altLang="ja-JP" dirty="0" smtClean="0">
                <a:latin typeface="ＭＳ Ｐゴシック" pitchFamily="50" charset="-128"/>
              </a:rPr>
              <a:t>14</a:t>
            </a:r>
            <a:r>
              <a:rPr lang="ja-JP" altLang="en-US" dirty="0" smtClean="0">
                <a:latin typeface="ＭＳ Ｐゴシック" pitchFamily="50" charset="-128"/>
              </a:rPr>
              <a:t>日）</a:t>
            </a:r>
            <a:endParaRPr lang="en-US" altLang="ja-JP" dirty="0">
              <a:solidFill>
                <a:srgbClr val="FF0000"/>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latin typeface="ＭＳ Ｐゴシック" pitchFamily="50" charset="-128"/>
              </a:rPr>
              <a:t> </a:t>
            </a:r>
            <a:r>
              <a:rPr lang="ja-JP" altLang="en-US" dirty="0">
                <a:latin typeface="ＭＳ Ｐゴシック" pitchFamily="50" charset="-128"/>
              </a:rPr>
              <a:t>ヒロからの遠隔講演・授業</a:t>
            </a:r>
            <a:r>
              <a:rPr lang="en-GB" altLang="ja-JP" dirty="0" smtClean="0">
                <a:latin typeface="ＭＳ Ｐゴシック" pitchFamily="50" charset="-128"/>
              </a:rPr>
              <a:t> </a:t>
            </a:r>
            <a:r>
              <a:rPr lang="en-US" altLang="ja-JP" dirty="0" smtClean="0">
                <a:latin typeface="ＭＳ Ｐゴシック" pitchFamily="50" charset="-128"/>
              </a:rPr>
              <a:t>12 </a:t>
            </a:r>
            <a:r>
              <a:rPr lang="ja-JP" altLang="en-US" dirty="0" smtClean="0">
                <a:latin typeface="ＭＳ Ｐゴシック" pitchFamily="50" charset="-128"/>
              </a:rPr>
              <a:t>件</a:t>
            </a:r>
            <a:r>
              <a:rPr lang="ja-JP" altLang="en-US" dirty="0">
                <a:latin typeface="ＭＳ Ｐゴシック" pitchFamily="50" charset="-128"/>
              </a:rPr>
              <a:t>　</a:t>
            </a:r>
            <a:endParaRPr lang="ja-JP" altLang="en-GB" dirty="0">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latin typeface="ＭＳ Ｐゴシック" pitchFamily="50" charset="-128"/>
              </a:rPr>
              <a:t> </a:t>
            </a:r>
            <a:r>
              <a:rPr lang="ja-JP" altLang="en-US" dirty="0">
                <a:latin typeface="ＭＳ Ｐゴシック" pitchFamily="50" charset="-128"/>
              </a:rPr>
              <a:t>日本での講演・授業</a:t>
            </a:r>
            <a:r>
              <a:rPr lang="ja-JP" altLang="en-US" dirty="0" smtClean="0">
                <a:latin typeface="ＭＳ Ｐゴシック" pitchFamily="50" charset="-128"/>
              </a:rPr>
              <a:t>　</a:t>
            </a:r>
            <a:r>
              <a:rPr lang="en-US" altLang="ja-JP" dirty="0" smtClean="0">
                <a:latin typeface="ＭＳ Ｐゴシック" pitchFamily="50" charset="-128"/>
              </a:rPr>
              <a:t>3 </a:t>
            </a:r>
            <a:r>
              <a:rPr lang="ja-JP" altLang="en-US" dirty="0" smtClean="0">
                <a:latin typeface="ＭＳ Ｐゴシック" pitchFamily="50" charset="-128"/>
              </a:rPr>
              <a:t>件</a:t>
            </a:r>
            <a:endParaRPr lang="en-US" altLang="ja-JP" dirty="0">
              <a:latin typeface="ＭＳ Ｐゴシック" pitchFamily="50" charset="-128"/>
            </a:endParaRPr>
          </a:p>
        </p:txBody>
      </p:sp>
      <p:sp>
        <p:nvSpPr>
          <p:cNvPr id="21511" name="Slide Number Placeholder 15"/>
          <p:cNvSpPr>
            <a:spLocks noGrp="1"/>
          </p:cNvSpPr>
          <p:nvPr>
            <p:ph type="sldNum" sz="quarter" idx="12"/>
          </p:nvPr>
        </p:nvSpPr>
        <p:spPr bwMode="auto">
          <a:noFill/>
          <a:ln>
            <a:miter lim="800000"/>
            <a:headEnd/>
            <a:tailEnd/>
          </a:ln>
        </p:spPr>
        <p:txBody>
          <a:bodyPr/>
          <a:lstStyle/>
          <a:p>
            <a:fld id="{6CA5E29F-7735-4D7A-862A-3154EA016C0B}" type="slidenum">
              <a:rPr lang="ja-JP" altLang="en-US"/>
              <a:pPr/>
              <a:t>65</a:t>
            </a:fld>
            <a:endParaRPr lang="ja-JP" alt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80928"/>
            <a:ext cx="8229600" cy="1143000"/>
          </a:xfrm>
        </p:spPr>
        <p:txBody>
          <a:bodyPr>
            <a:normAutofit/>
          </a:bodyPr>
          <a:lstStyle/>
          <a:p>
            <a:r>
              <a:rPr lang="ja-JP" altLang="en-US" b="1" dirty="0" smtClean="0">
                <a:effectLst>
                  <a:outerShdw blurRad="38100" dist="38100" dir="2700000" algn="tl">
                    <a:srgbClr val="000000">
                      <a:alpha val="43137"/>
                    </a:srgbClr>
                  </a:outerShdw>
                </a:effectLst>
              </a:rPr>
              <a:t>平成２５年度</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66</a:t>
            </a:fld>
            <a:endParaRPr kumimoji="1" lang="ja-JP"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25</a:t>
            </a:r>
            <a:r>
              <a:rPr lang="ja-JP" altLang="en-US" sz="3600" b="1" dirty="0" smtClean="0">
                <a:effectLst>
                  <a:outerShdw blurRad="38100" dist="38100" dir="2700000" algn="tl">
                    <a:srgbClr val="000000">
                      <a:alpha val="43137"/>
                    </a:srgbClr>
                  </a:outerShdw>
                </a:effectLst>
              </a:rPr>
              <a:t>年度</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40768"/>
            <a:ext cx="8229600" cy="5257800"/>
          </a:xfrm>
        </p:spPr>
        <p:txBody>
          <a:bodyPr>
            <a:normAutofit fontScale="77500" lnSpcReduction="20000"/>
          </a:bodyPr>
          <a:lstStyle/>
          <a:p>
            <a:pPr>
              <a:buNone/>
            </a:pPr>
            <a:r>
              <a:rPr lang="ja-JP" altLang="en-US" sz="2900" dirty="0" smtClean="0"/>
              <a:t>　　</a:t>
            </a:r>
            <a:r>
              <a:rPr lang="ja-JP" altLang="en-US" sz="2300" dirty="0" smtClean="0">
                <a:solidFill>
                  <a:srgbClr val="FF0000"/>
                </a:solidFill>
              </a:rPr>
              <a:t>①</a:t>
            </a:r>
            <a:r>
              <a:rPr lang="ja-JP" altLang="en-US" sz="2300" b="1" dirty="0" smtClean="0">
                <a:solidFill>
                  <a:srgbClr val="FF0000"/>
                </a:solidFill>
              </a:rPr>
              <a:t>　</a:t>
            </a:r>
            <a:r>
              <a:rPr lang="ja-JP" altLang="en-US" sz="2300" b="1" u="sng" dirty="0" smtClean="0">
                <a:solidFill>
                  <a:srgbClr val="FF0000"/>
                </a:solidFill>
              </a:rPr>
              <a:t>引き続き、すばる</a:t>
            </a:r>
            <a:r>
              <a:rPr lang="ja-JP" altLang="en-US" sz="2300" b="1" u="sng" dirty="0">
                <a:solidFill>
                  <a:srgbClr val="FF0000"/>
                </a:solidFill>
              </a:rPr>
              <a:t>望遠鏡</a:t>
            </a:r>
            <a:r>
              <a:rPr lang="ja-JP" altLang="en-US" sz="2300" b="1" u="sng" dirty="0" smtClean="0">
                <a:solidFill>
                  <a:srgbClr val="FF0000"/>
                </a:solidFill>
              </a:rPr>
              <a:t>を安定且つ安全に共同</a:t>
            </a:r>
            <a:r>
              <a:rPr lang="ja-JP" altLang="en-US" sz="2300" b="1" u="sng" dirty="0">
                <a:solidFill>
                  <a:srgbClr val="FF0000"/>
                </a:solidFill>
              </a:rPr>
              <a:t>利用に供して、 国立天文台の研究者及び全国の関連研究者による、 優れた論文を多数出版する。 </a:t>
            </a:r>
            <a:endParaRPr lang="en-US" altLang="ja-JP" sz="2300" b="1" u="sng" dirty="0" smtClean="0">
              <a:solidFill>
                <a:srgbClr val="FF0000"/>
              </a:solidFill>
            </a:endParaRPr>
          </a:p>
          <a:p>
            <a:pPr lvl="1"/>
            <a:r>
              <a:rPr lang="ja-JP" altLang="en-US" sz="2300" b="1" dirty="0" smtClean="0"/>
              <a:t>望遠鏡</a:t>
            </a:r>
            <a:r>
              <a:rPr lang="ja-JP" altLang="en-US" sz="2300" b="1" dirty="0"/>
              <a:t>の保守・改良を不断に</a:t>
            </a:r>
            <a:r>
              <a:rPr lang="ja-JP" altLang="en-US" sz="2300" b="1" dirty="0" smtClean="0"/>
              <a:t>実施すると共に、望遠鏡</a:t>
            </a:r>
            <a:r>
              <a:rPr lang="ja-JP" altLang="en-US" sz="2300" b="1" dirty="0"/>
              <a:t>の性能を</a:t>
            </a:r>
            <a:r>
              <a:rPr lang="ja-JP" altLang="en-US" sz="2300" b="1" dirty="0" smtClean="0"/>
              <a:t>向上させるため</a:t>
            </a:r>
            <a:r>
              <a:rPr lang="ja-JP" altLang="en-US" sz="2300" b="1" dirty="0"/>
              <a:t>のアップグレードを適宜</a:t>
            </a:r>
            <a:r>
              <a:rPr lang="ja-JP" altLang="en-US" sz="2300" b="1" dirty="0" smtClean="0"/>
              <a:t>行う。</a:t>
            </a:r>
            <a:endParaRPr lang="en-US" altLang="ja-JP" sz="2300" b="1" dirty="0" smtClean="0"/>
          </a:p>
          <a:p>
            <a:pPr lvl="1"/>
            <a:r>
              <a:rPr lang="en-US" altLang="ja-JP" sz="2300" b="1" dirty="0" smtClean="0"/>
              <a:t>HDS</a:t>
            </a:r>
            <a:r>
              <a:rPr lang="ja-JP" altLang="en-US" sz="2300" b="1" dirty="0" smtClean="0"/>
              <a:t>多天体化</a:t>
            </a:r>
            <a:r>
              <a:rPr lang="ja-JP" altLang="en-US" sz="2300" b="1" dirty="0"/>
              <a:t>アップグレード</a:t>
            </a:r>
            <a:r>
              <a:rPr lang="ja-JP" altLang="en-US" sz="2300" b="1" dirty="0" smtClean="0"/>
              <a:t>、</a:t>
            </a:r>
            <a:r>
              <a:rPr lang="en-US" altLang="ja-JP" sz="2300" b="1" dirty="0" smtClean="0"/>
              <a:t>FMOS,</a:t>
            </a:r>
            <a:r>
              <a:rPr lang="ja-JP" altLang="en-US" sz="2300" b="1" dirty="0" smtClean="0"/>
              <a:t>　</a:t>
            </a:r>
            <a:r>
              <a:rPr lang="en-US" altLang="ja-JP" sz="2300" b="1" dirty="0" smtClean="0"/>
              <a:t>MOIRCS</a:t>
            </a:r>
            <a:r>
              <a:rPr lang="ja-JP" altLang="en-US" sz="2300" b="1" dirty="0" smtClean="0"/>
              <a:t>高感度化・面分光化アップグレード、</a:t>
            </a:r>
            <a:r>
              <a:rPr lang="en-US" altLang="ja-JP" sz="2300" b="1" dirty="0" err="1" smtClean="0"/>
              <a:t>SCExAO</a:t>
            </a:r>
            <a:r>
              <a:rPr lang="ja-JP" altLang="en-US" sz="2300" b="1" dirty="0" err="1" smtClean="0"/>
              <a:t>、</a:t>
            </a:r>
            <a:r>
              <a:rPr lang="en-US" altLang="ja-JP" sz="2300" b="1" dirty="0" smtClean="0"/>
              <a:t>LAVEN</a:t>
            </a:r>
            <a:r>
              <a:rPr lang="ja-JP" altLang="en-US" sz="2300" b="1" dirty="0" err="1" smtClean="0"/>
              <a:t>、</a:t>
            </a:r>
            <a:r>
              <a:rPr lang="en-US" altLang="ja-JP" sz="2300" b="1" dirty="0" smtClean="0"/>
              <a:t>IRD</a:t>
            </a:r>
            <a:r>
              <a:rPr lang="ja-JP" altLang="en-US" sz="2300" b="1" dirty="0" err="1" smtClean="0"/>
              <a:t>、</a:t>
            </a:r>
            <a:r>
              <a:rPr lang="en-US" altLang="ja-JP" sz="2300" b="1" dirty="0" smtClean="0"/>
              <a:t>CHARIS</a:t>
            </a:r>
            <a:r>
              <a:rPr lang="ja-JP" altLang="en-US" sz="2300" b="1" dirty="0" smtClean="0"/>
              <a:t>の開発を進める。また、次世代</a:t>
            </a:r>
            <a:r>
              <a:rPr lang="en-US" altLang="ja-JP" sz="2300" b="1" dirty="0" smtClean="0"/>
              <a:t>AO</a:t>
            </a:r>
            <a:r>
              <a:rPr lang="ja-JP" altLang="en-US" sz="2300" b="1" dirty="0" smtClean="0"/>
              <a:t>システム（</a:t>
            </a:r>
            <a:r>
              <a:rPr lang="en-US" altLang="ja-JP" sz="2300" b="1" dirty="0" smtClean="0"/>
              <a:t>GLAO</a:t>
            </a:r>
            <a:r>
              <a:rPr lang="ja-JP" altLang="en-US" sz="2300" b="1" dirty="0" smtClean="0"/>
              <a:t>）の検討を進める。</a:t>
            </a:r>
            <a:endParaRPr lang="en-US" altLang="ja-JP" sz="2300" b="1" dirty="0" smtClean="0"/>
          </a:p>
          <a:p>
            <a:pPr lvl="1"/>
            <a:endParaRPr lang="en-US" altLang="ja-JP" sz="2300" b="1" dirty="0" smtClean="0"/>
          </a:p>
          <a:p>
            <a:pPr lvl="1">
              <a:buNone/>
            </a:pPr>
            <a:r>
              <a:rPr lang="ja-JP" altLang="en-US" sz="2300" b="1" dirty="0" smtClean="0">
                <a:solidFill>
                  <a:srgbClr val="FF0000"/>
                </a:solidFill>
                <a:latin typeface="+mn-ea"/>
              </a:rPr>
              <a:t>②　</a:t>
            </a:r>
            <a:r>
              <a:rPr lang="en-US" altLang="ja-JP" sz="2300" b="1" u="sng" dirty="0" smtClean="0">
                <a:solidFill>
                  <a:srgbClr val="FF0000"/>
                </a:solidFill>
                <a:latin typeface="+mn-ea"/>
              </a:rPr>
              <a:t>HSC</a:t>
            </a:r>
            <a:r>
              <a:rPr lang="ja-JP" altLang="en-US" sz="2300" b="1" u="sng" dirty="0" smtClean="0">
                <a:solidFill>
                  <a:srgbClr val="FF0000"/>
                </a:solidFill>
                <a:latin typeface="+mn-ea"/>
              </a:rPr>
              <a:t>を完成</a:t>
            </a:r>
            <a:r>
              <a:rPr lang="ja-JP" altLang="en-US" sz="2300" b="1" u="sng" dirty="0">
                <a:solidFill>
                  <a:srgbClr val="FF0000"/>
                </a:solidFill>
                <a:latin typeface="+mn-ea"/>
              </a:rPr>
              <a:t>させ</a:t>
            </a:r>
            <a:r>
              <a:rPr lang="ja-JP" altLang="en-US" sz="2300" b="1" u="sng" dirty="0" smtClean="0">
                <a:solidFill>
                  <a:srgbClr val="FF0000"/>
                </a:solidFill>
                <a:latin typeface="+mn-ea"/>
              </a:rPr>
              <a:t>、すばる望遠鏡での共同利用を開始する。平成</a:t>
            </a:r>
            <a:r>
              <a:rPr lang="en-US" altLang="ja-JP" sz="2300" b="1" u="sng" dirty="0" smtClean="0">
                <a:solidFill>
                  <a:srgbClr val="FF0000"/>
                </a:solidFill>
                <a:latin typeface="+mn-ea"/>
              </a:rPr>
              <a:t>25</a:t>
            </a:r>
            <a:r>
              <a:rPr lang="ja-JP" altLang="en-US" sz="2300" b="1" u="sng" dirty="0" smtClean="0">
                <a:solidFill>
                  <a:srgbClr val="FF0000"/>
                </a:solidFill>
                <a:latin typeface="+mn-ea"/>
              </a:rPr>
              <a:t>年度の共同利用開始に備えて、データ解析</a:t>
            </a:r>
            <a:r>
              <a:rPr lang="ja-JP" altLang="en-US" sz="2300" b="1" u="sng" dirty="0">
                <a:solidFill>
                  <a:srgbClr val="FF0000"/>
                </a:solidFill>
                <a:latin typeface="+mn-ea"/>
              </a:rPr>
              <a:t>ソフトウェアを整備する。 </a:t>
            </a:r>
            <a:endParaRPr lang="en-US" altLang="ja-JP" sz="2300" b="1" u="sng" dirty="0" smtClean="0">
              <a:solidFill>
                <a:srgbClr val="FF0000"/>
              </a:solidFill>
              <a:latin typeface="+mn-ea"/>
            </a:endParaRPr>
          </a:p>
          <a:p>
            <a:pPr lvl="1"/>
            <a:r>
              <a:rPr lang="ja-JP" altLang="en-US" sz="2300" b="1" dirty="0" smtClean="0"/>
              <a:t>コミッショニングの技術的サポートと、装置受け入れに向けたレビューを行う。</a:t>
            </a:r>
            <a:endParaRPr lang="en-US" altLang="ja-JP" sz="2300" b="1" dirty="0" smtClean="0"/>
          </a:p>
          <a:p>
            <a:pPr lvl="1"/>
            <a:r>
              <a:rPr lang="en-US" altLang="ja-JP" sz="2300" b="1" dirty="0"/>
              <a:t>HSC</a:t>
            </a:r>
            <a:r>
              <a:rPr lang="ja-JP" altLang="en-US" sz="2300" b="1" dirty="0"/>
              <a:t>サブプロジェクトとの連携の</a:t>
            </a:r>
            <a:r>
              <a:rPr lang="ja-JP" altLang="en-US" sz="2300" b="1" dirty="0" smtClean="0"/>
              <a:t>もと、共同利用における一時処理済みデータの提供、データアーカイブを行うためのソフトウエア整備を進める。</a:t>
            </a:r>
            <a:endParaRPr lang="en-US" altLang="ja-JP" sz="2300" b="1" dirty="0" smtClean="0"/>
          </a:p>
          <a:p>
            <a:pPr lvl="1"/>
            <a:r>
              <a:rPr lang="ja-JP" altLang="en-US" sz="2300" b="1" dirty="0" smtClean="0"/>
              <a:t>大規模広域マップの作成などの一般共同利用にも対応できるよう、大学との協力も視野に入れ、</a:t>
            </a:r>
            <a:r>
              <a:rPr lang="ja-JP" altLang="en-US" sz="2300" b="1" dirty="0"/>
              <a:t>データ解析ソフトウェアを</a:t>
            </a:r>
            <a:r>
              <a:rPr lang="ja-JP" altLang="en-US" sz="2300" b="1" dirty="0" smtClean="0"/>
              <a:t>整備する。</a:t>
            </a:r>
            <a:endParaRPr lang="en-US" altLang="ja-JP" sz="2300" b="1" dirty="0" smtClean="0"/>
          </a:p>
          <a:p>
            <a:pPr lvl="1"/>
            <a:r>
              <a:rPr lang="ja-JP" altLang="en-US" sz="2300" b="1" dirty="0" smtClean="0"/>
              <a:t>キュー観測／サービス観測の検討、導入の準備を進める。</a:t>
            </a:r>
            <a:endParaRPr lang="en-US" altLang="ja-JP" sz="2300" b="1" dirty="0" smtClean="0"/>
          </a:p>
          <a:p>
            <a:pPr lvl="1"/>
            <a:r>
              <a:rPr lang="ja-JP" altLang="en-US" sz="2300" b="1" dirty="0" smtClean="0"/>
              <a:t>すばる小委員会で決定された</a:t>
            </a:r>
            <a:r>
              <a:rPr lang="en-US" altLang="ja-JP" sz="2300" b="1" dirty="0" smtClean="0"/>
              <a:t>HSC</a:t>
            </a:r>
            <a:r>
              <a:rPr lang="ja-JP" altLang="en-US" sz="2300" b="1" dirty="0" smtClean="0"/>
              <a:t>フィルターポリシーを遵守する。</a:t>
            </a:r>
            <a:endParaRPr lang="ja-JP" altLang="en-US" sz="2300" b="1" dirty="0"/>
          </a:p>
          <a:p>
            <a:endParaRPr lang="en-US"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67</a:t>
            </a:fld>
            <a:endParaRPr kumimoji="1" lang="ja-JP" altLang="en-US"/>
          </a:p>
        </p:txBody>
      </p:sp>
    </p:spTree>
    <p:extLst>
      <p:ext uri="{BB962C8B-B14F-4D97-AF65-F5344CB8AC3E}">
        <p14:creationId xmlns:p14="http://schemas.microsoft.com/office/powerpoint/2010/main" xmlns="" val="3052057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25</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62500" lnSpcReduction="20000"/>
          </a:bodyPr>
          <a:lstStyle/>
          <a:p>
            <a:pPr>
              <a:buNone/>
            </a:pPr>
            <a:r>
              <a:rPr lang="ja-JP" altLang="en-US" sz="2600" dirty="0" smtClean="0">
                <a:solidFill>
                  <a:srgbClr val="FF0000"/>
                </a:solidFill>
              </a:rPr>
              <a:t>　③</a:t>
            </a:r>
            <a:r>
              <a:rPr lang="ja-JP" altLang="en-US" sz="2900" b="1" dirty="0" smtClean="0">
                <a:solidFill>
                  <a:srgbClr val="FF0000"/>
                </a:solidFill>
              </a:rPr>
              <a:t>　</a:t>
            </a:r>
            <a:r>
              <a:rPr lang="ja-JP" altLang="en-US" sz="2900" b="1" u="sng" dirty="0" smtClean="0">
                <a:solidFill>
                  <a:srgbClr val="FF0000"/>
                </a:solidFill>
              </a:rPr>
              <a:t>東京大学その他と協力</a:t>
            </a:r>
            <a:r>
              <a:rPr lang="ja-JP" altLang="en-US" sz="2900" b="1" u="sng" dirty="0">
                <a:solidFill>
                  <a:srgbClr val="FF0000"/>
                </a:solidFill>
              </a:rPr>
              <a:t>し、主焦点多天体分光器</a:t>
            </a:r>
            <a:r>
              <a:rPr lang="en-US" altLang="ja-JP" sz="2900" b="1" u="sng" dirty="0">
                <a:solidFill>
                  <a:srgbClr val="FF0000"/>
                </a:solidFill>
              </a:rPr>
              <a:t>(PFS)</a:t>
            </a:r>
            <a:r>
              <a:rPr lang="ja-JP" altLang="en-US" sz="2900" b="1" u="sng" dirty="0">
                <a:solidFill>
                  <a:srgbClr val="FF0000"/>
                </a:solidFill>
              </a:rPr>
              <a:t>について</a:t>
            </a:r>
            <a:r>
              <a:rPr lang="ja-JP" altLang="en-US" sz="2900" b="1" u="sng" dirty="0" smtClean="0">
                <a:solidFill>
                  <a:srgbClr val="FF0000"/>
                </a:solidFill>
              </a:rPr>
              <a:t>の検討</a:t>
            </a:r>
            <a:r>
              <a:rPr lang="ja-JP" altLang="en-US" sz="2900" b="1" u="sng" dirty="0">
                <a:solidFill>
                  <a:srgbClr val="FF0000"/>
                </a:solidFill>
              </a:rPr>
              <a:t>を</a:t>
            </a:r>
            <a:r>
              <a:rPr lang="ja-JP" altLang="en-US" sz="2900" b="1" u="sng" dirty="0" smtClean="0">
                <a:solidFill>
                  <a:srgbClr val="FF0000"/>
                </a:solidFill>
              </a:rPr>
              <a:t>進める。</a:t>
            </a:r>
            <a:endParaRPr lang="en-US" altLang="ja-JP" sz="2900" b="1" u="sng" dirty="0" smtClean="0">
              <a:solidFill>
                <a:srgbClr val="FF0000"/>
              </a:solidFill>
            </a:endParaRPr>
          </a:p>
          <a:p>
            <a:endParaRPr lang="en-US" altLang="ja-JP" sz="2900" b="1" dirty="0"/>
          </a:p>
          <a:p>
            <a:pPr lvl="1"/>
            <a:r>
              <a:rPr lang="ja-JP" altLang="en-US" sz="2900" b="1" dirty="0" smtClean="0"/>
              <a:t>平成</a:t>
            </a:r>
            <a:r>
              <a:rPr lang="en-US" altLang="ja-JP" sz="2900" b="1" dirty="0" smtClean="0"/>
              <a:t>25</a:t>
            </a:r>
            <a:r>
              <a:rPr lang="ja-JP" altLang="en-US" sz="2900" b="1" dirty="0" smtClean="0"/>
              <a:t>年</a:t>
            </a:r>
            <a:r>
              <a:rPr lang="en-US" altLang="ja-JP" sz="2900" b="1" dirty="0" smtClean="0"/>
              <a:t>3</a:t>
            </a:r>
            <a:r>
              <a:rPr lang="ja-JP" altLang="en-US" sz="2900" b="1" dirty="0" smtClean="0"/>
              <a:t>月に、天文台で独自レビューし計画推進を具体化する。</a:t>
            </a:r>
            <a:endParaRPr lang="en-US" altLang="ja-JP" sz="2900" b="1" dirty="0"/>
          </a:p>
          <a:p>
            <a:pPr lvl="1"/>
            <a:r>
              <a:rPr lang="ja-JP" altLang="en-US" sz="2900" b="1" dirty="0" smtClean="0"/>
              <a:t>正式参加に備え、人員体制強化の準備を進める。</a:t>
            </a:r>
            <a:endParaRPr lang="en-US" altLang="ja-JP" sz="2900" b="1" dirty="0" smtClean="0"/>
          </a:p>
          <a:p>
            <a:pPr lvl="1"/>
            <a:endParaRPr lang="ja-JP" altLang="en-US" sz="2900" b="1" dirty="0"/>
          </a:p>
          <a:p>
            <a:pPr>
              <a:buNone/>
            </a:pPr>
            <a:r>
              <a:rPr lang="ja-JP" altLang="en-US" sz="2900" b="1" dirty="0" smtClean="0"/>
              <a:t>　</a:t>
            </a:r>
            <a:r>
              <a:rPr lang="ja-JP" altLang="en-US" sz="2900" b="1" dirty="0" smtClean="0">
                <a:solidFill>
                  <a:srgbClr val="FF0000"/>
                </a:solidFill>
              </a:rPr>
              <a:t>④　</a:t>
            </a:r>
            <a:r>
              <a:rPr lang="en-US" altLang="ja-JP" sz="2900" b="1" u="sng" dirty="0" smtClean="0">
                <a:solidFill>
                  <a:srgbClr val="FF0000"/>
                </a:solidFill>
              </a:rPr>
              <a:t>10</a:t>
            </a:r>
            <a:r>
              <a:rPr lang="ja-JP" altLang="en-US" sz="2900" b="1" u="sng" dirty="0">
                <a:solidFill>
                  <a:srgbClr val="FF0000"/>
                </a:solidFill>
              </a:rPr>
              <a:t>年後の</a:t>
            </a:r>
            <a:r>
              <a:rPr lang="en-US" altLang="ja-JP" sz="2900" b="1" u="sng" dirty="0">
                <a:solidFill>
                  <a:srgbClr val="FF0000"/>
                </a:solidFill>
              </a:rPr>
              <a:t>TMT</a:t>
            </a:r>
            <a:r>
              <a:rPr lang="ja-JP" altLang="en-US" sz="2900" b="1" u="sng" dirty="0">
                <a:solidFill>
                  <a:srgbClr val="FF0000"/>
                </a:solidFill>
              </a:rPr>
              <a:t>時代に向けて、運用の効率化</a:t>
            </a:r>
            <a:r>
              <a:rPr lang="en-US" altLang="ja-JP" sz="2900" b="1" u="sng" dirty="0">
                <a:solidFill>
                  <a:srgbClr val="FF0000"/>
                </a:solidFill>
              </a:rPr>
              <a:t>(</a:t>
            </a:r>
            <a:r>
              <a:rPr lang="ja-JP" altLang="en-US" sz="2900" b="1" u="sng" dirty="0">
                <a:solidFill>
                  <a:srgbClr val="FF0000"/>
                </a:solidFill>
              </a:rPr>
              <a:t>観測装置の重点化等</a:t>
            </a:r>
            <a:r>
              <a:rPr lang="en-US" altLang="ja-JP" sz="2900" b="1" u="sng" dirty="0">
                <a:solidFill>
                  <a:srgbClr val="FF0000"/>
                </a:solidFill>
              </a:rPr>
              <a:t>)</a:t>
            </a:r>
            <a:r>
              <a:rPr lang="ja-JP" altLang="en-US" sz="2900" b="1" u="sng" dirty="0">
                <a:solidFill>
                  <a:srgbClr val="FF0000"/>
                </a:solidFill>
              </a:rPr>
              <a:t>、 </a:t>
            </a:r>
            <a:r>
              <a:rPr lang="ja-JP" altLang="en-US" sz="2900" b="1" u="sng" dirty="0" smtClean="0">
                <a:solidFill>
                  <a:srgbClr val="FF0000"/>
                </a:solidFill>
              </a:rPr>
              <a:t>国際</a:t>
            </a:r>
            <a:r>
              <a:rPr lang="ja-JP" altLang="en-US" sz="2900" b="1" u="sng" dirty="0">
                <a:solidFill>
                  <a:srgbClr val="FF0000"/>
                </a:solidFill>
              </a:rPr>
              <a:t>パートナー探し</a:t>
            </a:r>
            <a:r>
              <a:rPr lang="ja-JP" altLang="en-US" sz="2900" b="1" u="sng" dirty="0" smtClean="0">
                <a:solidFill>
                  <a:srgbClr val="FF0000"/>
                </a:solidFill>
              </a:rPr>
              <a:t>、観測装置のデコミッション・</a:t>
            </a:r>
            <a:r>
              <a:rPr lang="ja-JP" altLang="en-US" sz="2900" b="1" u="sng" dirty="0">
                <a:solidFill>
                  <a:srgbClr val="FF0000"/>
                </a:solidFill>
              </a:rPr>
              <a:t>移譲計画などの具体案 </a:t>
            </a:r>
            <a:r>
              <a:rPr lang="ja-JP" altLang="en-US" sz="2900" b="1" u="sng" dirty="0" smtClean="0">
                <a:solidFill>
                  <a:srgbClr val="FF0000"/>
                </a:solidFill>
              </a:rPr>
              <a:t>策定</a:t>
            </a:r>
            <a:r>
              <a:rPr lang="ja-JP" altLang="en-US" sz="2900" b="1" u="sng" dirty="0">
                <a:solidFill>
                  <a:srgbClr val="FF0000"/>
                </a:solidFill>
              </a:rPr>
              <a:t>を進める。また、</a:t>
            </a:r>
            <a:r>
              <a:rPr lang="en-US" altLang="ja-JP" sz="2900" b="1" u="sng" dirty="0">
                <a:solidFill>
                  <a:srgbClr val="FF0000"/>
                </a:solidFill>
              </a:rPr>
              <a:t>TMT</a:t>
            </a:r>
            <a:r>
              <a:rPr lang="ja-JP" altLang="en-US" sz="2900" b="1" u="sng" dirty="0">
                <a:solidFill>
                  <a:srgbClr val="FF0000"/>
                </a:solidFill>
              </a:rPr>
              <a:t>に向けた人材の育成を推進する。 </a:t>
            </a:r>
            <a:endParaRPr lang="en-US" altLang="ja-JP" sz="2900" b="1" u="sng" dirty="0" smtClean="0">
              <a:solidFill>
                <a:srgbClr val="FF0000"/>
              </a:solidFill>
            </a:endParaRPr>
          </a:p>
          <a:p>
            <a:endParaRPr lang="en-US" altLang="ja-JP" sz="2900" b="1" dirty="0" smtClean="0"/>
          </a:p>
          <a:p>
            <a:pPr lvl="1"/>
            <a:r>
              <a:rPr lang="ja-JP" altLang="en-US" sz="2900" b="1" dirty="0" smtClean="0"/>
              <a:t>台湾との</a:t>
            </a:r>
            <a:r>
              <a:rPr lang="en-US" altLang="ja-JP" sz="2900" b="1" dirty="0" smtClean="0"/>
              <a:t>HSC, PFS</a:t>
            </a:r>
            <a:r>
              <a:rPr lang="ja-JP" altLang="en-US" sz="2900" b="1" dirty="0" smtClean="0"/>
              <a:t>での協力、韓国との共同ワークショップ</a:t>
            </a:r>
            <a:r>
              <a:rPr lang="en-US" altLang="ja-JP" sz="2900" b="1" dirty="0" smtClean="0"/>
              <a:t>(H24/H25)</a:t>
            </a:r>
            <a:r>
              <a:rPr lang="ja-JP" altLang="en-US" sz="2900" b="1" dirty="0" err="1" smtClean="0"/>
              <a:t>、</a:t>
            </a:r>
            <a:r>
              <a:rPr lang="ja-JP" altLang="en-US" sz="2900" b="1" dirty="0" smtClean="0"/>
              <a:t>中国との</a:t>
            </a:r>
            <a:r>
              <a:rPr lang="en-US" altLang="ja-JP" sz="2900" b="1" dirty="0" smtClean="0"/>
              <a:t>LAMOST</a:t>
            </a:r>
            <a:r>
              <a:rPr lang="ja-JP" altLang="en-US" sz="2900" b="1" dirty="0" smtClean="0"/>
              <a:t>－</a:t>
            </a:r>
            <a:r>
              <a:rPr lang="en-US" altLang="ja-JP" sz="2900" b="1" dirty="0" smtClean="0"/>
              <a:t>Subaru WS</a:t>
            </a:r>
            <a:r>
              <a:rPr lang="ja-JP" altLang="en-US" sz="2900" b="1" dirty="0" smtClean="0"/>
              <a:t>を足がかりに、アジア諸国（韓国、中国、インド、台湾）との共同運用に向けた具体的な働きかけを進める。</a:t>
            </a:r>
            <a:endParaRPr lang="en-US" altLang="ja-JP" sz="2900" b="1" dirty="0" smtClean="0"/>
          </a:p>
          <a:p>
            <a:pPr lvl="1"/>
            <a:r>
              <a:rPr lang="en-US" altLang="ja-JP" sz="2900" b="1" dirty="0" smtClean="0"/>
              <a:t>UM</a:t>
            </a:r>
            <a:r>
              <a:rPr lang="ja-JP" altLang="en-US" sz="2900" b="1" dirty="0" smtClean="0"/>
              <a:t>等で、</a:t>
            </a:r>
            <a:r>
              <a:rPr lang="ja-JP" altLang="en-US" sz="2900" b="1" dirty="0"/>
              <a:t>観測装置のデ</a:t>
            </a:r>
            <a:r>
              <a:rPr lang="ja-JP" altLang="en-US" sz="2900" b="1" dirty="0" smtClean="0"/>
              <a:t>コミッションの議論を活発に進め、主焦点装置を中心としてゆくための、具体的な方針を定める。</a:t>
            </a:r>
            <a:endParaRPr lang="en-US" altLang="ja-JP" sz="2900" b="1" dirty="0" smtClean="0"/>
          </a:p>
          <a:p>
            <a:pPr lvl="1"/>
            <a:r>
              <a:rPr lang="ja-JP" altLang="en-US" sz="2900" b="1" dirty="0" smtClean="0"/>
              <a:t>ハワイ観測所から</a:t>
            </a:r>
            <a:r>
              <a:rPr lang="en-US" altLang="ja-JP" sz="2900" b="1" dirty="0" smtClean="0"/>
              <a:t>TMT</a:t>
            </a:r>
            <a:r>
              <a:rPr lang="ja-JP" altLang="en-US" sz="2900" b="1" dirty="0" smtClean="0"/>
              <a:t>へ人員提供できるよう、また、将来の</a:t>
            </a:r>
            <a:r>
              <a:rPr lang="en-US" altLang="ja-JP" sz="2900" b="1" dirty="0" smtClean="0"/>
              <a:t>TMT</a:t>
            </a:r>
            <a:r>
              <a:rPr lang="ja-JP" altLang="en-US" sz="2900" b="1" dirty="0" smtClean="0"/>
              <a:t>人員を育成するため、観測所の人員体制を大幅に見直す。</a:t>
            </a:r>
            <a:endParaRPr lang="ja-JP" altLang="en-US" sz="2900" b="1" dirty="0"/>
          </a:p>
          <a:p>
            <a:endParaRPr lang="en-US"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68</a:t>
            </a:fld>
            <a:endParaRPr kumimoji="1" lang="ja-JP" altLang="en-US"/>
          </a:p>
        </p:txBody>
      </p:sp>
    </p:spTree>
    <p:extLst>
      <p:ext uri="{BB962C8B-B14F-4D97-AF65-F5344CB8AC3E}">
        <p14:creationId xmlns:p14="http://schemas.microsoft.com/office/powerpoint/2010/main" xmlns="" val="37806715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30238" y="-6350"/>
            <a:ext cx="7939087" cy="1143000"/>
          </a:xfrm>
        </p:spPr>
        <p:txBody>
          <a:bodyPr/>
          <a:lstStyle/>
          <a:p>
            <a:pPr algn="ctr" eaLnBrk="1" hangingPunct="1"/>
            <a:r>
              <a:rPr lang="ja-JP" altLang="en-US" sz="3600" smtClean="0">
                <a:ea typeface="ＭＳ Ｐゴシック" pitchFamily="50" charset="-128"/>
              </a:rPr>
              <a:t>アジア諸国との連携</a:t>
            </a:r>
            <a:endParaRPr lang="ja-JP" altLang="en-US" sz="2400" smtClean="0">
              <a:solidFill>
                <a:srgbClr val="FF0000"/>
              </a:solidFill>
              <a:ea typeface="ＭＳ Ｐゴシック" pitchFamily="50" charset="-128"/>
            </a:endParaRPr>
          </a:p>
        </p:txBody>
      </p:sp>
      <p:sp>
        <p:nvSpPr>
          <p:cNvPr id="13315" name="Slide Number Placeholder 3"/>
          <p:cNvSpPr>
            <a:spLocks noGrp="1"/>
          </p:cNvSpPr>
          <p:nvPr>
            <p:ph type="sldNum" sz="quarter" idx="12"/>
          </p:nvPr>
        </p:nvSpPr>
        <p:spPr bwMode="auto">
          <a:noFill/>
          <a:ln>
            <a:miter lim="800000"/>
            <a:headEnd/>
            <a:tailEnd/>
          </a:ln>
        </p:spPr>
        <p:txBody>
          <a:bodyPr/>
          <a:lstStyle/>
          <a:p>
            <a:fld id="{F701CEF5-0C9F-44B7-B5F8-0CC010F51551}" type="slidenum">
              <a:rPr lang="en-US" altLang="ja-JP"/>
              <a:pPr/>
              <a:t>69</a:t>
            </a:fld>
            <a:endParaRPr lang="en-US" altLang="ja-JP"/>
          </a:p>
        </p:txBody>
      </p:sp>
      <p:pic>
        <p:nvPicPr>
          <p:cNvPr id="13316" name="Picture 4"/>
          <p:cNvPicPr>
            <a:picLocks noChangeAspect="1"/>
          </p:cNvPicPr>
          <p:nvPr/>
        </p:nvPicPr>
        <p:blipFill>
          <a:blip r:embed="rId2" cstate="print"/>
          <a:srcRect l="59364" t="15363"/>
          <a:stretch>
            <a:fillRect/>
          </a:stretch>
        </p:blipFill>
        <p:spPr bwMode="auto">
          <a:xfrm>
            <a:off x="0" y="1065213"/>
            <a:ext cx="5540375" cy="5826125"/>
          </a:xfrm>
          <a:prstGeom prst="rect">
            <a:avLst/>
          </a:prstGeom>
          <a:noFill/>
          <a:ln w="9525">
            <a:noFill/>
            <a:miter lim="800000"/>
            <a:headEnd/>
            <a:tailEnd/>
          </a:ln>
        </p:spPr>
      </p:pic>
      <p:sp>
        <p:nvSpPr>
          <p:cNvPr id="6" name="Oval 5"/>
          <p:cNvSpPr>
            <a:spLocks noChangeArrowheads="1"/>
          </p:cNvSpPr>
          <p:nvPr/>
        </p:nvSpPr>
        <p:spPr bwMode="auto">
          <a:xfrm>
            <a:off x="3270250" y="2046288"/>
            <a:ext cx="1069975" cy="436562"/>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kumimoji="0" lang="ja-JP" altLang="en-US" dirty="0">
                <a:solidFill>
                  <a:schemeClr val="lt1"/>
                </a:solidFill>
                <a:latin typeface="+mn-lt"/>
                <a:ea typeface="+mn-ea"/>
              </a:rPr>
              <a:t>日本</a:t>
            </a:r>
            <a:endParaRPr kumimoji="0" lang="en-US" dirty="0">
              <a:solidFill>
                <a:schemeClr val="lt1"/>
              </a:solidFill>
              <a:latin typeface="+mn-lt"/>
              <a:ea typeface="+mn-ea"/>
            </a:endParaRPr>
          </a:p>
        </p:txBody>
      </p:sp>
      <p:sp>
        <p:nvSpPr>
          <p:cNvPr id="7" name="Oval 6"/>
          <p:cNvSpPr>
            <a:spLocks noChangeArrowheads="1"/>
          </p:cNvSpPr>
          <p:nvPr/>
        </p:nvSpPr>
        <p:spPr bwMode="auto">
          <a:xfrm>
            <a:off x="949325" y="2820988"/>
            <a:ext cx="1069975"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kumimoji="0" lang="ja-JP" altLang="en-US" dirty="0">
                <a:solidFill>
                  <a:schemeClr val="lt1"/>
                </a:solidFill>
                <a:latin typeface="+mn-lt"/>
                <a:ea typeface="+mn-ea"/>
              </a:rPr>
              <a:t>中国</a:t>
            </a:r>
            <a:endParaRPr kumimoji="0" lang="en-US" dirty="0">
              <a:solidFill>
                <a:schemeClr val="lt1"/>
              </a:solidFill>
              <a:latin typeface="+mn-lt"/>
              <a:ea typeface="+mn-ea"/>
            </a:endParaRPr>
          </a:p>
        </p:txBody>
      </p:sp>
      <p:sp>
        <p:nvSpPr>
          <p:cNvPr id="8" name="Oval 7"/>
          <p:cNvSpPr>
            <a:spLocks noChangeArrowheads="1"/>
          </p:cNvSpPr>
          <p:nvPr/>
        </p:nvSpPr>
        <p:spPr bwMode="auto">
          <a:xfrm>
            <a:off x="2119313" y="2601913"/>
            <a:ext cx="1068387"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kumimoji="0" lang="ja-JP" altLang="en-US" dirty="0">
                <a:solidFill>
                  <a:schemeClr val="lt1"/>
                </a:solidFill>
                <a:latin typeface="+mn-lt"/>
                <a:ea typeface="+mn-ea"/>
              </a:rPr>
              <a:t>韓国</a:t>
            </a:r>
            <a:endParaRPr kumimoji="0" lang="en-US" dirty="0">
              <a:solidFill>
                <a:schemeClr val="lt1"/>
              </a:solidFill>
              <a:latin typeface="+mn-lt"/>
              <a:ea typeface="+mn-ea"/>
            </a:endParaRPr>
          </a:p>
        </p:txBody>
      </p:sp>
      <p:sp>
        <p:nvSpPr>
          <p:cNvPr id="9" name="Oval 8"/>
          <p:cNvSpPr>
            <a:spLocks noChangeArrowheads="1"/>
          </p:cNvSpPr>
          <p:nvPr/>
        </p:nvSpPr>
        <p:spPr bwMode="auto">
          <a:xfrm>
            <a:off x="2590800" y="3497263"/>
            <a:ext cx="1068388"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kumimoji="0" lang="ja-JP" altLang="en-US" dirty="0">
                <a:solidFill>
                  <a:schemeClr val="lt1"/>
                </a:solidFill>
                <a:latin typeface="+mn-lt"/>
                <a:ea typeface="+mn-ea"/>
              </a:rPr>
              <a:t>台湾</a:t>
            </a:r>
            <a:endParaRPr kumimoji="0" lang="en-US" dirty="0">
              <a:solidFill>
                <a:schemeClr val="lt1"/>
              </a:solidFill>
              <a:latin typeface="+mn-lt"/>
              <a:ea typeface="+mn-ea"/>
            </a:endParaRPr>
          </a:p>
        </p:txBody>
      </p:sp>
      <p:sp>
        <p:nvSpPr>
          <p:cNvPr id="10" name="Oval 9"/>
          <p:cNvSpPr>
            <a:spLocks noChangeArrowheads="1"/>
          </p:cNvSpPr>
          <p:nvPr/>
        </p:nvSpPr>
        <p:spPr bwMode="auto">
          <a:xfrm>
            <a:off x="581025" y="3995738"/>
            <a:ext cx="1069975"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r>
              <a:rPr kumimoji="0" lang="ja-JP" altLang="en-US" dirty="0">
                <a:solidFill>
                  <a:schemeClr val="lt1"/>
                </a:solidFill>
                <a:latin typeface="+mn-lt"/>
                <a:ea typeface="+mn-ea"/>
              </a:rPr>
              <a:t>インド</a:t>
            </a:r>
            <a:endParaRPr kumimoji="0" lang="en-US" dirty="0">
              <a:solidFill>
                <a:schemeClr val="lt1"/>
              </a:solidFill>
              <a:latin typeface="+mn-lt"/>
              <a:ea typeface="+mn-ea"/>
            </a:endParaRPr>
          </a:p>
        </p:txBody>
      </p:sp>
      <p:cxnSp>
        <p:nvCxnSpPr>
          <p:cNvPr id="11" name="Straight Arrow Connector 10"/>
          <p:cNvCxnSpPr>
            <a:cxnSpLocks noChangeShapeType="1"/>
          </p:cNvCxnSpPr>
          <p:nvPr/>
        </p:nvCxnSpPr>
        <p:spPr bwMode="auto">
          <a:xfrm>
            <a:off x="2119313" y="3130550"/>
            <a:ext cx="3079750" cy="587375"/>
          </a:xfrm>
          <a:prstGeom prst="straightConnector1">
            <a:avLst/>
          </a:prstGeom>
          <a:noFill/>
          <a:ln w="762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extLst>
        </p:spPr>
      </p:cxnSp>
      <p:sp>
        <p:nvSpPr>
          <p:cNvPr id="13323" name="TextBox 11"/>
          <p:cNvSpPr txBox="1">
            <a:spLocks noChangeArrowheads="1"/>
          </p:cNvSpPr>
          <p:nvPr/>
        </p:nvSpPr>
        <p:spPr bwMode="auto">
          <a:xfrm>
            <a:off x="5229225" y="3348038"/>
            <a:ext cx="1416050" cy="831850"/>
          </a:xfrm>
          <a:prstGeom prst="rect">
            <a:avLst/>
          </a:prstGeom>
          <a:solidFill>
            <a:srgbClr val="FFFFFF"/>
          </a:solidFill>
          <a:ln w="9525">
            <a:solidFill>
              <a:srgbClr val="000000"/>
            </a:solidFill>
            <a:miter lim="800000"/>
            <a:headEnd/>
            <a:tailEnd/>
          </a:ln>
        </p:spPr>
        <p:txBody>
          <a:bodyPr wrap="none">
            <a:spAutoFit/>
          </a:bodyPr>
          <a:lstStyle/>
          <a:p>
            <a:pPr algn="ctr"/>
            <a:r>
              <a:rPr kumimoji="0" lang="ja-JP" altLang="en-US" sz="2400">
                <a:latin typeface="Calibri" pitchFamily="34" charset="0"/>
              </a:rPr>
              <a:t>アジア</a:t>
            </a:r>
            <a:endParaRPr kumimoji="0" lang="en-US" altLang="ja-JP" sz="2400">
              <a:latin typeface="Calibri" pitchFamily="34" charset="0"/>
            </a:endParaRPr>
          </a:p>
          <a:p>
            <a:pPr algn="ctr"/>
            <a:r>
              <a:rPr kumimoji="0" lang="ja-JP" altLang="en-US" sz="2400">
                <a:latin typeface="Calibri" pitchFamily="34" charset="0"/>
              </a:rPr>
              <a:t>共同運用</a:t>
            </a:r>
          </a:p>
        </p:txBody>
      </p:sp>
      <p:sp>
        <p:nvSpPr>
          <p:cNvPr id="13324" name="TextBox 12"/>
          <p:cNvSpPr txBox="1">
            <a:spLocks noChangeArrowheads="1"/>
          </p:cNvSpPr>
          <p:nvPr/>
        </p:nvSpPr>
        <p:spPr bwMode="auto">
          <a:xfrm>
            <a:off x="5842000" y="5408613"/>
            <a:ext cx="3090863" cy="646112"/>
          </a:xfrm>
          <a:prstGeom prst="rect">
            <a:avLst/>
          </a:prstGeom>
          <a:noFill/>
          <a:ln w="9525">
            <a:noFill/>
            <a:miter lim="800000"/>
            <a:headEnd/>
            <a:tailEnd/>
          </a:ln>
        </p:spPr>
        <p:txBody>
          <a:bodyPr wrap="none">
            <a:spAutoFit/>
          </a:bodyPr>
          <a:lstStyle/>
          <a:p>
            <a:pPr algn="ctr"/>
            <a:r>
              <a:rPr kumimoji="0" lang="ja-JP" altLang="en-US">
                <a:latin typeface="Calibri" pitchFamily="34" charset="0"/>
              </a:rPr>
              <a:t>東アジア中核天文台連合での</a:t>
            </a:r>
            <a:endParaRPr kumimoji="0" lang="en-US" altLang="ja-JP">
              <a:latin typeface="Calibri" pitchFamily="34" charset="0"/>
            </a:endParaRPr>
          </a:p>
          <a:p>
            <a:pPr algn="ctr"/>
            <a:r>
              <a:rPr kumimoji="0" lang="ja-JP" altLang="en-US">
                <a:latin typeface="Calibri" pitchFamily="34" charset="0"/>
              </a:rPr>
              <a:t>東アジア望遠鏡構想</a:t>
            </a:r>
            <a:endParaRPr kumimoji="0" lang="en-US" altLang="ja-JP">
              <a:latin typeface="Calibri" pitchFamily="34" charset="0"/>
            </a:endParaRPr>
          </a:p>
        </p:txBody>
      </p:sp>
      <p:sp>
        <p:nvSpPr>
          <p:cNvPr id="13325" name="TextBox 13"/>
          <p:cNvSpPr txBox="1">
            <a:spLocks noChangeArrowheads="1"/>
          </p:cNvSpPr>
          <p:nvPr/>
        </p:nvSpPr>
        <p:spPr bwMode="auto">
          <a:xfrm>
            <a:off x="254000" y="1150938"/>
            <a:ext cx="2889250" cy="1477962"/>
          </a:xfrm>
          <a:prstGeom prst="rect">
            <a:avLst/>
          </a:prstGeom>
          <a:noFill/>
          <a:ln w="9525">
            <a:noFill/>
            <a:miter lim="800000"/>
            <a:headEnd/>
            <a:tailEnd/>
          </a:ln>
        </p:spPr>
        <p:txBody>
          <a:bodyPr wrap="none">
            <a:spAutoFit/>
          </a:bodyPr>
          <a:lstStyle/>
          <a:p>
            <a:pPr algn="ctr"/>
            <a:r>
              <a:rPr kumimoji="0" lang="ja-JP" altLang="en-US">
                <a:latin typeface="Calibri" pitchFamily="34" charset="0"/>
              </a:rPr>
              <a:t>中国、韓国、台湾では年間</a:t>
            </a:r>
            <a:endParaRPr kumimoji="0" lang="en-US" altLang="ja-JP">
              <a:latin typeface="Calibri" pitchFamily="34" charset="0"/>
            </a:endParaRPr>
          </a:p>
          <a:p>
            <a:pPr algn="ctr"/>
            <a:r>
              <a:rPr kumimoji="0" lang="en-US" altLang="ja-JP">
                <a:latin typeface="Calibri" pitchFamily="34" charset="0"/>
              </a:rPr>
              <a:t>300 K-1M USD</a:t>
            </a:r>
            <a:r>
              <a:rPr kumimoji="0" lang="ja-JP" altLang="en-US">
                <a:latin typeface="Calibri" pitchFamily="34" charset="0"/>
              </a:rPr>
              <a:t>の予算で既に</a:t>
            </a:r>
            <a:endParaRPr kumimoji="0" lang="en-US" altLang="ja-JP">
              <a:latin typeface="Calibri" pitchFamily="34" charset="0"/>
            </a:endParaRPr>
          </a:p>
          <a:p>
            <a:pPr algn="ctr"/>
            <a:r>
              <a:rPr kumimoji="0" lang="ja-JP" altLang="en-US">
                <a:latin typeface="Calibri" pitchFamily="34" charset="0"/>
              </a:rPr>
              <a:t>国外の</a:t>
            </a:r>
            <a:r>
              <a:rPr kumimoji="0" lang="en-US" altLang="ja-JP">
                <a:latin typeface="Calibri" pitchFamily="34" charset="0"/>
              </a:rPr>
              <a:t>4m</a:t>
            </a:r>
            <a:r>
              <a:rPr kumimoji="0" lang="ja-JP" altLang="en-US">
                <a:latin typeface="Calibri" pitchFamily="34" charset="0"/>
              </a:rPr>
              <a:t>級望遠鏡時間の</a:t>
            </a:r>
            <a:endParaRPr kumimoji="0" lang="en-US" altLang="ja-JP">
              <a:latin typeface="Calibri" pitchFamily="34" charset="0"/>
            </a:endParaRPr>
          </a:p>
          <a:p>
            <a:pPr algn="ctr"/>
            <a:r>
              <a:rPr kumimoji="0" lang="ja-JP" altLang="en-US">
                <a:latin typeface="Calibri" pitchFamily="34" charset="0"/>
              </a:rPr>
              <a:t>確保：</a:t>
            </a:r>
            <a:r>
              <a:rPr kumimoji="0" lang="en-US" altLang="ja-JP">
                <a:latin typeface="Calibri" pitchFamily="34" charset="0"/>
              </a:rPr>
              <a:t>8-10m</a:t>
            </a:r>
            <a:r>
              <a:rPr kumimoji="0" lang="ja-JP" altLang="en-US">
                <a:latin typeface="Calibri" pitchFamily="34" charset="0"/>
              </a:rPr>
              <a:t>級望遠鏡への</a:t>
            </a:r>
            <a:endParaRPr kumimoji="0" lang="en-US" altLang="ja-JP">
              <a:latin typeface="Calibri" pitchFamily="34" charset="0"/>
            </a:endParaRPr>
          </a:p>
          <a:p>
            <a:pPr algn="ctr"/>
            <a:r>
              <a:rPr kumimoji="0" lang="ja-JP" altLang="en-US">
                <a:latin typeface="Calibri" pitchFamily="34" charset="0"/>
              </a:rPr>
              <a:t>アクセスが急務</a:t>
            </a:r>
          </a:p>
        </p:txBody>
      </p:sp>
      <p:grpSp>
        <p:nvGrpSpPr>
          <p:cNvPr id="2" name="Group 14"/>
          <p:cNvGrpSpPr>
            <a:grpSpLocks/>
          </p:cNvGrpSpPr>
          <p:nvPr/>
        </p:nvGrpSpPr>
        <p:grpSpPr bwMode="auto">
          <a:xfrm>
            <a:off x="6705600" y="3216275"/>
            <a:ext cx="1273175" cy="1571625"/>
            <a:chOff x="7635581" y="2442316"/>
            <a:chExt cx="1272610" cy="1570314"/>
          </a:xfrm>
        </p:grpSpPr>
        <p:pic>
          <p:nvPicPr>
            <p:cNvPr id="16" name="Picture 15"/>
            <p:cNvPicPr>
              <a:picLocks noChangeAspect="1"/>
            </p:cNvPicPr>
            <p:nvPr/>
          </p:nvPicPr>
          <p:blipFill rotWithShape="1">
            <a:blip r:embed="rId3" cstate="print"/>
            <a:srcRect l="76903" t="47098" r="6590" b="25234"/>
            <a:stretch/>
          </p:blipFill>
          <p:spPr>
            <a:xfrm>
              <a:off x="7635581" y="2442316"/>
              <a:ext cx="1272610" cy="1570314"/>
            </a:xfrm>
            <a:prstGeom prst="ellipse">
              <a:avLst/>
            </a:prstGeom>
          </p:spPr>
        </p:pic>
        <p:sp>
          <p:nvSpPr>
            <p:cNvPr id="13334" name="TextBox 16"/>
            <p:cNvSpPr txBox="1">
              <a:spLocks noChangeArrowheads="1"/>
            </p:cNvSpPr>
            <p:nvPr/>
          </p:nvSpPr>
          <p:spPr bwMode="auto">
            <a:xfrm>
              <a:off x="7860303" y="3473985"/>
              <a:ext cx="836587" cy="369332"/>
            </a:xfrm>
            <a:prstGeom prst="rect">
              <a:avLst/>
            </a:prstGeom>
            <a:noFill/>
            <a:ln w="9525">
              <a:noFill/>
              <a:miter lim="800000"/>
              <a:headEnd/>
              <a:tailEnd/>
            </a:ln>
          </p:spPr>
          <p:txBody>
            <a:bodyPr wrap="none">
              <a:spAutoFit/>
            </a:bodyPr>
            <a:lstStyle/>
            <a:p>
              <a:r>
                <a:rPr kumimoji="0" lang="ja-JP" altLang="en-US">
                  <a:solidFill>
                    <a:srgbClr val="FFFF00"/>
                  </a:solidFill>
                  <a:latin typeface="Calibri" pitchFamily="34" charset="0"/>
                </a:rPr>
                <a:t>すばる</a:t>
              </a:r>
            </a:p>
          </p:txBody>
        </p:sp>
      </p:grpSp>
      <p:sp>
        <p:nvSpPr>
          <p:cNvPr id="18" name="Curved Down Arrow 17"/>
          <p:cNvSpPr>
            <a:spLocks noChangeArrowheads="1"/>
          </p:cNvSpPr>
          <p:nvPr/>
        </p:nvSpPr>
        <p:spPr bwMode="auto">
          <a:xfrm rot="1133049">
            <a:off x="4040188" y="2157413"/>
            <a:ext cx="3240087" cy="376237"/>
          </a:xfrm>
          <a:prstGeom prst="curvedDownArrow">
            <a:avLst>
              <a:gd name="adj1" fmla="val 25038"/>
              <a:gd name="adj2" fmla="val 49996"/>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latin typeface="Calibri" pitchFamily="34" charset="0"/>
            </a:endParaRPr>
          </a:p>
        </p:txBody>
      </p:sp>
      <p:sp>
        <p:nvSpPr>
          <p:cNvPr id="13328" name="TextBox 18"/>
          <p:cNvSpPr txBox="1">
            <a:spLocks noChangeArrowheads="1"/>
          </p:cNvSpPr>
          <p:nvPr/>
        </p:nvSpPr>
        <p:spPr bwMode="auto">
          <a:xfrm>
            <a:off x="5383213" y="1150938"/>
            <a:ext cx="3594100" cy="1200150"/>
          </a:xfrm>
          <a:prstGeom prst="rect">
            <a:avLst/>
          </a:prstGeom>
          <a:noFill/>
          <a:ln w="9525">
            <a:noFill/>
            <a:miter lim="800000"/>
            <a:headEnd/>
            <a:tailEnd/>
          </a:ln>
        </p:spPr>
        <p:txBody>
          <a:bodyPr>
            <a:spAutoFit/>
          </a:bodyPr>
          <a:lstStyle/>
          <a:p>
            <a:pPr algn="ctr"/>
            <a:r>
              <a:rPr kumimoji="0" lang="en-US" altLang="ja-JP">
                <a:solidFill>
                  <a:srgbClr val="FF0000"/>
                </a:solidFill>
                <a:latin typeface="Calibri" pitchFamily="34" charset="0"/>
              </a:rPr>
              <a:t>TMT</a:t>
            </a:r>
            <a:r>
              <a:rPr kumimoji="0" lang="ja-JP" altLang="en-US">
                <a:solidFill>
                  <a:srgbClr val="FF0000"/>
                </a:solidFill>
                <a:latin typeface="Calibri" pitchFamily="34" charset="0"/>
              </a:rPr>
              <a:t>に参加するアジア諸国（中国、台湾、インド）並びに韓国（</a:t>
            </a:r>
            <a:r>
              <a:rPr kumimoji="0" lang="en-US" altLang="ja-JP">
                <a:solidFill>
                  <a:srgbClr val="FF0000"/>
                </a:solidFill>
                <a:latin typeface="Calibri" pitchFamily="34" charset="0"/>
              </a:rPr>
              <a:t>GMT</a:t>
            </a:r>
            <a:r>
              <a:rPr kumimoji="0" lang="ja-JP" altLang="en-US">
                <a:solidFill>
                  <a:srgbClr val="FF0000"/>
                </a:solidFill>
                <a:latin typeface="Calibri" pitchFamily="34" charset="0"/>
              </a:rPr>
              <a:t>に</a:t>
            </a:r>
            <a:endParaRPr kumimoji="0" lang="en-US" altLang="ja-JP">
              <a:solidFill>
                <a:srgbClr val="FF0000"/>
              </a:solidFill>
              <a:latin typeface="Calibri" pitchFamily="34" charset="0"/>
            </a:endParaRPr>
          </a:p>
          <a:p>
            <a:pPr algn="ctr"/>
            <a:r>
              <a:rPr kumimoji="0" lang="ja-JP" altLang="en-US">
                <a:solidFill>
                  <a:srgbClr val="FF0000"/>
                </a:solidFill>
                <a:latin typeface="Calibri" pitchFamily="34" charset="0"/>
              </a:rPr>
              <a:t>参加）では、</a:t>
            </a:r>
            <a:r>
              <a:rPr kumimoji="0" lang="en-US" altLang="ja-JP">
                <a:solidFill>
                  <a:srgbClr val="FF0000"/>
                </a:solidFill>
                <a:latin typeface="Calibri" pitchFamily="34" charset="0"/>
              </a:rPr>
              <a:t>TMT</a:t>
            </a:r>
            <a:r>
              <a:rPr kumimoji="0" lang="ja-JP" altLang="en-US">
                <a:solidFill>
                  <a:srgbClr val="FF0000"/>
                </a:solidFill>
                <a:latin typeface="Calibri" pitchFamily="34" charset="0"/>
              </a:rPr>
              <a:t>稼働後に</a:t>
            </a:r>
            <a:r>
              <a:rPr kumimoji="0" lang="en-US" altLang="ja-JP">
                <a:solidFill>
                  <a:srgbClr val="FF0000"/>
                </a:solidFill>
                <a:latin typeface="Calibri" pitchFamily="34" charset="0"/>
              </a:rPr>
              <a:t>8-10m</a:t>
            </a:r>
            <a:r>
              <a:rPr kumimoji="0" lang="ja-JP" altLang="en-US">
                <a:solidFill>
                  <a:srgbClr val="FF0000"/>
                </a:solidFill>
                <a:latin typeface="Calibri" pitchFamily="34" charset="0"/>
              </a:rPr>
              <a:t>級望遠鏡へのアクセスが必要</a:t>
            </a:r>
          </a:p>
        </p:txBody>
      </p:sp>
      <p:sp>
        <p:nvSpPr>
          <p:cNvPr id="20" name="Curved Up Arrow 19"/>
          <p:cNvSpPr>
            <a:spLocks noChangeArrowheads="1"/>
          </p:cNvSpPr>
          <p:nvPr/>
        </p:nvSpPr>
        <p:spPr bwMode="auto">
          <a:xfrm rot="275228">
            <a:off x="1238250" y="4602163"/>
            <a:ext cx="5673725" cy="703262"/>
          </a:xfrm>
          <a:prstGeom prst="curvedUpArrow">
            <a:avLst>
              <a:gd name="adj1" fmla="val 24988"/>
              <a:gd name="adj2" fmla="val 50012"/>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latin typeface="Calibri" pitchFamily="34" charset="0"/>
            </a:endParaRPr>
          </a:p>
        </p:txBody>
      </p:sp>
      <p:sp>
        <p:nvSpPr>
          <p:cNvPr id="21" name="Curved Up Arrow 20"/>
          <p:cNvSpPr>
            <a:spLocks noChangeArrowheads="1"/>
          </p:cNvSpPr>
          <p:nvPr/>
        </p:nvSpPr>
        <p:spPr bwMode="auto">
          <a:xfrm rot="275228">
            <a:off x="3676650" y="4079875"/>
            <a:ext cx="2568575" cy="530225"/>
          </a:xfrm>
          <a:prstGeom prst="curvedUpArrow">
            <a:avLst>
              <a:gd name="adj1" fmla="val 25051"/>
              <a:gd name="adj2" fmla="val 50080"/>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latin typeface="Calibri" pitchFamily="34" charset="0"/>
            </a:endParaRPr>
          </a:p>
        </p:txBody>
      </p:sp>
      <p:sp>
        <p:nvSpPr>
          <p:cNvPr id="22" name="Curved Down Arrow 21"/>
          <p:cNvSpPr>
            <a:spLocks noChangeArrowheads="1"/>
          </p:cNvSpPr>
          <p:nvPr/>
        </p:nvSpPr>
        <p:spPr bwMode="auto">
          <a:xfrm rot="766648">
            <a:off x="3151188" y="2606675"/>
            <a:ext cx="3130550" cy="376238"/>
          </a:xfrm>
          <a:prstGeom prst="curvedDownArrow">
            <a:avLst>
              <a:gd name="adj1" fmla="val 24962"/>
              <a:gd name="adj2" fmla="val 50001"/>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latin typeface="Calibri" pitchFamily="34" charset="0"/>
            </a:endParaRPr>
          </a:p>
        </p:txBody>
      </p:sp>
      <p:sp>
        <p:nvSpPr>
          <p:cNvPr id="23" name="TextBox 22"/>
          <p:cNvSpPr txBox="1"/>
          <p:nvPr/>
        </p:nvSpPr>
        <p:spPr>
          <a:xfrm>
            <a:off x="212725" y="5378450"/>
            <a:ext cx="3813175" cy="1200150"/>
          </a:xfrm>
          <a:prstGeom prst="rect">
            <a:avLst/>
          </a:prstGeom>
          <a:noFill/>
        </p:spPr>
        <p:txBody>
          <a:bodyPr>
            <a:spAutoFit/>
          </a:bodyPr>
          <a:lstStyle/>
          <a:p>
            <a:pPr marL="0" lvl="2" algn="ctr" fontAlgn="auto">
              <a:spcBef>
                <a:spcPts val="0"/>
              </a:spcBef>
              <a:spcAft>
                <a:spcPts val="0"/>
              </a:spcAft>
              <a:defRPr/>
            </a:pPr>
            <a:r>
              <a:rPr kumimoji="0" lang="ja-JP" altLang="en-US" dirty="0">
                <a:latin typeface="+mj-ea"/>
                <a:ea typeface="+mn-ea"/>
              </a:rPr>
              <a:t>台湾では、</a:t>
            </a:r>
            <a:r>
              <a:rPr kumimoji="0" lang="en-US" altLang="ja-JP" dirty="0">
                <a:latin typeface="+mj-ea"/>
                <a:ea typeface="+mn-ea"/>
              </a:rPr>
              <a:t>TMT</a:t>
            </a:r>
            <a:r>
              <a:rPr kumimoji="0" lang="ja-JP" altLang="en-US" dirty="0">
                <a:latin typeface="+mj-ea"/>
                <a:ea typeface="+mn-ea"/>
              </a:rPr>
              <a:t>のサイエンスを準備するため、</a:t>
            </a:r>
            <a:r>
              <a:rPr kumimoji="0" lang="en-US" altLang="ja-JP" dirty="0">
                <a:latin typeface="+mj-ea"/>
                <a:ea typeface="+mn-ea"/>
              </a:rPr>
              <a:t>HSC</a:t>
            </a:r>
            <a:r>
              <a:rPr kumimoji="0" lang="ja-JP" altLang="en-US" dirty="0">
                <a:latin typeface="+mj-ea"/>
                <a:ea typeface="+mn-ea"/>
              </a:rPr>
              <a:t>と</a:t>
            </a:r>
            <a:r>
              <a:rPr kumimoji="0" lang="en-US" altLang="ja-JP" dirty="0">
                <a:latin typeface="+mj-ea"/>
                <a:ea typeface="+mn-ea"/>
              </a:rPr>
              <a:t>PFS</a:t>
            </a:r>
            <a:r>
              <a:rPr kumimoji="0" lang="ja-JP" altLang="en-US" dirty="0">
                <a:latin typeface="+mj-ea"/>
                <a:ea typeface="+mn-ea"/>
              </a:rPr>
              <a:t>の機器開発にそれぞれ約</a:t>
            </a:r>
            <a:r>
              <a:rPr kumimoji="0" lang="en-US" altLang="ja-JP" dirty="0">
                <a:latin typeface="+mj-ea"/>
                <a:ea typeface="+mn-ea"/>
              </a:rPr>
              <a:t>5M USD</a:t>
            </a:r>
            <a:r>
              <a:rPr kumimoji="0" lang="ja-JP" altLang="en-US" dirty="0">
                <a:latin typeface="+mj-ea"/>
                <a:ea typeface="+mn-ea"/>
              </a:rPr>
              <a:t>で参加。将来はすばる望遠鏡へのアクセスを想定。</a:t>
            </a:r>
            <a:endParaRPr kumimoji="0" lang="en-US" altLang="ja-JP" dirty="0">
              <a:latin typeface="+mj-ea"/>
              <a:ea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a:t>
            </a:r>
            <a:r>
              <a:rPr lang="ja-JP" altLang="en-US" sz="3200" b="1" dirty="0" smtClean="0">
                <a:effectLst>
                  <a:outerShdw blurRad="38100" dist="38100" dir="2700000" algn="tl">
                    <a:srgbClr val="000000">
                      <a:alpha val="43137"/>
                    </a:srgbClr>
                  </a:outerShdw>
                </a:effectLst>
              </a:rPr>
              <a:t>　弐 ②</a:t>
            </a:r>
            <a:endParaRPr lang="ja-JP" altLang="en-US" sz="3600" b="1" dirty="0">
              <a:effectLst>
                <a:outerShdw blurRad="38100" dist="38100" dir="2700000" algn="tl">
                  <a:srgbClr val="000000">
                    <a:alpha val="43137"/>
                  </a:srgbClr>
                </a:outerShdw>
              </a:effectLst>
            </a:endParaRPr>
          </a:p>
        </p:txBody>
      </p:sp>
      <p:sp>
        <p:nvSpPr>
          <p:cNvPr id="11267" name="正方形/長方形 3"/>
          <p:cNvSpPr>
            <a:spLocks noChangeArrowheads="1"/>
          </p:cNvSpPr>
          <p:nvPr/>
        </p:nvSpPr>
        <p:spPr bwMode="auto">
          <a:xfrm>
            <a:off x="539750" y="2708275"/>
            <a:ext cx="8208963" cy="2185988"/>
          </a:xfrm>
          <a:prstGeom prst="rect">
            <a:avLst/>
          </a:prstGeom>
          <a:noFill/>
          <a:ln w="9525">
            <a:noFill/>
            <a:miter lim="800000"/>
            <a:headEnd/>
            <a:tailEnd/>
          </a:ln>
        </p:spPr>
        <p:txBody>
          <a:bodyPr>
            <a:spAutoFit/>
          </a:bodyPr>
          <a:lstStyle/>
          <a:p>
            <a:pPr algn="ctr"/>
            <a:r>
              <a:rPr lang="en-US" altLang="ja-JP" sz="2400" b="1" dirty="0">
                <a:latin typeface="Calibri" pitchFamily="34" charset="0"/>
              </a:rPr>
              <a:t>Bring the Hyper </a:t>
            </a:r>
            <a:r>
              <a:rPr lang="en-US" altLang="ja-JP" sz="2400" b="1" dirty="0" err="1">
                <a:latin typeface="Calibri" pitchFamily="34" charset="0"/>
              </a:rPr>
              <a:t>Suprime</a:t>
            </a:r>
            <a:r>
              <a:rPr lang="en-US" altLang="ja-JP" sz="2400" b="1" dirty="0">
                <a:latin typeface="Calibri" pitchFamily="34" charset="0"/>
              </a:rPr>
              <a:t>-Cam to completion and start its operation on Subaru Telescope.  </a:t>
            </a:r>
          </a:p>
          <a:p>
            <a:pPr algn="ctr"/>
            <a:r>
              <a:rPr lang="en-US" altLang="ja-JP" sz="2400" b="1" dirty="0">
                <a:latin typeface="Calibri" pitchFamily="34" charset="0"/>
              </a:rPr>
              <a:t>Develop data-archive software for the 2013 open-use program.</a:t>
            </a:r>
          </a:p>
          <a:p>
            <a:pPr algn="ctr"/>
            <a:endParaRPr lang="en-US" altLang="ja-JP" sz="2400" b="1" dirty="0">
              <a:latin typeface="Calibri" pitchFamily="34" charset="0"/>
            </a:endParaRPr>
          </a:p>
          <a:p>
            <a:pPr algn="ctr"/>
            <a:r>
              <a:rPr lang="en-US" altLang="ja-JP" sz="2000" b="1" dirty="0"/>
              <a:t>Hyper </a:t>
            </a:r>
            <a:r>
              <a:rPr lang="en-US" altLang="ja-JP" sz="2000" b="1" dirty="0" err="1"/>
              <a:t>Suprime</a:t>
            </a:r>
            <a:r>
              <a:rPr lang="en-US" altLang="ja-JP" sz="2000" b="1" dirty="0"/>
              <a:t>-Cam</a:t>
            </a:r>
            <a:r>
              <a:rPr lang="ja-JP" altLang="ja-JP" sz="2000" b="1" dirty="0"/>
              <a:t>を完成させ、すばる望遠鏡での観測を開始する。平成</a:t>
            </a:r>
            <a:r>
              <a:rPr lang="en-US" altLang="ja-JP" sz="2000" b="1" dirty="0"/>
              <a:t>25</a:t>
            </a:r>
            <a:r>
              <a:rPr lang="ja-JP" altLang="ja-JP" sz="2000" b="1" dirty="0"/>
              <a:t>年の共同利用開始に備えて、データ解析ソフトウェアを整備する。</a:t>
            </a:r>
            <a:r>
              <a:rPr lang="en-US" altLang="ja-JP" sz="2000" b="1" dirty="0">
                <a:latin typeface="Calibri" pitchFamily="34" charset="0"/>
              </a:rPr>
              <a:t> </a:t>
            </a:r>
            <a:endParaRPr lang="ja-JP" altLang="en-US" sz="2000" b="1" dirty="0">
              <a:latin typeface="Calibri" pitchFamily="34" charset="0"/>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a:t>
            </a:fld>
            <a:endParaRPr kumimoji="1" lang="ja-JP"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25</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6856" y="2060848"/>
            <a:ext cx="8229600" cy="3168352"/>
          </a:xfrm>
        </p:spPr>
        <p:txBody>
          <a:bodyPr>
            <a:noAutofit/>
          </a:bodyPr>
          <a:lstStyle/>
          <a:p>
            <a:pPr>
              <a:buNone/>
            </a:pPr>
            <a:r>
              <a:rPr lang="ja-JP" altLang="en-US" sz="1800" dirty="0" smtClean="0">
                <a:solidFill>
                  <a:srgbClr val="FF0000"/>
                </a:solidFill>
              </a:rPr>
              <a:t>　</a:t>
            </a:r>
            <a:r>
              <a:rPr lang="ja-JP" altLang="en-US" sz="1800" b="1" dirty="0" smtClean="0">
                <a:solidFill>
                  <a:srgbClr val="FF0000"/>
                </a:solidFill>
              </a:rPr>
              <a:t>⑤　</a:t>
            </a:r>
            <a:r>
              <a:rPr lang="ja-JP" altLang="en-US" sz="1800" b="1" u="sng" dirty="0" smtClean="0">
                <a:solidFill>
                  <a:srgbClr val="FF0000"/>
                </a:solidFill>
              </a:rPr>
              <a:t>外国</a:t>
            </a:r>
            <a:r>
              <a:rPr lang="ja-JP" altLang="en-US" sz="1800" b="1" u="sng" dirty="0">
                <a:solidFill>
                  <a:srgbClr val="FF0000"/>
                </a:solidFill>
              </a:rPr>
              <a:t>望遠鏡との時間交換、 戦略的観測プログラムの採用、 所長裁量観測時間の有効利用などにより、 すばるの限られた資源を最大限活用し研究成果を挙げる</a:t>
            </a:r>
            <a:r>
              <a:rPr lang="ja-JP" altLang="en-US" sz="1800" b="1" u="sng" dirty="0" err="1">
                <a:solidFill>
                  <a:srgbClr val="FF0000"/>
                </a:solidFill>
              </a:rPr>
              <a:t>。</a:t>
            </a:r>
            <a:r>
              <a:rPr lang="ja-JP" altLang="en-US" sz="1800" b="1" u="sng" dirty="0">
                <a:solidFill>
                  <a:srgbClr val="FF0000"/>
                </a:solidFill>
              </a:rPr>
              <a:t> </a:t>
            </a:r>
            <a:endParaRPr lang="en-US" altLang="ja-JP" sz="1800" b="1" u="sng" dirty="0" smtClean="0">
              <a:solidFill>
                <a:srgbClr val="FF0000"/>
              </a:solidFill>
            </a:endParaRPr>
          </a:p>
          <a:p>
            <a:pPr>
              <a:buNone/>
            </a:pPr>
            <a:endParaRPr lang="en-US" altLang="ja-JP" sz="1800" b="1" u="sng" dirty="0" smtClean="0"/>
          </a:p>
          <a:p>
            <a:pPr lvl="1"/>
            <a:r>
              <a:rPr lang="en-US" sz="1800" b="1" dirty="0" smtClean="0"/>
              <a:t>Gemini, Keck</a:t>
            </a:r>
            <a:r>
              <a:rPr lang="ja-JP" altLang="en-US" sz="1800" b="1" dirty="0" smtClean="0"/>
              <a:t>と</a:t>
            </a:r>
            <a:r>
              <a:rPr lang="en-US" altLang="ja-JP" sz="1800" b="1" dirty="0" err="1" smtClean="0"/>
              <a:t>MoU</a:t>
            </a:r>
            <a:r>
              <a:rPr lang="ja-JP" altLang="en-US" sz="1800" b="1" dirty="0" smtClean="0"/>
              <a:t>を結び、時間交換を積極的に進める。また、</a:t>
            </a:r>
            <a:r>
              <a:rPr lang="en-US" altLang="ja-JP" sz="1800" b="1" dirty="0" smtClean="0"/>
              <a:t>VLT</a:t>
            </a:r>
            <a:r>
              <a:rPr lang="ja-JP" altLang="en-US" sz="1800" b="1" dirty="0" smtClean="0"/>
              <a:t>との時間交換の交渉を始める。</a:t>
            </a:r>
            <a:endParaRPr lang="en-US" altLang="ja-JP" sz="1800" b="1" dirty="0" smtClean="0"/>
          </a:p>
          <a:p>
            <a:pPr lvl="1"/>
            <a:r>
              <a:rPr lang="ja-JP" altLang="en-US" sz="1800" b="1" dirty="0" smtClean="0"/>
              <a:t>マウナケア望遠鏡群との共同装置開発、人材の共有、</a:t>
            </a:r>
            <a:r>
              <a:rPr lang="ja-JP" altLang="en-US" sz="1800" b="1" dirty="0" smtClean="0"/>
              <a:t>ワークショップ（作業場）の</a:t>
            </a:r>
            <a:r>
              <a:rPr lang="ja-JP" altLang="en-US" sz="1800" b="1" dirty="0" smtClean="0"/>
              <a:t>共同利用などの検討を進める。</a:t>
            </a:r>
            <a:endParaRPr lang="en-US" altLang="ja-JP" sz="1800" b="1" dirty="0" smtClean="0"/>
          </a:p>
          <a:p>
            <a:pPr lvl="1"/>
            <a:r>
              <a:rPr lang="en-US" sz="1800" b="1" dirty="0" err="1" smtClean="0"/>
              <a:t>HiCIAO</a:t>
            </a:r>
            <a:r>
              <a:rPr lang="en-US" sz="1800" b="1" dirty="0" smtClean="0"/>
              <a:t>, FMOS</a:t>
            </a:r>
            <a:r>
              <a:rPr lang="ja-JP" altLang="en-US" sz="1800" b="1" dirty="0" smtClean="0"/>
              <a:t>を用いた戦略枠観測の推進。</a:t>
            </a:r>
            <a:r>
              <a:rPr lang="en-US" sz="1800" b="1" dirty="0" smtClean="0"/>
              <a:t>HSC</a:t>
            </a:r>
            <a:r>
              <a:rPr lang="ja-JP" altLang="en-US" sz="1800" b="1" dirty="0" smtClean="0"/>
              <a:t>を用いた戦略枠観測の開始する。</a:t>
            </a:r>
            <a:endParaRPr lang="en-US" altLang="ja-JP" sz="1800" b="1" dirty="0" smtClean="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70</a:t>
            </a:fld>
            <a:endParaRPr kumimoji="1" lang="ja-JP" altLang="en-US"/>
          </a:p>
        </p:txBody>
      </p:sp>
    </p:spTree>
    <p:extLst>
      <p:ext uri="{BB962C8B-B14F-4D97-AF65-F5344CB8AC3E}">
        <p14:creationId xmlns:p14="http://schemas.microsoft.com/office/powerpoint/2010/main" xmlns="" val="3780677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17550" y="-6350"/>
            <a:ext cx="7939088" cy="1143000"/>
          </a:xfrm>
        </p:spPr>
        <p:txBody>
          <a:bodyPr/>
          <a:lstStyle/>
          <a:p>
            <a:pPr algn="ctr" eaLnBrk="1" hangingPunct="1"/>
            <a:r>
              <a:rPr lang="ja-JP" altLang="en-US" sz="3600" smtClean="0">
                <a:ea typeface="ＭＳ Ｐゴシック" pitchFamily="50" charset="-128"/>
              </a:rPr>
              <a:t>マウナケア山頂望遠鏡群との連携</a:t>
            </a:r>
            <a:endParaRPr lang="ja-JP" altLang="en-US" sz="2400" smtClean="0">
              <a:solidFill>
                <a:srgbClr val="FF0000"/>
              </a:solidFill>
              <a:ea typeface="ＭＳ Ｐゴシック" pitchFamily="50" charset="-128"/>
            </a:endParaRPr>
          </a:p>
        </p:txBody>
      </p:sp>
      <p:sp>
        <p:nvSpPr>
          <p:cNvPr id="14339" name="Slide Number Placeholder 3"/>
          <p:cNvSpPr>
            <a:spLocks noGrp="1"/>
          </p:cNvSpPr>
          <p:nvPr>
            <p:ph type="sldNum" sz="quarter" idx="12"/>
          </p:nvPr>
        </p:nvSpPr>
        <p:spPr bwMode="auto">
          <a:noFill/>
          <a:ln>
            <a:miter lim="800000"/>
            <a:headEnd/>
            <a:tailEnd/>
          </a:ln>
        </p:spPr>
        <p:txBody>
          <a:bodyPr/>
          <a:lstStyle/>
          <a:p>
            <a:fld id="{A0C7CDBC-1275-4200-A7E3-0BCC56D8DEE3}" type="slidenum">
              <a:rPr lang="en-US" altLang="ja-JP"/>
              <a:pPr/>
              <a:t>71</a:t>
            </a:fld>
            <a:endParaRPr lang="en-US" altLang="ja-JP"/>
          </a:p>
        </p:txBody>
      </p:sp>
      <p:pic>
        <p:nvPicPr>
          <p:cNvPr id="14340" name="Picture 4"/>
          <p:cNvPicPr>
            <a:picLocks noChangeAspect="1"/>
          </p:cNvPicPr>
          <p:nvPr/>
        </p:nvPicPr>
        <p:blipFill>
          <a:blip r:embed="rId2" cstate="print"/>
          <a:srcRect/>
          <a:stretch>
            <a:fillRect/>
          </a:stretch>
        </p:blipFill>
        <p:spPr bwMode="auto">
          <a:xfrm>
            <a:off x="736600" y="998538"/>
            <a:ext cx="7708900" cy="5675312"/>
          </a:xfrm>
          <a:prstGeom prst="rect">
            <a:avLst/>
          </a:prstGeom>
          <a:noFill/>
          <a:ln w="9525">
            <a:noFill/>
            <a:miter lim="800000"/>
            <a:headEnd/>
            <a:tailEnd/>
          </a:ln>
        </p:spPr>
      </p:pic>
      <p:sp>
        <p:nvSpPr>
          <p:cNvPr id="14341" name="TextBox 5"/>
          <p:cNvSpPr txBox="1">
            <a:spLocks noChangeArrowheads="1"/>
          </p:cNvSpPr>
          <p:nvPr/>
        </p:nvSpPr>
        <p:spPr bwMode="auto">
          <a:xfrm>
            <a:off x="4081463" y="5870575"/>
            <a:ext cx="4364037" cy="646113"/>
          </a:xfrm>
          <a:prstGeom prst="rect">
            <a:avLst/>
          </a:prstGeom>
          <a:noFill/>
          <a:ln w="9525">
            <a:noFill/>
            <a:miter lim="800000"/>
            <a:headEnd/>
            <a:tailEnd/>
          </a:ln>
        </p:spPr>
        <p:txBody>
          <a:bodyPr wrap="none">
            <a:spAutoFit/>
          </a:bodyPr>
          <a:lstStyle/>
          <a:p>
            <a:pPr algn="ctr"/>
            <a:r>
              <a:rPr kumimoji="0" lang="en-US" altLang="ja-JP">
                <a:solidFill>
                  <a:srgbClr val="FFFF00"/>
                </a:solidFill>
                <a:latin typeface="Calibri" pitchFamily="34" charset="0"/>
              </a:rPr>
              <a:t>TMT</a:t>
            </a:r>
            <a:r>
              <a:rPr kumimoji="0" lang="ja-JP" altLang="en-US">
                <a:solidFill>
                  <a:srgbClr val="FFFF00"/>
                </a:solidFill>
                <a:latin typeface="Calibri" pitchFamily="34" charset="0"/>
              </a:rPr>
              <a:t>建設期から所長間での定期的な意見、</a:t>
            </a:r>
            <a:endParaRPr kumimoji="0" lang="en-US" altLang="ja-JP">
              <a:solidFill>
                <a:srgbClr val="FFFF00"/>
              </a:solidFill>
              <a:latin typeface="Calibri" pitchFamily="34" charset="0"/>
            </a:endParaRPr>
          </a:p>
          <a:p>
            <a:pPr algn="ctr"/>
            <a:r>
              <a:rPr kumimoji="0" lang="ja-JP" altLang="en-US">
                <a:solidFill>
                  <a:srgbClr val="FFFF00"/>
                </a:solidFill>
                <a:latin typeface="Calibri" pitchFamily="34" charset="0"/>
              </a:rPr>
              <a:t>情報交換を行い連携へ向けて準備</a:t>
            </a:r>
          </a:p>
        </p:txBody>
      </p:sp>
      <p:sp>
        <p:nvSpPr>
          <p:cNvPr id="14342" name="TextBox 6"/>
          <p:cNvSpPr txBox="1">
            <a:spLocks noChangeArrowheads="1"/>
          </p:cNvSpPr>
          <p:nvPr/>
        </p:nvSpPr>
        <p:spPr bwMode="auto">
          <a:xfrm>
            <a:off x="1076325" y="3163888"/>
            <a:ext cx="2066925" cy="1477962"/>
          </a:xfrm>
          <a:prstGeom prst="rect">
            <a:avLst/>
          </a:prstGeom>
          <a:noFill/>
          <a:ln w="9525">
            <a:noFill/>
            <a:miter lim="800000"/>
            <a:headEnd/>
            <a:tailEnd/>
          </a:ln>
        </p:spPr>
        <p:txBody>
          <a:bodyPr>
            <a:spAutoFit/>
          </a:bodyPr>
          <a:lstStyle/>
          <a:p>
            <a:pPr algn="ctr"/>
            <a:r>
              <a:rPr kumimoji="0" lang="ja-JP" altLang="en-US">
                <a:solidFill>
                  <a:schemeClr val="bg1"/>
                </a:solidFill>
                <a:latin typeface="Calibri" pitchFamily="34" charset="0"/>
              </a:rPr>
              <a:t>装置の共同開発、施設、人材を共有する事により、開発費、維持費、</a:t>
            </a:r>
            <a:endParaRPr kumimoji="0" lang="en-US" altLang="ja-JP">
              <a:solidFill>
                <a:schemeClr val="bg1"/>
              </a:solidFill>
              <a:latin typeface="Calibri" pitchFamily="34" charset="0"/>
            </a:endParaRPr>
          </a:p>
          <a:p>
            <a:pPr algn="ctr"/>
            <a:r>
              <a:rPr kumimoji="0" lang="ja-JP" altLang="en-US">
                <a:solidFill>
                  <a:schemeClr val="bg1"/>
                </a:solidFill>
                <a:latin typeface="Calibri" pitchFamily="34" charset="0"/>
              </a:rPr>
              <a:t>人件費を削減</a:t>
            </a:r>
          </a:p>
        </p:txBody>
      </p:sp>
      <p:sp>
        <p:nvSpPr>
          <p:cNvPr id="14343" name="TextBox 7"/>
          <p:cNvSpPr txBox="1">
            <a:spLocks noChangeArrowheads="1"/>
          </p:cNvSpPr>
          <p:nvPr/>
        </p:nvSpPr>
        <p:spPr bwMode="auto">
          <a:xfrm>
            <a:off x="1076325" y="4937125"/>
            <a:ext cx="3055938" cy="923925"/>
          </a:xfrm>
          <a:prstGeom prst="rect">
            <a:avLst/>
          </a:prstGeom>
          <a:noFill/>
          <a:ln w="9525">
            <a:noFill/>
            <a:miter lim="800000"/>
            <a:headEnd/>
            <a:tailEnd/>
          </a:ln>
        </p:spPr>
        <p:txBody>
          <a:bodyPr>
            <a:spAutoFit/>
          </a:bodyPr>
          <a:lstStyle/>
          <a:p>
            <a:pPr algn="ctr"/>
            <a:r>
              <a:rPr kumimoji="0" lang="ja-JP" altLang="en-US">
                <a:solidFill>
                  <a:srgbClr val="FFFFFF"/>
                </a:solidFill>
                <a:latin typeface="Calibri" pitchFamily="34" charset="0"/>
              </a:rPr>
              <a:t>時間交換により、すばるの維持する観測装置を減らし、保守費、人件費を削減</a:t>
            </a:r>
          </a:p>
        </p:txBody>
      </p:sp>
      <p:sp>
        <p:nvSpPr>
          <p:cNvPr id="14344" name="TextBox 8"/>
          <p:cNvSpPr txBox="1">
            <a:spLocks noChangeArrowheads="1"/>
          </p:cNvSpPr>
          <p:nvPr/>
        </p:nvSpPr>
        <p:spPr bwMode="auto">
          <a:xfrm>
            <a:off x="7191375" y="3486150"/>
            <a:ext cx="836613" cy="369888"/>
          </a:xfrm>
          <a:prstGeom prst="rect">
            <a:avLst/>
          </a:prstGeom>
          <a:noFill/>
          <a:ln w="9525">
            <a:noFill/>
            <a:miter lim="800000"/>
            <a:headEnd/>
            <a:tailEnd/>
          </a:ln>
        </p:spPr>
        <p:txBody>
          <a:bodyPr wrap="none">
            <a:spAutoFit/>
          </a:bodyPr>
          <a:lstStyle/>
          <a:p>
            <a:r>
              <a:rPr kumimoji="0" lang="ja-JP" altLang="en-US" b="1">
                <a:solidFill>
                  <a:srgbClr val="FFFF00"/>
                </a:solidFill>
                <a:latin typeface="Calibri" pitchFamily="34" charset="0"/>
              </a:rPr>
              <a:t>すばる</a:t>
            </a:r>
          </a:p>
        </p:txBody>
      </p:sp>
      <p:sp>
        <p:nvSpPr>
          <p:cNvPr id="14345" name="TextBox 9"/>
          <p:cNvSpPr txBox="1">
            <a:spLocks noChangeArrowheads="1"/>
          </p:cNvSpPr>
          <p:nvPr/>
        </p:nvSpPr>
        <p:spPr bwMode="auto">
          <a:xfrm>
            <a:off x="3911600" y="3468688"/>
            <a:ext cx="754063" cy="368300"/>
          </a:xfrm>
          <a:prstGeom prst="rect">
            <a:avLst/>
          </a:prstGeom>
          <a:noFill/>
          <a:ln w="9525">
            <a:noFill/>
            <a:miter lim="800000"/>
            <a:headEnd/>
            <a:tailEnd/>
          </a:ln>
        </p:spPr>
        <p:txBody>
          <a:bodyPr wrap="none">
            <a:spAutoFit/>
          </a:bodyPr>
          <a:lstStyle/>
          <a:p>
            <a:r>
              <a:rPr kumimoji="0" lang="ja-JP" altLang="en-US" b="1">
                <a:solidFill>
                  <a:srgbClr val="FFFF00"/>
                </a:solidFill>
                <a:latin typeface="Calibri" pitchFamily="34" charset="0"/>
              </a:rPr>
              <a:t>ケック</a:t>
            </a:r>
          </a:p>
        </p:txBody>
      </p:sp>
      <p:sp>
        <p:nvSpPr>
          <p:cNvPr id="14346" name="TextBox 10"/>
          <p:cNvSpPr txBox="1">
            <a:spLocks noChangeArrowheads="1"/>
          </p:cNvSpPr>
          <p:nvPr/>
        </p:nvSpPr>
        <p:spPr bwMode="auto">
          <a:xfrm>
            <a:off x="1168400" y="1816100"/>
            <a:ext cx="671513" cy="369888"/>
          </a:xfrm>
          <a:prstGeom prst="rect">
            <a:avLst/>
          </a:prstGeom>
          <a:noFill/>
          <a:ln w="9525">
            <a:noFill/>
            <a:miter lim="800000"/>
            <a:headEnd/>
            <a:tailEnd/>
          </a:ln>
        </p:spPr>
        <p:txBody>
          <a:bodyPr wrap="none">
            <a:spAutoFit/>
          </a:bodyPr>
          <a:lstStyle/>
          <a:p>
            <a:r>
              <a:rPr kumimoji="0" lang="en-US" altLang="ja-JP" b="1">
                <a:solidFill>
                  <a:srgbClr val="FFFF00"/>
                </a:solidFill>
                <a:latin typeface="Calibri" pitchFamily="34" charset="0"/>
              </a:rPr>
              <a:t>CFHT</a:t>
            </a:r>
          </a:p>
        </p:txBody>
      </p:sp>
      <p:sp>
        <p:nvSpPr>
          <p:cNvPr id="14347" name="TextBox 11"/>
          <p:cNvSpPr txBox="1">
            <a:spLocks noChangeArrowheads="1"/>
          </p:cNvSpPr>
          <p:nvPr/>
        </p:nvSpPr>
        <p:spPr bwMode="auto">
          <a:xfrm>
            <a:off x="2605088" y="1587500"/>
            <a:ext cx="941387" cy="369888"/>
          </a:xfrm>
          <a:prstGeom prst="rect">
            <a:avLst/>
          </a:prstGeom>
          <a:noFill/>
          <a:ln w="9525">
            <a:noFill/>
            <a:miter lim="800000"/>
            <a:headEnd/>
            <a:tailEnd/>
          </a:ln>
        </p:spPr>
        <p:txBody>
          <a:bodyPr wrap="none">
            <a:spAutoFit/>
          </a:bodyPr>
          <a:lstStyle/>
          <a:p>
            <a:r>
              <a:rPr kumimoji="0" lang="ja-JP" altLang="en-US">
                <a:solidFill>
                  <a:srgbClr val="FFFF00"/>
                </a:solidFill>
                <a:latin typeface="Calibri" pitchFamily="34" charset="0"/>
              </a:rPr>
              <a:t>ジェミニ</a:t>
            </a:r>
          </a:p>
        </p:txBody>
      </p:sp>
      <p:sp>
        <p:nvSpPr>
          <p:cNvPr id="13" name="Left-Right Arrow 12"/>
          <p:cNvSpPr>
            <a:spLocks noChangeArrowheads="1"/>
          </p:cNvSpPr>
          <p:nvPr/>
        </p:nvSpPr>
        <p:spPr bwMode="auto">
          <a:xfrm rot="2135761">
            <a:off x="3303588" y="2422525"/>
            <a:ext cx="4027487" cy="501650"/>
          </a:xfrm>
          <a:prstGeom prst="leftRightArrow">
            <a:avLst>
              <a:gd name="adj1" fmla="val 50000"/>
              <a:gd name="adj2" fmla="val 50029"/>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solidFill>
                <a:srgbClr val="FFFFFF"/>
              </a:solidFill>
              <a:latin typeface="Calibri" pitchFamily="34" charset="0"/>
            </a:endParaRPr>
          </a:p>
        </p:txBody>
      </p:sp>
      <p:sp>
        <p:nvSpPr>
          <p:cNvPr id="14" name="Left-Right Arrow 13"/>
          <p:cNvSpPr>
            <a:spLocks noChangeArrowheads="1"/>
          </p:cNvSpPr>
          <p:nvPr/>
        </p:nvSpPr>
        <p:spPr bwMode="auto">
          <a:xfrm rot="1499716">
            <a:off x="1717675" y="2779713"/>
            <a:ext cx="5233988" cy="503237"/>
          </a:xfrm>
          <a:prstGeom prst="leftRightArrow">
            <a:avLst>
              <a:gd name="adj1" fmla="val 50000"/>
              <a:gd name="adj2" fmla="val 49885"/>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solidFill>
                <a:srgbClr val="FFFFFF"/>
              </a:solidFill>
              <a:latin typeface="Calibri" pitchFamily="34" charset="0"/>
            </a:endParaRPr>
          </a:p>
        </p:txBody>
      </p:sp>
      <p:sp>
        <p:nvSpPr>
          <p:cNvPr id="15" name="Left-Right Arrow 14"/>
          <p:cNvSpPr>
            <a:spLocks noChangeArrowheads="1"/>
          </p:cNvSpPr>
          <p:nvPr/>
        </p:nvSpPr>
        <p:spPr bwMode="auto">
          <a:xfrm rot="688549">
            <a:off x="4398963" y="4265613"/>
            <a:ext cx="2217737" cy="501650"/>
          </a:xfrm>
          <a:prstGeom prst="leftRightArrow">
            <a:avLst>
              <a:gd name="adj1" fmla="val 50000"/>
              <a:gd name="adj2" fmla="val 50042"/>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kumimoji="0" lang="en-US" altLang="ja-JP">
              <a:solidFill>
                <a:srgbClr val="FFFFFF"/>
              </a:solidFill>
              <a:latin typeface="Calibri" pitchFamily="34" charset="0"/>
            </a:endParaRPr>
          </a:p>
        </p:txBody>
      </p:sp>
      <p:sp>
        <p:nvSpPr>
          <p:cNvPr id="14351" name="TextBox 15"/>
          <p:cNvSpPr txBox="1">
            <a:spLocks noChangeArrowheads="1"/>
          </p:cNvSpPr>
          <p:nvPr/>
        </p:nvSpPr>
        <p:spPr bwMode="auto">
          <a:xfrm>
            <a:off x="4703763" y="1190625"/>
            <a:ext cx="3678237" cy="1200150"/>
          </a:xfrm>
          <a:prstGeom prst="rect">
            <a:avLst/>
          </a:prstGeom>
          <a:noFill/>
          <a:ln w="9525">
            <a:noFill/>
            <a:miter lim="800000"/>
            <a:headEnd/>
            <a:tailEnd/>
          </a:ln>
        </p:spPr>
        <p:txBody>
          <a:bodyPr wrap="none">
            <a:spAutoFit/>
          </a:bodyPr>
          <a:lstStyle/>
          <a:p>
            <a:pPr marL="0" lvl="2" algn="ctr"/>
            <a:r>
              <a:rPr kumimoji="0" lang="ja-JP" altLang="en-US">
                <a:solidFill>
                  <a:srgbClr val="FF0000"/>
                </a:solidFill>
                <a:latin typeface="ＭＳ Ｐゴシック" pitchFamily="50" charset="-128"/>
              </a:rPr>
              <a:t>マウナケア山頂の他の８</a:t>
            </a:r>
            <a:r>
              <a:rPr kumimoji="0" lang="en-US" altLang="ja-JP">
                <a:solidFill>
                  <a:srgbClr val="FF0000"/>
                </a:solidFill>
                <a:latin typeface="ＭＳ Ｐゴシック" pitchFamily="50" charset="-128"/>
              </a:rPr>
              <a:t>−</a:t>
            </a:r>
            <a:r>
              <a:rPr kumimoji="0" lang="ja-JP" altLang="en-US">
                <a:solidFill>
                  <a:srgbClr val="FF0000"/>
                </a:solidFill>
                <a:latin typeface="ＭＳ Ｐゴシック" pitchFamily="50" charset="-128"/>
              </a:rPr>
              <a:t>１０</a:t>
            </a:r>
            <a:r>
              <a:rPr kumimoji="0" lang="en-US" altLang="ja-JP">
                <a:solidFill>
                  <a:srgbClr val="FF0000"/>
                </a:solidFill>
                <a:latin typeface="ＭＳ Ｐゴシック" pitchFamily="50" charset="-128"/>
              </a:rPr>
              <a:t>m</a:t>
            </a:r>
          </a:p>
          <a:p>
            <a:pPr marL="0" lvl="2" algn="ctr"/>
            <a:r>
              <a:rPr kumimoji="0" lang="ja-JP" altLang="en-US">
                <a:solidFill>
                  <a:srgbClr val="FF0000"/>
                </a:solidFill>
                <a:latin typeface="ＭＳ Ｐゴシック" pitchFamily="50" charset="-128"/>
              </a:rPr>
              <a:t>望遠鏡群にとっても、</a:t>
            </a:r>
            <a:r>
              <a:rPr kumimoji="0" lang="en-US" altLang="ja-JP">
                <a:solidFill>
                  <a:srgbClr val="FF0000"/>
                </a:solidFill>
                <a:latin typeface="ＭＳ Ｐゴシック" pitchFamily="50" charset="-128"/>
              </a:rPr>
              <a:t>TMT</a:t>
            </a:r>
            <a:r>
              <a:rPr kumimoji="0" lang="ja-JP" altLang="en-US">
                <a:solidFill>
                  <a:srgbClr val="FF0000"/>
                </a:solidFill>
                <a:latin typeface="ＭＳ Ｐゴシック" pitchFamily="50" charset="-128"/>
              </a:rPr>
              <a:t>稼働後の</a:t>
            </a:r>
            <a:endParaRPr kumimoji="0" lang="en-US" altLang="ja-JP">
              <a:solidFill>
                <a:srgbClr val="FF0000"/>
              </a:solidFill>
              <a:latin typeface="ＭＳ Ｐゴシック" pitchFamily="50" charset="-128"/>
            </a:endParaRPr>
          </a:p>
          <a:p>
            <a:pPr marL="0" lvl="2" algn="ctr"/>
            <a:r>
              <a:rPr kumimoji="0" lang="ja-JP" altLang="en-US">
                <a:solidFill>
                  <a:srgbClr val="FF0000"/>
                </a:solidFill>
                <a:latin typeface="ＭＳ Ｐゴシック" pitchFamily="50" charset="-128"/>
              </a:rPr>
              <a:t>経費削減は避けられない問題</a:t>
            </a:r>
            <a:endParaRPr kumimoji="0" lang="en-US" altLang="ja-JP">
              <a:solidFill>
                <a:srgbClr val="FF0000"/>
              </a:solidFill>
              <a:latin typeface="ＭＳ Ｐゴシック" pitchFamily="50" charset="-128"/>
            </a:endParaRPr>
          </a:p>
          <a:p>
            <a:pPr algn="ctr"/>
            <a:endParaRPr kumimoji="0" lang="ja-JP" altLang="en-US">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Grp="1" noChangeAspect="1" noChangeArrowheads="1"/>
          </p:cNvPicPr>
          <p:nvPr>
            <p:ph idx="1"/>
          </p:nvPr>
        </p:nvPicPr>
        <p:blipFill>
          <a:blip r:embed="rId2" cstate="print"/>
          <a:srcRect t="6763"/>
          <a:stretch>
            <a:fillRect/>
          </a:stretch>
        </p:blipFill>
        <p:spPr>
          <a:xfrm>
            <a:off x="683568" y="1198300"/>
            <a:ext cx="7693025" cy="5543068"/>
          </a:xfrm>
        </p:spPr>
      </p:pic>
      <p:sp>
        <p:nvSpPr>
          <p:cNvPr id="15363" name="タイトル 1"/>
          <p:cNvSpPr>
            <a:spLocks noGrp="1"/>
          </p:cNvSpPr>
          <p:nvPr>
            <p:ph type="title"/>
          </p:nvPr>
        </p:nvSpPr>
        <p:spPr>
          <a:xfrm>
            <a:off x="611560" y="125760"/>
            <a:ext cx="7937500" cy="1143000"/>
          </a:xfrm>
        </p:spPr>
        <p:txBody>
          <a:bodyPr>
            <a:normAutofit/>
          </a:bodyPr>
          <a:lstStyle/>
          <a:p>
            <a:pPr algn="ctr" eaLnBrk="1" hangingPunct="1"/>
            <a:r>
              <a:rPr kumimoji="1" lang="ja-JP" altLang="en-US" sz="4000" b="1" dirty="0" smtClean="0">
                <a:effectLst>
                  <a:outerShdw blurRad="38100" dist="38100" dir="2700000" algn="tl">
                    <a:srgbClr val="000000">
                      <a:alpha val="43137"/>
                    </a:srgbClr>
                  </a:outerShdw>
                </a:effectLst>
                <a:ea typeface="ＭＳ Ｐゴシック" pitchFamily="50" charset="-128"/>
              </a:rPr>
              <a:t>マウナケアでの連携</a:t>
            </a:r>
          </a:p>
        </p:txBody>
      </p:sp>
      <p:sp>
        <p:nvSpPr>
          <p:cNvPr id="15364" name="スライド番号プレースホルダ 3"/>
          <p:cNvSpPr>
            <a:spLocks noGrp="1"/>
          </p:cNvSpPr>
          <p:nvPr>
            <p:ph type="sldNum" sz="quarter" idx="12"/>
          </p:nvPr>
        </p:nvSpPr>
        <p:spPr bwMode="auto">
          <a:noFill/>
          <a:ln>
            <a:miter lim="800000"/>
            <a:headEnd/>
            <a:tailEnd/>
          </a:ln>
        </p:spPr>
        <p:txBody>
          <a:bodyPr/>
          <a:lstStyle/>
          <a:p>
            <a:fld id="{7428DB0D-ECF0-4404-9D40-0E65CD25ADC7}" type="slidenum">
              <a:rPr lang="en-US" altLang="ja-JP"/>
              <a:pPr/>
              <a:t>72</a:t>
            </a:fld>
            <a:endParaRPr lang="en-US" altLang="ja-JP"/>
          </a:p>
        </p:txBody>
      </p:sp>
      <p:sp>
        <p:nvSpPr>
          <p:cNvPr id="15365" name="テキスト ボックス 10"/>
          <p:cNvSpPr txBox="1">
            <a:spLocks noChangeArrowheads="1"/>
          </p:cNvSpPr>
          <p:nvPr/>
        </p:nvSpPr>
        <p:spPr bwMode="auto">
          <a:xfrm>
            <a:off x="2151211" y="2192338"/>
            <a:ext cx="5445125" cy="368300"/>
          </a:xfrm>
          <a:prstGeom prst="rect">
            <a:avLst/>
          </a:prstGeom>
          <a:noFill/>
          <a:ln w="9525">
            <a:noFill/>
            <a:miter lim="800000"/>
            <a:headEnd/>
            <a:tailEnd/>
          </a:ln>
        </p:spPr>
        <p:txBody>
          <a:bodyPr wrap="none">
            <a:spAutoFit/>
          </a:bodyPr>
          <a:lstStyle/>
          <a:p>
            <a:r>
              <a:rPr lang="ja-JP" altLang="en-US" b="1" dirty="0">
                <a:solidFill>
                  <a:srgbClr val="FF0000"/>
                </a:solidFill>
                <a:effectLst>
                  <a:outerShdw blurRad="38100" dist="38100" dir="2700000" algn="tl">
                    <a:srgbClr val="000000">
                      <a:alpha val="43137"/>
                    </a:srgbClr>
                  </a:outerShdw>
                </a:effectLst>
                <a:latin typeface="Calibri" pitchFamily="34" charset="0"/>
              </a:rPr>
              <a:t>すばると</a:t>
            </a:r>
            <a:r>
              <a:rPr lang="en-US" altLang="ja-JP" b="1" dirty="0">
                <a:solidFill>
                  <a:srgbClr val="FF0000"/>
                </a:solidFill>
                <a:effectLst>
                  <a:outerShdw blurRad="38100" dist="38100" dir="2700000" algn="tl">
                    <a:srgbClr val="000000">
                      <a:alpha val="43137"/>
                    </a:srgbClr>
                  </a:outerShdw>
                </a:effectLst>
                <a:latin typeface="Calibri" pitchFamily="34" charset="0"/>
              </a:rPr>
              <a:t>Gemini</a:t>
            </a:r>
            <a:r>
              <a:rPr lang="ja-JP" altLang="en-US" b="1" dirty="0">
                <a:solidFill>
                  <a:srgbClr val="FF0000"/>
                </a:solidFill>
                <a:effectLst>
                  <a:outerShdw blurRad="38100" dist="38100" dir="2700000" algn="tl">
                    <a:srgbClr val="000000">
                      <a:alpha val="43137"/>
                    </a:srgbClr>
                  </a:outerShdw>
                </a:effectLst>
                <a:latin typeface="Calibri" pitchFamily="34" charset="0"/>
              </a:rPr>
              <a:t>の時間交換についての</a:t>
            </a:r>
            <a:r>
              <a:rPr lang="en-US" altLang="ja-JP" b="1" dirty="0">
                <a:solidFill>
                  <a:srgbClr val="FF0000"/>
                </a:solidFill>
                <a:effectLst>
                  <a:outerShdw blurRad="38100" dist="38100" dir="2700000" algn="tl">
                    <a:srgbClr val="000000">
                      <a:alpha val="43137"/>
                    </a:srgbClr>
                  </a:outerShdw>
                </a:effectLst>
                <a:latin typeface="Calibri" pitchFamily="34" charset="0"/>
              </a:rPr>
              <a:t>NATURE</a:t>
            </a:r>
            <a:r>
              <a:rPr lang="ja-JP" altLang="en-US" b="1" dirty="0">
                <a:solidFill>
                  <a:srgbClr val="FF0000"/>
                </a:solidFill>
                <a:effectLst>
                  <a:outerShdw blurRad="38100" dist="38100" dir="2700000" algn="tl">
                    <a:srgbClr val="000000">
                      <a:alpha val="43137"/>
                    </a:srgbClr>
                  </a:outerShdw>
                </a:effectLst>
                <a:latin typeface="Calibri" pitchFamily="34" charset="0"/>
              </a:rPr>
              <a:t>の記事</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25</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6" y="1916832"/>
            <a:ext cx="8229600" cy="3816424"/>
          </a:xfrm>
        </p:spPr>
        <p:txBody>
          <a:bodyPr>
            <a:noAutofit/>
          </a:bodyPr>
          <a:lstStyle/>
          <a:p>
            <a:pPr lvl="1"/>
            <a:endParaRPr lang="en-US" altLang="ja-JP" sz="1800" b="1" dirty="0" smtClean="0"/>
          </a:p>
          <a:p>
            <a:pPr>
              <a:buNone/>
            </a:pPr>
            <a:r>
              <a:rPr lang="ja-JP" altLang="en-US" sz="1800" b="1" dirty="0" smtClean="0"/>
              <a:t>　</a:t>
            </a:r>
            <a:r>
              <a:rPr lang="ja-JP" altLang="en-US" sz="1800" b="1" dirty="0" smtClean="0">
                <a:solidFill>
                  <a:srgbClr val="FF0000"/>
                </a:solidFill>
              </a:rPr>
              <a:t>⑥　</a:t>
            </a:r>
            <a:r>
              <a:rPr lang="ja-JP" altLang="en-US" sz="1800" b="1" u="sng" dirty="0" smtClean="0">
                <a:solidFill>
                  <a:srgbClr val="FF0000"/>
                </a:solidFill>
              </a:rPr>
              <a:t>観測所</a:t>
            </a:r>
            <a:r>
              <a:rPr lang="ja-JP" altLang="en-US" sz="1800" b="1" u="sng" dirty="0">
                <a:solidFill>
                  <a:srgbClr val="FF0000"/>
                </a:solidFill>
              </a:rPr>
              <a:t>の研究系スタッフ</a:t>
            </a:r>
            <a:r>
              <a:rPr lang="en-US" altLang="ja-JP" sz="1800" b="1" u="sng" dirty="0">
                <a:solidFill>
                  <a:srgbClr val="FF0000"/>
                </a:solidFill>
              </a:rPr>
              <a:t>(</a:t>
            </a:r>
            <a:r>
              <a:rPr lang="ja-JP" altLang="en-US" sz="1800" b="1" u="sng" dirty="0">
                <a:solidFill>
                  <a:srgbClr val="FF0000"/>
                </a:solidFill>
              </a:rPr>
              <a:t>サポートアストロノマーを含む</a:t>
            </a:r>
            <a:r>
              <a:rPr lang="en-US" altLang="ja-JP" sz="1800" b="1" u="sng" dirty="0">
                <a:solidFill>
                  <a:srgbClr val="FF0000"/>
                </a:solidFill>
              </a:rPr>
              <a:t>)</a:t>
            </a:r>
            <a:r>
              <a:rPr lang="ja-JP" altLang="en-US" sz="1800" b="1" u="sng" dirty="0">
                <a:solidFill>
                  <a:srgbClr val="FF0000"/>
                </a:solidFill>
              </a:rPr>
              <a:t>の研究活動</a:t>
            </a:r>
            <a:r>
              <a:rPr lang="ja-JP" altLang="en-US" sz="1800" b="1" u="sng" dirty="0" smtClean="0">
                <a:solidFill>
                  <a:srgbClr val="FF0000"/>
                </a:solidFill>
              </a:rPr>
              <a:t>をより</a:t>
            </a:r>
            <a:r>
              <a:rPr lang="ja-JP" altLang="en-US" sz="1800" b="1" u="sng" dirty="0">
                <a:solidFill>
                  <a:srgbClr val="FF0000"/>
                </a:solidFill>
              </a:rPr>
              <a:t>活発化させる</a:t>
            </a:r>
            <a:r>
              <a:rPr lang="ja-JP" altLang="en-US" sz="1800" b="1" u="sng" dirty="0" smtClean="0">
                <a:solidFill>
                  <a:srgbClr val="FF0000"/>
                </a:solidFill>
              </a:rPr>
              <a:t>。</a:t>
            </a:r>
            <a:endParaRPr lang="en-US" altLang="ja-JP" sz="1800" b="1" u="sng" dirty="0" smtClean="0">
              <a:solidFill>
                <a:srgbClr val="FF0000"/>
              </a:solidFill>
            </a:endParaRPr>
          </a:p>
          <a:p>
            <a:pPr>
              <a:buNone/>
            </a:pPr>
            <a:endParaRPr lang="en-US" altLang="ja-JP" sz="1800" b="1" u="sng" dirty="0" smtClean="0"/>
          </a:p>
          <a:p>
            <a:pPr lvl="1"/>
            <a:r>
              <a:rPr lang="ja-JP" altLang="en-US" sz="1800" b="1" dirty="0" smtClean="0"/>
              <a:t>引き続き、若手派遣等を利用し、</a:t>
            </a:r>
            <a:r>
              <a:rPr lang="ja-JP" altLang="en-US" sz="1800" b="1" dirty="0"/>
              <a:t>研究系</a:t>
            </a:r>
            <a:r>
              <a:rPr lang="ja-JP" altLang="en-US" sz="1800" b="1" dirty="0" smtClean="0"/>
              <a:t>スタッフの研究を支援する。</a:t>
            </a:r>
            <a:endParaRPr lang="en-US" altLang="ja-JP" sz="1800" b="1" dirty="0" smtClean="0"/>
          </a:p>
          <a:p>
            <a:pPr lvl="1"/>
            <a:r>
              <a:rPr lang="ja-JP" altLang="en-US" sz="1800" b="1" dirty="0" smtClean="0"/>
              <a:t>サポートアストロノマー制度を見直し、キャリアパスを明示し、研究促進並びに人事交流促進をはかる。</a:t>
            </a:r>
            <a:endParaRPr lang="en-US" altLang="ja-JP" sz="1800" b="1" dirty="0" smtClean="0"/>
          </a:p>
          <a:p>
            <a:pPr lvl="1"/>
            <a:r>
              <a:rPr lang="ja-JP" altLang="en-US" sz="1800" b="1" dirty="0" smtClean="0"/>
              <a:t>プロジェクト研究員の勤務地を順次ハワイに移し、活発な研究討論のアトモスフェアを醸成する。積極的に外国人ポスドク（</a:t>
            </a:r>
            <a:r>
              <a:rPr lang="en-US" altLang="ja-JP" sz="1800" b="1" dirty="0" smtClean="0"/>
              <a:t>Subaru PDF)</a:t>
            </a:r>
            <a:r>
              <a:rPr lang="ja-JP" altLang="en-US" sz="1800" b="1" dirty="0" smtClean="0"/>
              <a:t>を採用する。</a:t>
            </a:r>
            <a:endParaRPr lang="en-US" altLang="ja-JP" sz="1800" b="1" dirty="0" smtClean="0"/>
          </a:p>
          <a:p>
            <a:pPr lvl="1"/>
            <a:r>
              <a:rPr lang="ja-JP" altLang="en-US" sz="1800" b="1" dirty="0" smtClean="0">
                <a:effectLst>
                  <a:outerShdw blurRad="38100" dist="38100" dir="2700000" algn="tl">
                    <a:srgbClr val="000000">
                      <a:alpha val="43137"/>
                    </a:srgbClr>
                  </a:outerShdw>
                </a:effectLst>
              </a:rPr>
              <a:t>日本の天文学の顔として、有能な観測所員を擁し、多数の外国人研究者を招聘し、観測所員との共同研究を進め、光赤外観測天文学の国際的なハブとなるべくあらゆる方向性を探り、実施する。</a:t>
            </a:r>
            <a:endParaRPr lang="ja-JP" altLang="en-US" sz="1800" b="1" dirty="0">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73</a:t>
            </a:fld>
            <a:endParaRPr kumimoji="1" lang="ja-JP" altLang="en-US"/>
          </a:p>
        </p:txBody>
      </p:sp>
    </p:spTree>
    <p:extLst>
      <p:ext uri="{BB962C8B-B14F-4D97-AF65-F5344CB8AC3E}">
        <p14:creationId xmlns:p14="http://schemas.microsoft.com/office/powerpoint/2010/main" xmlns="" val="3780677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25</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916832"/>
            <a:ext cx="8229600" cy="4421087"/>
          </a:xfrm>
        </p:spPr>
        <p:txBody>
          <a:bodyPr>
            <a:normAutofit fontScale="92500" lnSpcReduction="10000"/>
          </a:bodyPr>
          <a:lstStyle/>
          <a:p>
            <a:pPr>
              <a:buNone/>
            </a:pPr>
            <a:r>
              <a:rPr lang="ja-JP" altLang="en-US" sz="2100" dirty="0" smtClean="0"/>
              <a:t>　</a:t>
            </a:r>
            <a:r>
              <a:rPr lang="ja-JP" altLang="en-US" sz="1900" b="1" dirty="0" smtClean="0">
                <a:solidFill>
                  <a:srgbClr val="FF0000"/>
                </a:solidFill>
              </a:rPr>
              <a:t>⑦　</a:t>
            </a:r>
            <a:r>
              <a:rPr lang="ja-JP" altLang="ja-JP" sz="1900" b="1" u="sng" dirty="0" smtClean="0">
                <a:solidFill>
                  <a:srgbClr val="FF0000"/>
                </a:solidFill>
              </a:rPr>
              <a:t>平成</a:t>
            </a:r>
            <a:r>
              <a:rPr lang="en-US" altLang="ja-JP" sz="1900" b="1" u="sng" dirty="0" smtClean="0">
                <a:solidFill>
                  <a:srgbClr val="FF0000"/>
                </a:solidFill>
              </a:rPr>
              <a:t>23</a:t>
            </a:r>
            <a:r>
              <a:rPr lang="ja-JP" altLang="ja-JP" sz="1900" b="1" u="sng" dirty="0" smtClean="0">
                <a:solidFill>
                  <a:srgbClr val="FF0000"/>
                </a:solidFill>
              </a:rPr>
              <a:t>年度の冷却液漏れ事故の総括を行うとともに、その対策を講じ、望遠鏡、観測装置の保守・改良に生かし、安定かつ安全な運用を行う。</a:t>
            </a:r>
            <a:r>
              <a:rPr lang="en-US" altLang="ja-JP" sz="1900" b="1" u="sng" dirty="0" smtClean="0">
                <a:solidFill>
                  <a:srgbClr val="FF0000"/>
                </a:solidFill>
                <a:latin typeface="Calibri" pitchFamily="34" charset="0"/>
                <a:cs typeface="Times New Roman" pitchFamily="18" charset="0"/>
              </a:rPr>
              <a:t>   </a:t>
            </a:r>
            <a:endParaRPr lang="en-US" altLang="ja-JP" sz="1900" b="1" u="sng" dirty="0" smtClean="0">
              <a:solidFill>
                <a:srgbClr val="FF0000"/>
              </a:solidFill>
            </a:endParaRPr>
          </a:p>
          <a:p>
            <a:pPr>
              <a:buNone/>
            </a:pPr>
            <a:endParaRPr lang="en-US" altLang="ja-JP" sz="1900" b="1" u="sng" dirty="0" smtClean="0">
              <a:solidFill>
                <a:srgbClr val="FF0000"/>
              </a:solidFill>
            </a:endParaRPr>
          </a:p>
          <a:p>
            <a:pPr lvl="1"/>
            <a:r>
              <a:rPr lang="ja-JP" altLang="en-US" sz="1900" b="1" dirty="0" smtClean="0">
                <a:latin typeface="+mn-ea"/>
              </a:rPr>
              <a:t>山頂にサイトマネジャー（仮称）をおき、デイクルー、装置部門、望遠鏡部門の職員のコミュニケーションの円滑化をはかる。</a:t>
            </a:r>
            <a:endParaRPr lang="en-US" altLang="ja-JP" sz="1900" b="1" dirty="0" smtClean="0">
              <a:latin typeface="+mn-ea"/>
            </a:endParaRPr>
          </a:p>
          <a:p>
            <a:pPr lvl="1"/>
            <a:r>
              <a:rPr lang="ja-JP" altLang="en-US" sz="1900" b="1" dirty="0" smtClean="0">
                <a:latin typeface="+mn-ea"/>
              </a:rPr>
              <a:t>テキストライターを導入し、望遠鏡・観測装置の安定かつ安全な運用のためのマニュアルを作成し、日々の更新内容を観測所員が共有するシステムを構築する。</a:t>
            </a:r>
            <a:endParaRPr lang="en-US" altLang="ja-JP" sz="1900" b="1" dirty="0" smtClean="0">
              <a:latin typeface="+mn-ea"/>
            </a:endParaRPr>
          </a:p>
          <a:p>
            <a:pPr lvl="1"/>
            <a:r>
              <a:rPr lang="ja-JP" altLang="en-US" sz="1900" b="1" dirty="0" smtClean="0">
                <a:latin typeface="+mn-ea"/>
              </a:rPr>
              <a:t>主鏡の蒸着作業期間を利用して、山頂作業員（デイクルー）の教育指導を実施する。</a:t>
            </a:r>
            <a:endParaRPr lang="en-US" altLang="ja-JP" sz="1900" b="1" dirty="0" smtClean="0">
              <a:latin typeface="+mn-ea"/>
            </a:endParaRPr>
          </a:p>
          <a:p>
            <a:pPr lvl="1"/>
            <a:r>
              <a:rPr lang="ja-JP" altLang="en-US" sz="1900" b="1" dirty="0" smtClean="0"/>
              <a:t>冷却液漏れ事故、</a:t>
            </a:r>
            <a:r>
              <a:rPr lang="en-US" altLang="ja-JP" sz="1900" b="1" dirty="0" smtClean="0"/>
              <a:t>TUE</a:t>
            </a:r>
            <a:r>
              <a:rPr lang="ja-JP" altLang="en-US" sz="1900" b="1" dirty="0" smtClean="0"/>
              <a:t>事故の反省を十分に生かし、マニュアルの充実、技術系スタッフのトレーニング強化に務め、安定且つ安全に運用する。</a:t>
            </a:r>
            <a:endParaRPr lang="en-US" altLang="ja-JP" sz="1900" b="1" dirty="0" smtClean="0"/>
          </a:p>
          <a:p>
            <a:pPr lvl="1"/>
            <a:r>
              <a:rPr lang="ja-JP" altLang="en-US" sz="1900" b="1" dirty="0" smtClean="0"/>
              <a:t>安全管理マネージャーを新たに雇用する。</a:t>
            </a:r>
            <a:endParaRPr lang="en-US" altLang="ja-JP" sz="1900" b="1" dirty="0" smtClean="0"/>
          </a:p>
          <a:p>
            <a:pPr lvl="1"/>
            <a:endParaRPr lang="en-US" altLang="ja-JP" dirty="0" smtClean="0"/>
          </a:p>
          <a:p>
            <a:pPr>
              <a:buNone/>
            </a:pPr>
            <a:r>
              <a:rPr lang="ja-JP" altLang="en-US" sz="2100" dirty="0" smtClean="0"/>
              <a:t>　</a:t>
            </a:r>
            <a:endParaRPr lang="ja-JP" altLang="en-US"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74</a:t>
            </a:fld>
            <a:endParaRPr kumimoji="1" lang="ja-JP" altLang="en-US"/>
          </a:p>
        </p:txBody>
      </p:sp>
    </p:spTree>
    <p:extLst>
      <p:ext uri="{BB962C8B-B14F-4D97-AF65-F5344CB8AC3E}">
        <p14:creationId xmlns:p14="http://schemas.microsoft.com/office/powerpoint/2010/main" xmlns="" val="37806770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p:cNvSpPr>
          <p:nvPr>
            <p:ph type="body" idx="4294967295"/>
          </p:nvPr>
        </p:nvSpPr>
        <p:spPr>
          <a:xfrm>
            <a:off x="280293" y="1622201"/>
            <a:ext cx="8612187" cy="4183063"/>
          </a:xfrm>
        </p:spPr>
        <p:txBody>
          <a:bodyPr>
            <a:normAutofit lnSpcReduction="10000"/>
          </a:bodyPr>
          <a:lstStyle/>
          <a:p>
            <a:pPr eaLnBrk="1" hangingPunct="1">
              <a:lnSpc>
                <a:spcPct val="110000"/>
              </a:lnSpc>
              <a:buFont typeface="Arial" pitchFamily="34" charset="0"/>
              <a:buNone/>
            </a:pPr>
            <a:r>
              <a:rPr lang="ja-JP" altLang="en-US" sz="2800" dirty="0" smtClean="0">
                <a:solidFill>
                  <a:srgbClr val="000000"/>
                </a:solidFill>
                <a:latin typeface="ＭＳ 明朝" pitchFamily="17" charset="-128"/>
                <a:ea typeface="ＭＳ 明朝" pitchFamily="17" charset="-128"/>
              </a:rPr>
              <a:t>「すばる望遠鏡のプロジェクトの見直しにあたっては、ハワイ観測所として両望遠鏡の一体的な運用を図る観点から、</a:t>
            </a:r>
            <a:r>
              <a:rPr lang="ja-JP" altLang="en-US" sz="2800" u="sng" dirty="0" smtClean="0">
                <a:ea typeface="ＭＳ Ｐゴシック" pitchFamily="50" charset="-128"/>
              </a:rPr>
              <a:t>ＴＭＴ</a:t>
            </a:r>
            <a:r>
              <a:rPr lang="ja-JP" altLang="en-US" sz="2800" u="sng" dirty="0" smtClean="0">
                <a:solidFill>
                  <a:srgbClr val="000000"/>
                </a:solidFill>
                <a:latin typeface="ＭＳ ゴシック" pitchFamily="49" charset="-128"/>
                <a:ea typeface="ＭＳ ゴシック" pitchFamily="49" charset="-128"/>
              </a:rPr>
              <a:t>望遠鏡は高感度の望遠鏡として、すばる望遠鏡は広視野の望遠鏡として役割分担を進めていく。</a:t>
            </a:r>
            <a:r>
              <a:rPr lang="ja-JP" altLang="en-US" sz="2800" dirty="0" smtClean="0">
                <a:solidFill>
                  <a:srgbClr val="000000"/>
                </a:solidFill>
                <a:latin typeface="ＭＳ 明朝" pitchFamily="17" charset="-128"/>
                <a:ea typeface="ＭＳ 明朝" pitchFamily="17" charset="-128"/>
              </a:rPr>
              <a:t>さらに、すばる望遠鏡について、</a:t>
            </a:r>
            <a:r>
              <a:rPr lang="ja-JP" altLang="en-US" sz="2800" u="sng" dirty="0" smtClean="0">
                <a:solidFill>
                  <a:srgbClr val="000000"/>
                </a:solidFill>
                <a:latin typeface="ＭＳ ゴシック" pitchFamily="49" charset="-128"/>
                <a:ea typeface="ＭＳ ゴシック" pitchFamily="49" charset="-128"/>
              </a:rPr>
              <a:t>主焦点に特化した望遠鏡とすることで運用を簡素化する</a:t>
            </a:r>
            <a:r>
              <a:rPr lang="ja-JP" altLang="en-US" sz="2800" dirty="0" smtClean="0">
                <a:solidFill>
                  <a:srgbClr val="000000"/>
                </a:solidFill>
                <a:latin typeface="ＭＳ 明朝" pitchFamily="17" charset="-128"/>
                <a:ea typeface="ＭＳ 明朝" pitchFamily="17" charset="-128"/>
              </a:rPr>
              <a:t>とともに、</a:t>
            </a:r>
            <a:r>
              <a:rPr lang="ja-JP" altLang="en-US" sz="2800" u="sng" dirty="0" smtClean="0">
                <a:solidFill>
                  <a:srgbClr val="000000"/>
                </a:solidFill>
                <a:latin typeface="ＭＳ ゴシック" pitchFamily="49" charset="-128"/>
                <a:ea typeface="ＭＳ ゴシック" pitchFamily="49" charset="-128"/>
              </a:rPr>
              <a:t>諸外国との国際共同運用を進めて運営負担の軽減を図る</a:t>
            </a:r>
            <a:r>
              <a:rPr lang="ja-JP" altLang="en-US" sz="2800" dirty="0" smtClean="0">
                <a:solidFill>
                  <a:srgbClr val="000000"/>
                </a:solidFill>
                <a:latin typeface="ＭＳ 明朝" pitchFamily="17" charset="-128"/>
                <a:ea typeface="ＭＳ 明朝" pitchFamily="17" charset="-128"/>
              </a:rPr>
              <a:t>など、</a:t>
            </a:r>
            <a:r>
              <a:rPr lang="ja-JP" altLang="en-US" sz="2800" u="sng" dirty="0" smtClean="0">
                <a:solidFill>
                  <a:srgbClr val="000000"/>
                </a:solidFill>
                <a:latin typeface="ＭＳ ゴシック" pitchFamily="49" charset="-128"/>
                <a:ea typeface="ＭＳ ゴシック" pitchFamily="49" charset="-128"/>
              </a:rPr>
              <a:t>効率的な運営体制の構築が必要</a:t>
            </a:r>
            <a:r>
              <a:rPr lang="ja-JP" altLang="en-US" sz="2800" dirty="0" smtClean="0">
                <a:solidFill>
                  <a:srgbClr val="000000"/>
                </a:solidFill>
                <a:latin typeface="ＭＳ 明朝" pitchFamily="17" charset="-128"/>
                <a:ea typeface="ＭＳ 明朝" pitchFamily="17" charset="-128"/>
              </a:rPr>
              <a:t>である」</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67544" y="332656"/>
            <a:ext cx="8229600" cy="1143000"/>
          </a:xfrm>
        </p:spPr>
        <p:txBody>
          <a:bodyPr>
            <a:normAutofit fontScale="90000"/>
          </a:bodyPr>
          <a:lstStyle/>
          <a:p>
            <a:r>
              <a:rPr lang="ja-JP" altLang="en-US" b="1" dirty="0" smtClean="0">
                <a:effectLst>
                  <a:outerShdw blurRad="38100" dist="38100" dir="2700000" algn="tl">
                    <a:srgbClr val="000000">
                      <a:alpha val="43137"/>
                    </a:srgbClr>
                  </a:outerShdw>
                </a:effectLst>
              </a:rPr>
              <a:t>すばるの戦略</a:t>
            </a:r>
            <a:r>
              <a:rPr lang="en-US" altLang="ja-JP" b="1" dirty="0" smtClean="0">
                <a:effectLst>
                  <a:outerShdw blurRad="38100" dist="38100" dir="2700000" algn="tl">
                    <a:srgbClr val="000000">
                      <a:alpha val="43137"/>
                    </a:srgbClr>
                  </a:outerShdw>
                </a:effectLst>
              </a:rPr>
              <a:t/>
            </a:r>
            <a:br>
              <a:rPr lang="en-US" altLang="ja-JP" b="1" dirty="0" smtClean="0">
                <a:effectLst>
                  <a:outerShdw blurRad="38100" dist="38100" dir="2700000" algn="tl">
                    <a:srgbClr val="000000">
                      <a:alpha val="43137"/>
                    </a:srgbClr>
                  </a:outerShdw>
                </a:effectLst>
              </a:rPr>
            </a:br>
            <a:r>
              <a:rPr lang="en-US" altLang="ja-JP" sz="3100" b="1" dirty="0" smtClean="0">
                <a:effectLst>
                  <a:outerShdw blurRad="38100" dist="38100" dir="2700000" algn="tl">
                    <a:srgbClr val="000000">
                      <a:alpha val="43137"/>
                    </a:srgbClr>
                  </a:outerShdw>
                </a:effectLst>
              </a:rPr>
              <a:t>2013</a:t>
            </a:r>
            <a:r>
              <a:rPr lang="ja-JP" altLang="en-US" sz="3100" b="1" dirty="0" smtClean="0">
                <a:effectLst>
                  <a:outerShdw blurRad="38100" dist="38100" dir="2700000" algn="tl">
                    <a:srgbClr val="000000">
                      <a:alpha val="43137"/>
                    </a:srgbClr>
                  </a:outerShdw>
                </a:effectLst>
              </a:rPr>
              <a:t>－</a:t>
            </a:r>
            <a:r>
              <a:rPr lang="en-US" altLang="ja-JP" sz="3100" b="1" dirty="0" smtClean="0">
                <a:effectLst>
                  <a:outerShdw blurRad="38100" dist="38100" dir="2700000" algn="tl">
                    <a:srgbClr val="000000">
                      <a:alpha val="43137"/>
                    </a:srgbClr>
                  </a:outerShdw>
                </a:effectLst>
              </a:rPr>
              <a:t>2021</a:t>
            </a:r>
            <a:endParaRPr kumimoji="1" lang="ja-JP" altLang="en-US" sz="3100" b="1" dirty="0">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76</a:t>
            </a:fld>
            <a:endParaRPr kumimoji="1" lang="ja-JP" altLang="en-US"/>
          </a:p>
        </p:txBody>
      </p:sp>
      <p:pic>
        <p:nvPicPr>
          <p:cNvPr id="136195" name="Picture 3"/>
          <p:cNvPicPr>
            <a:picLocks noChangeAspect="1" noChangeArrowheads="1"/>
          </p:cNvPicPr>
          <p:nvPr/>
        </p:nvPicPr>
        <p:blipFill>
          <a:blip r:embed="rId2" cstate="print"/>
          <a:srcRect/>
          <a:stretch>
            <a:fillRect/>
          </a:stretch>
        </p:blipFill>
        <p:spPr bwMode="auto">
          <a:xfrm>
            <a:off x="971600" y="1564382"/>
            <a:ext cx="7156078" cy="4960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1663" y="341784"/>
            <a:ext cx="7937500" cy="1143000"/>
          </a:xfrm>
        </p:spPr>
        <p:txBody>
          <a:bodyPr>
            <a:normAutofit/>
          </a:bodyPr>
          <a:lstStyle/>
          <a:p>
            <a:pPr algn="ctr" eaLnBrk="1" hangingPunct="1"/>
            <a:r>
              <a:rPr lang="ja-JP" altLang="en-US" sz="4000" b="1" dirty="0" smtClean="0">
                <a:effectLst>
                  <a:outerShdw blurRad="38100" dist="38100" dir="2700000" algn="tl">
                    <a:srgbClr val="000000">
                      <a:alpha val="43137"/>
                    </a:srgbClr>
                  </a:outerShdw>
                </a:effectLst>
                <a:ea typeface="ＭＳ Ｐゴシック" pitchFamily="50" charset="-128"/>
              </a:rPr>
              <a:t>すばる望遠鏡の長期見通し</a:t>
            </a:r>
          </a:p>
        </p:txBody>
      </p:sp>
      <p:sp>
        <p:nvSpPr>
          <p:cNvPr id="8195" name="Content Placeholder 2"/>
          <p:cNvSpPr>
            <a:spLocks noGrp="1"/>
          </p:cNvSpPr>
          <p:nvPr>
            <p:ph idx="1"/>
          </p:nvPr>
        </p:nvSpPr>
        <p:spPr/>
        <p:txBody>
          <a:bodyPr/>
          <a:lstStyle/>
          <a:p>
            <a:pPr eaLnBrk="1" hangingPunct="1">
              <a:spcBef>
                <a:spcPct val="0"/>
              </a:spcBef>
              <a:spcAft>
                <a:spcPts val="600"/>
              </a:spcAft>
            </a:pPr>
            <a:r>
              <a:rPr kumimoji="1" lang="en-US" altLang="ja-JP" sz="2000" b="1" dirty="0" smtClean="0">
                <a:ea typeface="ＭＳ Ｐゴシック" pitchFamily="50" charset="-128"/>
              </a:rPr>
              <a:t>TMT</a:t>
            </a:r>
            <a:r>
              <a:rPr kumimoji="1" lang="ja-JP" altLang="en-US" sz="2000" b="1" dirty="0" smtClean="0">
                <a:ea typeface="ＭＳ Ｐゴシック" pitchFamily="50" charset="-128"/>
              </a:rPr>
              <a:t>が稼働を始めるまでは、すばる望遠鏡の現状レベルの運用を維持することが必要不可欠である。</a:t>
            </a:r>
            <a:endParaRPr kumimoji="1" lang="en-US" altLang="ja-JP" sz="2000" b="1" dirty="0" smtClean="0">
              <a:ea typeface="ＭＳ Ｐゴシック" pitchFamily="50" charset="-128"/>
            </a:endParaRPr>
          </a:p>
          <a:p>
            <a:pPr lvl="1" eaLnBrk="1" hangingPunct="1">
              <a:spcBef>
                <a:spcPct val="0"/>
              </a:spcBef>
              <a:spcAft>
                <a:spcPts val="600"/>
              </a:spcAft>
            </a:pPr>
            <a:r>
              <a:rPr lang="en-US" altLang="ja-JP" sz="1800" b="1" dirty="0" smtClean="0">
                <a:ea typeface="ＭＳ Ｐゴシック" pitchFamily="50" charset="-128"/>
              </a:rPr>
              <a:t>TMT</a:t>
            </a:r>
            <a:r>
              <a:rPr lang="ja-JP" altLang="en-US" sz="1800" b="1" dirty="0" smtClean="0">
                <a:ea typeface="ＭＳ Ｐゴシック" pitchFamily="50" charset="-128"/>
              </a:rPr>
              <a:t>を用いた世界第一線の成果は、すばる望遠鏡で達成される成果の上にのみ産み出される。すばる望遠鏡の圧倒的な広視野を最大限に生かした大規模サーベイを展開し、引き続き、世界最先端の結果を出す。</a:t>
            </a:r>
            <a:endParaRPr lang="en-US" altLang="ja-JP" sz="1800" b="1" dirty="0" smtClean="0">
              <a:ea typeface="ＭＳ Ｐゴシック" pitchFamily="50" charset="-128"/>
            </a:endParaRPr>
          </a:p>
          <a:p>
            <a:pPr lvl="1" eaLnBrk="1" hangingPunct="1">
              <a:spcBef>
                <a:spcPct val="0"/>
              </a:spcBef>
              <a:spcAft>
                <a:spcPts val="600"/>
              </a:spcAft>
            </a:pPr>
            <a:r>
              <a:rPr lang="en-US" altLang="ja-JP" sz="1800" b="1" dirty="0" smtClean="0">
                <a:ea typeface="ＭＳ Ｐゴシック" pitchFamily="50" charset="-128"/>
              </a:rPr>
              <a:t>TMT</a:t>
            </a:r>
            <a:r>
              <a:rPr lang="ja-JP" altLang="en-US" sz="1800" b="1" dirty="0" smtClean="0">
                <a:ea typeface="ＭＳ Ｐゴシック" pitchFamily="50" charset="-128"/>
              </a:rPr>
              <a:t>の稼働以前にすばる望遠鏡の運用レベルを下げた場合、日本の研究者が第一線の可視光・赤外線望遠鏡へのアクセスを失い、研究水準の低下を招いて</a:t>
            </a:r>
            <a:r>
              <a:rPr lang="en-US" altLang="ja-JP" sz="1800" b="1" dirty="0" smtClean="0">
                <a:ea typeface="ＭＳ Ｐゴシック" pitchFamily="50" charset="-128"/>
              </a:rPr>
              <a:t>TMT</a:t>
            </a:r>
            <a:r>
              <a:rPr lang="ja-JP" altLang="en-US" sz="1800" b="1" dirty="0" err="1" smtClean="0">
                <a:ea typeface="ＭＳ Ｐゴシック" pitchFamily="50" charset="-128"/>
              </a:rPr>
              <a:t>での</a:t>
            </a:r>
            <a:r>
              <a:rPr lang="ja-JP" altLang="en-US" sz="1800" b="1" dirty="0" smtClean="0">
                <a:ea typeface="ＭＳ Ｐゴシック" pitchFamily="50" charset="-128"/>
              </a:rPr>
              <a:t>競争力を失う。</a:t>
            </a:r>
            <a:endParaRPr lang="en-US" altLang="ja-JP" sz="1800" b="1" dirty="0" smtClean="0">
              <a:ea typeface="ＭＳ Ｐゴシック" pitchFamily="50" charset="-128"/>
            </a:endParaRPr>
          </a:p>
          <a:p>
            <a:pPr eaLnBrk="1" hangingPunct="1">
              <a:spcBef>
                <a:spcPct val="0"/>
              </a:spcBef>
              <a:spcAft>
                <a:spcPts val="600"/>
              </a:spcAft>
            </a:pPr>
            <a:r>
              <a:rPr kumimoji="1" lang="en-US" altLang="ja-JP" sz="2000" b="1" dirty="0" smtClean="0">
                <a:ea typeface="ＭＳ Ｐゴシック" pitchFamily="50" charset="-128"/>
              </a:rPr>
              <a:t>TMT</a:t>
            </a:r>
            <a:r>
              <a:rPr kumimoji="1" lang="ja-JP" altLang="en-US" sz="2000" b="1" dirty="0" smtClean="0">
                <a:ea typeface="ＭＳ Ｐゴシック" pitchFamily="50" charset="-128"/>
              </a:rPr>
              <a:t>稼働後はすばる望遠鏡の大幅な経費削減のもと、</a:t>
            </a:r>
            <a:r>
              <a:rPr kumimoji="1" lang="en-US" altLang="ja-JP" sz="2000" b="1" dirty="0" smtClean="0">
                <a:ea typeface="ＭＳ Ｐゴシック" pitchFamily="50" charset="-128"/>
              </a:rPr>
              <a:t>TMT</a:t>
            </a:r>
            <a:r>
              <a:rPr kumimoji="1" lang="ja-JP" altLang="en-US" sz="2000" b="1" dirty="0" smtClean="0">
                <a:ea typeface="ＭＳ Ｐゴシック" pitchFamily="50" charset="-128"/>
              </a:rPr>
              <a:t>とすばるの人員と山麓施設を一体化して運用する。</a:t>
            </a:r>
            <a:endParaRPr kumimoji="1" lang="en-US" altLang="ja-JP" sz="2000" b="1" dirty="0" smtClean="0">
              <a:ea typeface="ＭＳ Ｐゴシック" pitchFamily="50" charset="-128"/>
            </a:endParaRPr>
          </a:p>
          <a:p>
            <a:pPr lvl="1" eaLnBrk="1" hangingPunct="1">
              <a:spcBef>
                <a:spcPct val="0"/>
              </a:spcBef>
              <a:spcAft>
                <a:spcPts val="600"/>
              </a:spcAft>
            </a:pPr>
            <a:r>
              <a:rPr lang="en-US" altLang="ja-JP" sz="1800" b="1" dirty="0" smtClean="0">
                <a:ea typeface="ＭＳ Ｐゴシック" pitchFamily="50" charset="-128"/>
              </a:rPr>
              <a:t>TMT</a:t>
            </a:r>
            <a:r>
              <a:rPr lang="ja-JP" altLang="en-US" sz="1800" b="1" dirty="0" smtClean="0">
                <a:ea typeface="ＭＳ Ｐゴシック" pitchFamily="50" charset="-128"/>
              </a:rPr>
              <a:t>を用いたサイエンスの準備を進めるため、広視野のすばる望遠鏡をパスファインダーとしての活用することが重要である。</a:t>
            </a:r>
            <a:endParaRPr lang="en-US" altLang="ja-JP" sz="1800" b="1" dirty="0" smtClean="0">
              <a:ea typeface="ＭＳ Ｐゴシック" pitchFamily="50" charset="-128"/>
            </a:endParaRPr>
          </a:p>
          <a:p>
            <a:pPr lvl="1" eaLnBrk="1" hangingPunct="1">
              <a:spcBef>
                <a:spcPct val="0"/>
              </a:spcBef>
              <a:spcAft>
                <a:spcPts val="600"/>
              </a:spcAft>
            </a:pPr>
            <a:r>
              <a:rPr lang="ja-JP" altLang="en-US" sz="1800" b="1" dirty="0" smtClean="0">
                <a:ea typeface="ＭＳ Ｐゴシック" pitchFamily="50" charset="-128"/>
              </a:rPr>
              <a:t>すばる望遠鏡で候補天体を探し、</a:t>
            </a:r>
            <a:r>
              <a:rPr lang="en-US" altLang="ja-JP" sz="1800" b="1" dirty="0" smtClean="0">
                <a:ea typeface="ＭＳ Ｐゴシック" pitchFamily="50" charset="-128"/>
              </a:rPr>
              <a:t>TMT</a:t>
            </a:r>
            <a:r>
              <a:rPr lang="ja-JP" altLang="en-US" sz="1800" b="1" dirty="0" smtClean="0">
                <a:ea typeface="ＭＳ Ｐゴシック" pitchFamily="50" charset="-128"/>
              </a:rPr>
              <a:t>で詳細に分析することで、</a:t>
            </a:r>
            <a:r>
              <a:rPr lang="en-US" altLang="ja-JP" sz="1800" b="1" dirty="0" smtClean="0">
                <a:ea typeface="ＭＳ Ｐゴシック" pitchFamily="50" charset="-128"/>
              </a:rPr>
              <a:t>TMT</a:t>
            </a:r>
            <a:r>
              <a:rPr lang="ja-JP" altLang="en-US" sz="1800" b="1" dirty="0" smtClean="0">
                <a:ea typeface="ＭＳ Ｐゴシック" pitchFamily="50" charset="-128"/>
              </a:rPr>
              <a:t>時代の日本の天文学研究を有利に導くことができる。</a:t>
            </a:r>
            <a:endParaRPr kumimoji="1" lang="en-US" altLang="ja-JP" sz="1800" b="1" dirty="0" smtClean="0">
              <a:ea typeface="ＭＳ Ｐゴシック" pitchFamily="50" charset="-128"/>
            </a:endParaRPr>
          </a:p>
          <a:p>
            <a:pPr eaLnBrk="1" hangingPunct="1">
              <a:lnSpc>
                <a:spcPct val="80000"/>
              </a:lnSpc>
            </a:pPr>
            <a:endParaRPr lang="ja-JP" altLang="en-US" sz="1800" dirty="0" smtClean="0">
              <a:ea typeface="ＭＳ Ｐゴシック" pitchFamily="50" charset="-128"/>
            </a:endParaRPr>
          </a:p>
        </p:txBody>
      </p:sp>
      <p:sp>
        <p:nvSpPr>
          <p:cNvPr id="8196" name="Slide Number Placeholder 4"/>
          <p:cNvSpPr>
            <a:spLocks noGrp="1"/>
          </p:cNvSpPr>
          <p:nvPr>
            <p:ph type="sldNum" sz="quarter" idx="12"/>
          </p:nvPr>
        </p:nvSpPr>
        <p:spPr bwMode="auto">
          <a:noFill/>
          <a:ln>
            <a:miter lim="800000"/>
            <a:headEnd/>
            <a:tailEnd/>
          </a:ln>
        </p:spPr>
        <p:txBody>
          <a:bodyPr/>
          <a:lstStyle/>
          <a:p>
            <a:fld id="{F235B26C-14DD-447C-8B23-A1EEF6AAE322}" type="slidenum">
              <a:rPr lang="en-US" altLang="ja-JP"/>
              <a:pPr/>
              <a:t>77</a:t>
            </a:fld>
            <a:endParaRPr lang="en-US" altLang="ja-JP"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457200" y="476672"/>
            <a:ext cx="8229600" cy="1143000"/>
          </a:xfrm>
        </p:spPr>
        <p:txBody>
          <a:bodyPr>
            <a:normAutofit fontScale="90000"/>
          </a:bodyPr>
          <a:lstStyle/>
          <a:p>
            <a:pPr eaLnBrk="1" hangingPunct="1"/>
            <a:r>
              <a:rPr lang="ja-JP" altLang="en-US" sz="4000" b="1" dirty="0" smtClean="0">
                <a:solidFill>
                  <a:srgbClr val="000000"/>
                </a:solidFill>
                <a:effectLst>
                  <a:outerShdw blurRad="38100" dist="38100" dir="2700000" algn="tl">
                    <a:srgbClr val="000000">
                      <a:alpha val="43137"/>
                    </a:srgbClr>
                  </a:outerShdw>
                </a:effectLst>
                <a:ea typeface="ＭＳ Ｐゴシック" pitchFamily="50" charset="-128"/>
              </a:rPr>
              <a:t>すばるの生き残り</a:t>
            </a:r>
            <a:r>
              <a:rPr lang="en-US" altLang="ja-JP" sz="4000" b="1" dirty="0" smtClean="0">
                <a:solidFill>
                  <a:srgbClr val="000000"/>
                </a:solidFill>
                <a:effectLst>
                  <a:outerShdw blurRad="38100" dist="38100" dir="2700000" algn="tl">
                    <a:srgbClr val="000000">
                      <a:alpha val="43137"/>
                    </a:srgbClr>
                  </a:outerShdw>
                </a:effectLst>
                <a:ea typeface="ＭＳ Ｐゴシック" pitchFamily="50" charset="-128"/>
              </a:rPr>
              <a:t/>
            </a:r>
            <a:br>
              <a:rPr lang="en-US" altLang="ja-JP" sz="4000" b="1" dirty="0" smtClean="0">
                <a:solidFill>
                  <a:srgbClr val="000000"/>
                </a:solidFill>
                <a:effectLst>
                  <a:outerShdw blurRad="38100" dist="38100" dir="2700000" algn="tl">
                    <a:srgbClr val="000000">
                      <a:alpha val="43137"/>
                    </a:srgbClr>
                  </a:outerShdw>
                </a:effectLst>
                <a:ea typeface="ＭＳ Ｐゴシック" pitchFamily="50" charset="-128"/>
              </a:rPr>
            </a:br>
            <a:r>
              <a:rPr lang="en-US" altLang="ja-JP" sz="3100" b="1" dirty="0" smtClean="0">
                <a:solidFill>
                  <a:srgbClr val="000000"/>
                </a:solidFill>
                <a:effectLst>
                  <a:outerShdw blurRad="38100" dist="38100" dir="2700000" algn="tl">
                    <a:srgbClr val="000000">
                      <a:alpha val="43137"/>
                    </a:srgbClr>
                  </a:outerShdw>
                </a:effectLst>
                <a:ea typeface="ＭＳ Ｐゴシック" pitchFamily="50" charset="-128"/>
              </a:rPr>
              <a:t>2013</a:t>
            </a:r>
            <a:r>
              <a:rPr lang="ja-JP" altLang="en-US" sz="3100" b="1" dirty="0" smtClean="0">
                <a:solidFill>
                  <a:srgbClr val="000000"/>
                </a:solidFill>
                <a:effectLst>
                  <a:outerShdw blurRad="38100" dist="38100" dir="2700000" algn="tl">
                    <a:srgbClr val="000000">
                      <a:alpha val="43137"/>
                    </a:srgbClr>
                  </a:outerShdw>
                </a:effectLst>
                <a:ea typeface="ＭＳ Ｐゴシック" pitchFamily="50" charset="-128"/>
              </a:rPr>
              <a:t>－</a:t>
            </a:r>
            <a:r>
              <a:rPr lang="en-US" altLang="ja-JP" sz="3100" b="1" dirty="0" smtClean="0">
                <a:solidFill>
                  <a:srgbClr val="000000"/>
                </a:solidFill>
                <a:effectLst>
                  <a:outerShdw blurRad="38100" dist="38100" dir="2700000" algn="tl">
                    <a:srgbClr val="000000">
                      <a:alpha val="43137"/>
                    </a:srgbClr>
                  </a:outerShdw>
                </a:effectLst>
                <a:ea typeface="ＭＳ Ｐゴシック" pitchFamily="50" charset="-128"/>
              </a:rPr>
              <a:t>2021</a:t>
            </a:r>
            <a:endParaRPr lang="ja-JP" altLang="en-US" sz="3100" b="1" dirty="0" smtClean="0">
              <a:solidFill>
                <a:srgbClr val="000000"/>
              </a:solidFill>
              <a:effectLst>
                <a:outerShdw blurRad="38100" dist="38100" dir="2700000" algn="tl">
                  <a:srgbClr val="000000">
                    <a:alpha val="43137"/>
                  </a:srgbClr>
                </a:outerShdw>
              </a:effectLst>
              <a:ea typeface="ＭＳ Ｐゴシック" pitchFamily="50" charset="-128"/>
            </a:endParaRPr>
          </a:p>
        </p:txBody>
      </p:sp>
      <p:sp>
        <p:nvSpPr>
          <p:cNvPr id="2" name="正方形/長方形 1"/>
          <p:cNvSpPr/>
          <p:nvPr/>
        </p:nvSpPr>
        <p:spPr>
          <a:xfrm>
            <a:off x="292100" y="2093913"/>
            <a:ext cx="8586788" cy="4154984"/>
          </a:xfrm>
          <a:prstGeom prst="rect">
            <a:avLst/>
          </a:prstGeom>
        </p:spPr>
        <p:txBody>
          <a:bodyPr>
            <a:spAutoFit/>
          </a:bodyPr>
          <a:lstStyle/>
          <a:p>
            <a:pPr>
              <a:buFont typeface="Arial" charset="0"/>
              <a:buNone/>
              <a:defRPr/>
            </a:pPr>
            <a:r>
              <a:rPr kumimoji="0" lang="ja-JP" altLang="en-US" sz="2400" b="1" dirty="0" smtClean="0">
                <a:solidFill>
                  <a:srgbClr val="000000"/>
                </a:solidFill>
                <a:latin typeface="+mj-ea"/>
                <a:ea typeface="+mj-ea"/>
                <a:cs typeface="ＭＳ Ｐゴシック" charset="0"/>
              </a:rPr>
              <a:t> </a:t>
            </a:r>
            <a:r>
              <a:rPr kumimoji="0" lang="ja-JP" altLang="en-US" sz="2000" b="1" dirty="0" smtClean="0">
                <a:solidFill>
                  <a:srgbClr val="000000"/>
                </a:solidFill>
                <a:latin typeface="+mj-ea"/>
                <a:ea typeface="+mj-ea"/>
                <a:cs typeface="ＭＳ Ｐゴシック" charset="0"/>
              </a:rPr>
              <a:t>①　</a:t>
            </a:r>
            <a:r>
              <a:rPr lang="ja-JP" altLang="ja-JP" sz="2000" b="1" dirty="0" smtClean="0">
                <a:solidFill>
                  <a:srgbClr val="000000"/>
                </a:solidFill>
                <a:latin typeface="+mj-ea"/>
                <a:ea typeface="+mj-ea"/>
                <a:cs typeface="ＭＳ Ｐゴシック" charset="0"/>
              </a:rPr>
              <a:t>競争的</a:t>
            </a:r>
            <a:r>
              <a:rPr lang="ja-JP" altLang="ja-JP" sz="2000" b="1" dirty="0">
                <a:solidFill>
                  <a:srgbClr val="000000"/>
                </a:solidFill>
                <a:latin typeface="+mj-ea"/>
                <a:ea typeface="+mj-ea"/>
                <a:cs typeface="ＭＳ Ｐゴシック" charset="0"/>
              </a:rPr>
              <a:t>資金に</a:t>
            </a:r>
            <a:r>
              <a:rPr lang="ja-JP" altLang="ja-JP" sz="2000" b="1" dirty="0" smtClean="0">
                <a:solidFill>
                  <a:srgbClr val="000000"/>
                </a:solidFill>
                <a:latin typeface="+mj-ea"/>
                <a:ea typeface="+mj-ea"/>
                <a:cs typeface="ＭＳ Ｐゴシック" charset="0"/>
              </a:rPr>
              <a:t>よる装置開発</a:t>
            </a:r>
            <a:r>
              <a:rPr lang="ja-JP" altLang="en-US" sz="2000" b="1" dirty="0" smtClean="0">
                <a:solidFill>
                  <a:srgbClr val="000000"/>
                </a:solidFill>
                <a:latin typeface="+mj-ea"/>
                <a:ea typeface="+mj-ea"/>
                <a:cs typeface="ＭＳ Ｐゴシック" charset="0"/>
              </a:rPr>
              <a:t>を行い</a:t>
            </a:r>
            <a:r>
              <a:rPr lang="ja-JP" altLang="ja-JP" sz="2000" b="1" dirty="0" smtClean="0">
                <a:solidFill>
                  <a:srgbClr val="000000"/>
                </a:solidFill>
                <a:latin typeface="+mj-ea"/>
                <a:ea typeface="+mj-ea"/>
                <a:cs typeface="ＭＳ Ｐゴシック" charset="0"/>
              </a:rPr>
              <a:t>開発費</a:t>
            </a:r>
            <a:r>
              <a:rPr lang="ja-JP" altLang="en-US" sz="2000" b="1" dirty="0">
                <a:solidFill>
                  <a:srgbClr val="000000"/>
                </a:solidFill>
                <a:latin typeface="+mj-ea"/>
                <a:ea typeface="+mj-ea"/>
                <a:cs typeface="ＭＳ Ｐゴシック" charset="0"/>
              </a:rPr>
              <a:t>を</a:t>
            </a:r>
            <a:r>
              <a:rPr lang="ja-JP" altLang="ja-JP" sz="2000" b="1" dirty="0" smtClean="0">
                <a:solidFill>
                  <a:srgbClr val="000000"/>
                </a:solidFill>
                <a:latin typeface="+mj-ea"/>
                <a:ea typeface="+mj-ea"/>
                <a:cs typeface="ＭＳ Ｐゴシック" charset="0"/>
              </a:rPr>
              <a:t>削減</a:t>
            </a:r>
            <a:r>
              <a:rPr lang="ja-JP" altLang="en-US" sz="2000" b="1" dirty="0" smtClean="0">
                <a:solidFill>
                  <a:srgbClr val="000000"/>
                </a:solidFill>
                <a:latin typeface="+mj-ea"/>
                <a:ea typeface="+mj-ea"/>
                <a:cs typeface="ＭＳ Ｐゴシック" charset="0"/>
              </a:rPr>
              <a:t>する。</a:t>
            </a:r>
            <a:endParaRPr lang="en-US" altLang="ja-JP" sz="2000" b="1" dirty="0" smtClean="0">
              <a:solidFill>
                <a:srgbClr val="000000"/>
              </a:solidFill>
              <a:latin typeface="+mj-ea"/>
              <a:ea typeface="+mj-ea"/>
              <a:cs typeface="ＭＳ Ｐゴシック" charset="0"/>
            </a:endParaRPr>
          </a:p>
          <a:p>
            <a:pPr>
              <a:buFont typeface="Arial" charset="0"/>
              <a:buNone/>
              <a:defRPr/>
            </a:pPr>
            <a:endParaRPr lang="en-US" altLang="ja-JP" sz="2000" b="1" dirty="0">
              <a:solidFill>
                <a:srgbClr val="000000"/>
              </a:solidFill>
              <a:latin typeface="+mj-ea"/>
              <a:ea typeface="+mj-ea"/>
              <a:cs typeface="ＭＳ Ｐゴシック" charset="0"/>
            </a:endParaRPr>
          </a:p>
          <a:p>
            <a:pPr marL="450850" indent="-368300">
              <a:defRPr/>
            </a:pPr>
            <a:r>
              <a:rPr lang="ja-JP" altLang="en-US" sz="2000" b="1" dirty="0" smtClean="0">
                <a:solidFill>
                  <a:srgbClr val="000000"/>
                </a:solidFill>
                <a:latin typeface="+mj-ea"/>
                <a:ea typeface="+mj-ea"/>
                <a:cs typeface="ＭＳ Ｐゴシック" charset="0"/>
              </a:rPr>
              <a:t>②　アジア</a:t>
            </a:r>
            <a:r>
              <a:rPr lang="ja-JP" altLang="en-US" sz="2000" b="1" dirty="0">
                <a:solidFill>
                  <a:srgbClr val="000000"/>
                </a:solidFill>
                <a:latin typeface="+mj-ea"/>
                <a:ea typeface="+mj-ea"/>
                <a:cs typeface="ＭＳ Ｐゴシック" charset="0"/>
              </a:rPr>
              <a:t>諸国との共同共同運用によるオペレーション（共同利用）や保守（山麓施設等）費</a:t>
            </a:r>
            <a:r>
              <a:rPr lang="ja-JP" altLang="en-US" sz="2000" b="1" dirty="0" smtClean="0">
                <a:solidFill>
                  <a:srgbClr val="000000"/>
                </a:solidFill>
                <a:latin typeface="+mj-ea"/>
                <a:ea typeface="+mj-ea"/>
                <a:cs typeface="ＭＳ Ｐゴシック" charset="0"/>
              </a:rPr>
              <a:t>削減を志向する。</a:t>
            </a:r>
            <a:endParaRPr lang="en-US" altLang="ja-JP" sz="2000" b="1" dirty="0">
              <a:solidFill>
                <a:srgbClr val="000000"/>
              </a:solidFill>
              <a:latin typeface="+mj-ea"/>
              <a:ea typeface="+mj-ea"/>
              <a:cs typeface="ＭＳ Ｐゴシック" charset="0"/>
            </a:endParaRPr>
          </a:p>
          <a:p>
            <a:pPr marL="450850" indent="-368300">
              <a:defRPr/>
            </a:pPr>
            <a:endParaRPr lang="en-US" altLang="ja-JP" sz="2000" b="1" dirty="0" smtClean="0">
              <a:solidFill>
                <a:srgbClr val="000000"/>
              </a:solidFill>
              <a:latin typeface="+mj-ea"/>
              <a:ea typeface="+mj-ea"/>
              <a:cs typeface="ＭＳ Ｐゴシック" charset="0"/>
            </a:endParaRPr>
          </a:p>
          <a:p>
            <a:pPr marL="450850" indent="-368300">
              <a:defRPr/>
            </a:pPr>
            <a:r>
              <a:rPr lang="ja-JP" altLang="en-US" sz="2000" b="1" dirty="0" smtClean="0">
                <a:solidFill>
                  <a:srgbClr val="000000"/>
                </a:solidFill>
                <a:latin typeface="+mj-ea"/>
                <a:ea typeface="+mj-ea"/>
                <a:cs typeface="ＭＳ Ｐゴシック" charset="0"/>
              </a:rPr>
              <a:t>③　</a:t>
            </a:r>
            <a:r>
              <a:rPr lang="ja-JP" altLang="ja-JP" sz="2000" b="1" dirty="0" smtClean="0">
                <a:solidFill>
                  <a:srgbClr val="000000"/>
                </a:solidFill>
                <a:latin typeface="+mj-ea"/>
                <a:ea typeface="+mj-ea"/>
                <a:cs typeface="ＭＳ Ｐゴシック" charset="0"/>
              </a:rPr>
              <a:t>すばる</a:t>
            </a:r>
            <a:r>
              <a:rPr lang="ja-JP" altLang="ja-JP" sz="2000" b="1" dirty="0">
                <a:solidFill>
                  <a:srgbClr val="000000"/>
                </a:solidFill>
                <a:latin typeface="+mj-ea"/>
                <a:ea typeface="+mj-ea"/>
                <a:cs typeface="ＭＳ Ｐゴシック" charset="0"/>
              </a:rPr>
              <a:t>と</a:t>
            </a:r>
            <a:r>
              <a:rPr lang="en-US" altLang="ja-JP" sz="2000" b="1" dirty="0">
                <a:solidFill>
                  <a:srgbClr val="000000"/>
                </a:solidFill>
                <a:latin typeface="+mj-ea"/>
                <a:ea typeface="+mj-ea"/>
                <a:cs typeface="ＭＳ Ｐゴシック" charset="0"/>
              </a:rPr>
              <a:t>TMT</a:t>
            </a:r>
            <a:r>
              <a:rPr lang="ja-JP" altLang="ja-JP" sz="2000" b="1" dirty="0" smtClean="0">
                <a:solidFill>
                  <a:srgbClr val="000000"/>
                </a:solidFill>
                <a:latin typeface="+mj-ea"/>
                <a:ea typeface="+mj-ea"/>
                <a:cs typeface="ＭＳ Ｐゴシック" charset="0"/>
              </a:rPr>
              <a:t>の</a:t>
            </a:r>
            <a:r>
              <a:rPr lang="ja-JP" altLang="en-US" sz="2000" b="1" dirty="0" smtClean="0">
                <a:solidFill>
                  <a:srgbClr val="000000"/>
                </a:solidFill>
                <a:latin typeface="+mj-ea"/>
                <a:ea typeface="+mj-ea"/>
                <a:cs typeface="ＭＳ Ｐゴシック" charset="0"/>
              </a:rPr>
              <a:t>効率的</a:t>
            </a:r>
            <a:r>
              <a:rPr lang="ja-JP" altLang="ja-JP" sz="2000" b="1" dirty="0" smtClean="0">
                <a:solidFill>
                  <a:srgbClr val="000000"/>
                </a:solidFill>
                <a:latin typeface="+mj-ea"/>
                <a:ea typeface="+mj-ea"/>
                <a:cs typeface="ＭＳ Ｐゴシック" charset="0"/>
              </a:rPr>
              <a:t>一体</a:t>
            </a:r>
            <a:r>
              <a:rPr lang="ja-JP" altLang="ja-JP" sz="2000" b="1" dirty="0">
                <a:solidFill>
                  <a:srgbClr val="000000"/>
                </a:solidFill>
                <a:latin typeface="+mj-ea"/>
                <a:ea typeface="+mj-ea"/>
                <a:cs typeface="ＭＳ Ｐゴシック" charset="0"/>
              </a:rPr>
              <a:t>運用に</a:t>
            </a:r>
            <a:r>
              <a:rPr lang="ja-JP" altLang="ja-JP" sz="2000" b="1" dirty="0" smtClean="0">
                <a:solidFill>
                  <a:srgbClr val="000000"/>
                </a:solidFill>
                <a:latin typeface="+mj-ea"/>
                <a:ea typeface="+mj-ea"/>
                <a:cs typeface="ＭＳ Ｐゴシック" charset="0"/>
              </a:rPr>
              <a:t>よる</a:t>
            </a:r>
            <a:r>
              <a:rPr lang="ja-JP" altLang="en-US" sz="2000" b="1" dirty="0" smtClean="0">
                <a:solidFill>
                  <a:srgbClr val="000000"/>
                </a:solidFill>
                <a:latin typeface="+mj-ea"/>
                <a:ea typeface="+mj-ea"/>
                <a:cs typeface="ＭＳ Ｐゴシック" charset="0"/>
              </a:rPr>
              <a:t>人件費</a:t>
            </a:r>
            <a:r>
              <a:rPr lang="ja-JP" altLang="en-US" sz="2000" b="1" dirty="0">
                <a:solidFill>
                  <a:srgbClr val="000000"/>
                </a:solidFill>
                <a:latin typeface="+mj-ea"/>
                <a:ea typeface="+mj-ea"/>
                <a:cs typeface="ＭＳ Ｐゴシック" charset="0"/>
              </a:rPr>
              <a:t>、計算機／通信、光熱水料の削減に向けた</a:t>
            </a:r>
            <a:r>
              <a:rPr lang="ja-JP" altLang="en-US" sz="2000" b="1" dirty="0" smtClean="0">
                <a:solidFill>
                  <a:srgbClr val="000000"/>
                </a:solidFill>
                <a:latin typeface="+mj-ea"/>
                <a:ea typeface="+mj-ea"/>
                <a:cs typeface="ＭＳ Ｐゴシック" charset="0"/>
              </a:rPr>
              <a:t>準備を行う。</a:t>
            </a:r>
            <a:endParaRPr lang="en-US" altLang="ja-JP" sz="2000" b="1" dirty="0">
              <a:solidFill>
                <a:srgbClr val="000000"/>
              </a:solidFill>
              <a:latin typeface="+mj-ea"/>
              <a:ea typeface="+mj-ea"/>
              <a:cs typeface="ＭＳ Ｐゴシック" charset="0"/>
            </a:endParaRPr>
          </a:p>
          <a:p>
            <a:pPr marL="450850" indent="-368300">
              <a:defRPr/>
            </a:pPr>
            <a:endParaRPr lang="en-US" altLang="ja-JP" sz="2000" b="1" dirty="0" smtClean="0">
              <a:solidFill>
                <a:srgbClr val="000000"/>
              </a:solidFill>
              <a:latin typeface="+mj-ea"/>
              <a:ea typeface="+mj-ea"/>
              <a:cs typeface="ＭＳ Ｐゴシック" charset="0"/>
            </a:endParaRPr>
          </a:p>
          <a:p>
            <a:pPr marL="450850" indent="-368300">
              <a:defRPr/>
            </a:pPr>
            <a:r>
              <a:rPr lang="ja-JP" altLang="en-US" sz="2000" b="1" dirty="0" smtClean="0">
                <a:solidFill>
                  <a:srgbClr val="000000"/>
                </a:solidFill>
                <a:latin typeface="+mj-ea"/>
                <a:ea typeface="+mj-ea"/>
                <a:cs typeface="ＭＳ Ｐゴシック" charset="0"/>
              </a:rPr>
              <a:t>④　すばる</a:t>
            </a:r>
            <a:r>
              <a:rPr lang="ja-JP" altLang="en-US" sz="2000" b="1" dirty="0">
                <a:solidFill>
                  <a:srgbClr val="000000"/>
                </a:solidFill>
                <a:latin typeface="+mj-ea"/>
                <a:ea typeface="+mj-ea"/>
                <a:cs typeface="ＭＳ Ｐゴシック" charset="0"/>
              </a:rPr>
              <a:t>の</a:t>
            </a:r>
            <a:r>
              <a:rPr lang="ja-JP" altLang="ja-JP" sz="2000" b="1" dirty="0">
                <a:solidFill>
                  <a:srgbClr val="000000"/>
                </a:solidFill>
                <a:latin typeface="+mj-ea"/>
                <a:ea typeface="+mj-ea"/>
                <a:cs typeface="ＭＳ Ｐゴシック" charset="0"/>
              </a:rPr>
              <a:t>観測装置</a:t>
            </a:r>
            <a:r>
              <a:rPr lang="ja-JP" altLang="en-US" sz="2000" b="1" dirty="0">
                <a:solidFill>
                  <a:srgbClr val="000000"/>
                </a:solidFill>
                <a:latin typeface="+mj-ea"/>
                <a:ea typeface="+mj-ea"/>
                <a:cs typeface="ＭＳ Ｐゴシック" charset="0"/>
              </a:rPr>
              <a:t>の</a:t>
            </a:r>
            <a:r>
              <a:rPr lang="ja-JP" altLang="ja-JP" sz="2000" b="1" dirty="0">
                <a:solidFill>
                  <a:srgbClr val="000000"/>
                </a:solidFill>
                <a:latin typeface="+mj-ea"/>
                <a:ea typeface="+mj-ea"/>
                <a:cs typeface="ＭＳ Ｐゴシック" charset="0"/>
              </a:rPr>
              <a:t>削減と機能特化による運用効率化の実施</a:t>
            </a:r>
            <a:r>
              <a:rPr lang="ja-JP" altLang="en-US" sz="2000" b="1" dirty="0">
                <a:solidFill>
                  <a:srgbClr val="000000"/>
                </a:solidFill>
                <a:latin typeface="+mj-ea"/>
                <a:ea typeface="+mj-ea"/>
                <a:cs typeface="ＭＳ Ｐゴシック" charset="0"/>
              </a:rPr>
              <a:t>に</a:t>
            </a:r>
            <a:r>
              <a:rPr lang="ja-JP" altLang="en-US" sz="2000" b="1" dirty="0" smtClean="0">
                <a:solidFill>
                  <a:srgbClr val="000000"/>
                </a:solidFill>
                <a:latin typeface="+mj-ea"/>
                <a:ea typeface="+mj-ea"/>
                <a:cs typeface="ＭＳ Ｐゴシック" charset="0"/>
              </a:rPr>
              <a:t>より保守</a:t>
            </a:r>
            <a:r>
              <a:rPr lang="ja-JP" altLang="en-US" sz="2000" b="1" dirty="0">
                <a:solidFill>
                  <a:srgbClr val="000000"/>
                </a:solidFill>
                <a:latin typeface="+mj-ea"/>
                <a:ea typeface="+mj-ea"/>
                <a:cs typeface="ＭＳ Ｐゴシック" charset="0"/>
              </a:rPr>
              <a:t>、人件費、消耗品費など削減に向けた</a:t>
            </a:r>
            <a:r>
              <a:rPr lang="ja-JP" altLang="en-US" sz="2000" b="1" dirty="0" smtClean="0">
                <a:solidFill>
                  <a:srgbClr val="000000"/>
                </a:solidFill>
                <a:latin typeface="+mj-ea"/>
                <a:ea typeface="+mj-ea"/>
                <a:cs typeface="ＭＳ Ｐゴシック" charset="0"/>
              </a:rPr>
              <a:t>準備を行う。</a:t>
            </a:r>
            <a:endParaRPr lang="en-US" altLang="ja-JP" sz="2000" b="1" dirty="0">
              <a:solidFill>
                <a:srgbClr val="000000"/>
              </a:solidFill>
              <a:latin typeface="+mj-ea"/>
              <a:ea typeface="+mj-ea"/>
              <a:cs typeface="ＭＳ Ｐゴシック" charset="0"/>
            </a:endParaRPr>
          </a:p>
          <a:p>
            <a:pPr marL="450850" indent="-368300">
              <a:defRPr/>
            </a:pPr>
            <a:endParaRPr lang="en-US" altLang="ja-JP" sz="2000" b="1" dirty="0" smtClean="0">
              <a:solidFill>
                <a:srgbClr val="000000"/>
              </a:solidFill>
              <a:latin typeface="+mj-ea"/>
              <a:ea typeface="+mj-ea"/>
              <a:cs typeface="ＭＳ Ｐゴシック" charset="0"/>
            </a:endParaRPr>
          </a:p>
          <a:p>
            <a:pPr marL="450850" indent="-368300">
              <a:defRPr/>
            </a:pPr>
            <a:r>
              <a:rPr lang="ja-JP" altLang="en-US" sz="2000" b="1" dirty="0" smtClean="0">
                <a:solidFill>
                  <a:srgbClr val="000000"/>
                </a:solidFill>
                <a:latin typeface="+mj-ea"/>
                <a:ea typeface="+mj-ea"/>
                <a:cs typeface="ＭＳ Ｐゴシック" charset="0"/>
              </a:rPr>
              <a:t>⑤　</a:t>
            </a:r>
            <a:r>
              <a:rPr lang="ja-JP" altLang="ja-JP" sz="2000" b="1" dirty="0" smtClean="0">
                <a:solidFill>
                  <a:srgbClr val="000000"/>
                </a:solidFill>
                <a:latin typeface="+mj-ea"/>
                <a:ea typeface="+mj-ea"/>
                <a:cs typeface="ＭＳ Ｐゴシック" charset="0"/>
              </a:rPr>
              <a:t>老朽化</a:t>
            </a:r>
            <a:r>
              <a:rPr lang="ja-JP" altLang="ja-JP" sz="2000" b="1" dirty="0">
                <a:solidFill>
                  <a:srgbClr val="000000"/>
                </a:solidFill>
                <a:latin typeface="+mj-ea"/>
                <a:ea typeface="+mj-ea"/>
                <a:cs typeface="ＭＳ Ｐゴシック" charset="0"/>
              </a:rPr>
              <a:t>した台内観測施設の整理</a:t>
            </a:r>
            <a:r>
              <a:rPr lang="ja-JP" altLang="en-US" sz="2000" b="1" dirty="0">
                <a:solidFill>
                  <a:srgbClr val="000000"/>
                </a:solidFill>
                <a:latin typeface="+mj-ea"/>
                <a:ea typeface="+mj-ea"/>
                <a:cs typeface="ＭＳ Ｐゴシック" charset="0"/>
              </a:rPr>
              <a:t>による、</a:t>
            </a:r>
            <a:r>
              <a:rPr lang="ja-JP" altLang="en-US" sz="2000" b="1" dirty="0">
                <a:latin typeface="+mj-ea"/>
                <a:ea typeface="+mj-ea"/>
                <a:cs typeface="ＭＳ Ｐゴシック" charset="0"/>
              </a:rPr>
              <a:t>オペレーションや保守費等の拠出に向けた</a:t>
            </a:r>
            <a:r>
              <a:rPr lang="ja-JP" altLang="en-US" sz="2000" b="1" dirty="0" smtClean="0">
                <a:latin typeface="+mj-ea"/>
                <a:ea typeface="+mj-ea"/>
                <a:cs typeface="ＭＳ Ｐゴシック" charset="0"/>
              </a:rPr>
              <a:t>準備を行う。</a:t>
            </a:r>
            <a:endParaRPr kumimoji="0" lang="ja-JP" altLang="en-US" sz="2000" b="1" dirty="0">
              <a:solidFill>
                <a:srgbClr val="000000"/>
              </a:solidFill>
              <a:latin typeface="+mj-ea"/>
              <a:ea typeface="+mj-ea"/>
              <a:cs typeface="ＭＳ Ｐゴシック"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descr="http://4.bp.blogspot.com/_2Wbp28ye5MY/S-8mv1Xw6iI/AAAAAAAAITY/HMGcvL2YfpQ/s1600/%E6%B5%B7%E5%BA%952%E4%B8%87%E3%83%9E%E3%82%A4%E3%83%AB-%E3%82%A4%E3%83%A1%E3%83%BC%E3%82%B8.jpg"/>
          <p:cNvPicPr>
            <a:picLocks noChangeAspect="1" noChangeArrowheads="1"/>
          </p:cNvPicPr>
          <p:nvPr/>
        </p:nvPicPr>
        <p:blipFill>
          <a:blip r:embed="rId2" cstate="print"/>
          <a:srcRect/>
          <a:stretch>
            <a:fillRect/>
          </a:stretch>
        </p:blipFill>
        <p:spPr bwMode="auto">
          <a:xfrm>
            <a:off x="-853846" y="0"/>
            <a:ext cx="11130452" cy="6858000"/>
          </a:xfrm>
          <a:prstGeom prst="rect">
            <a:avLst/>
          </a:prstGeom>
          <a:noFill/>
        </p:spPr>
      </p:pic>
      <p:sp>
        <p:nvSpPr>
          <p:cNvPr id="5" name="タイトル 4"/>
          <p:cNvSpPr>
            <a:spLocks noGrp="1"/>
          </p:cNvSpPr>
          <p:nvPr>
            <p:ph type="title"/>
          </p:nvPr>
        </p:nvSpPr>
        <p:spPr>
          <a:xfrm>
            <a:off x="457200" y="413792"/>
            <a:ext cx="8229600" cy="1143000"/>
          </a:xfrm>
        </p:spPr>
        <p:txBody>
          <a:bodyPr>
            <a:normAutofit fontScale="90000"/>
          </a:bodyPr>
          <a:lstStyle/>
          <a:p>
            <a:r>
              <a:rPr lang="ja-JP" altLang="en-US" b="1" dirty="0" smtClean="0">
                <a:solidFill>
                  <a:schemeClr val="bg1"/>
                </a:solidFill>
                <a:effectLst>
                  <a:outerShdw blurRad="38100" dist="38100" dir="2700000" algn="tl">
                    <a:srgbClr val="000000">
                      <a:alpha val="43137"/>
                    </a:srgbClr>
                  </a:outerShdw>
                </a:effectLst>
              </a:rPr>
              <a:t>北北西に進路を取れ</a:t>
            </a:r>
            <a:r>
              <a:rPr lang="en-US" altLang="ja-JP" b="1" dirty="0" smtClean="0">
                <a:solidFill>
                  <a:schemeClr val="bg1"/>
                </a:solidFill>
                <a:effectLst>
                  <a:outerShdw blurRad="38100" dist="38100" dir="2700000" algn="tl">
                    <a:srgbClr val="000000">
                      <a:alpha val="43137"/>
                    </a:srgbClr>
                  </a:outerShdw>
                </a:effectLst>
              </a:rPr>
              <a:t/>
            </a:r>
            <a:br>
              <a:rPr lang="en-US" altLang="ja-JP" b="1" dirty="0" smtClean="0">
                <a:solidFill>
                  <a:schemeClr val="bg1"/>
                </a:solidFill>
                <a:effectLst>
                  <a:outerShdw blurRad="38100" dist="38100" dir="2700000" algn="tl">
                    <a:srgbClr val="000000">
                      <a:alpha val="43137"/>
                    </a:srgbClr>
                  </a:outerShdw>
                </a:effectLst>
              </a:rPr>
            </a:br>
            <a:r>
              <a:rPr lang="en-US" altLang="ja-JP" sz="4000" b="1" dirty="0" smtClean="0">
                <a:solidFill>
                  <a:schemeClr val="bg1"/>
                </a:solidFill>
                <a:effectLst>
                  <a:outerShdw blurRad="38100" dist="38100" dir="2700000" algn="tl">
                    <a:srgbClr val="000000">
                      <a:alpha val="43137"/>
                    </a:srgbClr>
                  </a:outerShdw>
                </a:effectLst>
              </a:rPr>
              <a:t>North by Northwest</a:t>
            </a:r>
            <a:endParaRPr kumimoji="1" lang="ja-JP" altLang="en-US" sz="4000" b="1" dirty="0">
              <a:solidFill>
                <a:schemeClr val="bg1"/>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79</a:t>
            </a:fld>
            <a:endParaRPr kumimoji="1"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  </a:t>
            </a:r>
            <a:r>
              <a:rPr lang="ja-JP" altLang="en-US" sz="3200" b="1" dirty="0" smtClean="0">
                <a:effectLst>
                  <a:outerShdw blurRad="38100" dist="38100" dir="2700000" algn="tl">
                    <a:srgbClr val="000000">
                      <a:alpha val="43137"/>
                    </a:srgbClr>
                  </a:outerShdw>
                </a:effectLst>
              </a:rPr>
              <a:t>参 ③</a:t>
            </a:r>
            <a:endParaRPr lang="ja-JP" altLang="en-US" sz="3600" b="1" dirty="0">
              <a:effectLst>
                <a:outerShdw blurRad="38100" dist="38100" dir="2700000" algn="tl">
                  <a:srgbClr val="000000">
                    <a:alpha val="43137"/>
                  </a:srgbClr>
                </a:outerShdw>
              </a:effectLst>
            </a:endParaRPr>
          </a:p>
        </p:txBody>
      </p:sp>
      <p:sp>
        <p:nvSpPr>
          <p:cNvPr id="34817" name="Rectangle 1"/>
          <p:cNvSpPr>
            <a:spLocks noChangeArrowheads="1"/>
          </p:cNvSpPr>
          <p:nvPr/>
        </p:nvSpPr>
        <p:spPr bwMode="auto">
          <a:xfrm>
            <a:off x="285750" y="2774950"/>
            <a:ext cx="8561388" cy="1816100"/>
          </a:xfrm>
          <a:prstGeom prst="rect">
            <a:avLst/>
          </a:prstGeom>
          <a:noFill/>
          <a:ln w="9525">
            <a:noFill/>
            <a:miter lim="800000"/>
            <a:headEnd/>
            <a:tailEnd/>
          </a:ln>
          <a:effectLst/>
        </p:spPr>
        <p:txBody>
          <a:bodyPr wrap="none" anchor="ctr">
            <a:spAutoFit/>
          </a:bodyPr>
          <a:lstStyle/>
          <a:p>
            <a:pPr algn="ctr" eaLnBrk="0" hangingPunct="0">
              <a:defRPr/>
            </a:pPr>
            <a:r>
              <a:rPr lang="en-US" altLang="ja-JP" sz="2400" b="1" dirty="0">
                <a:latin typeface="Calibri" pitchFamily="34" charset="0"/>
                <a:ea typeface="ＭＳ Ｐゴシック" pitchFamily="50" charset="-128"/>
                <a:cs typeface="Times New Roman" pitchFamily="18" charset="0"/>
              </a:rPr>
              <a:t>Collaborate with the University of Tokyo and other organizations, </a:t>
            </a:r>
          </a:p>
          <a:p>
            <a:pPr algn="ctr" eaLnBrk="0" hangingPunct="0">
              <a:defRPr/>
            </a:pPr>
            <a:r>
              <a:rPr lang="en-US" altLang="ja-JP" sz="2400" b="1" dirty="0">
                <a:latin typeface="Calibri" pitchFamily="34" charset="0"/>
                <a:ea typeface="ＭＳ Ｐゴシック" pitchFamily="50" charset="-128"/>
                <a:cs typeface="Times New Roman" pitchFamily="18" charset="0"/>
              </a:rPr>
              <a:t>and promote discussions on the Prime Focus Spectrograph (PFS).</a:t>
            </a:r>
          </a:p>
          <a:p>
            <a:pPr algn="ctr" eaLnBrk="0" hangingPunct="0">
              <a:defRPr/>
            </a:pPr>
            <a:endParaRPr lang="en-US" altLang="ja-JP" sz="2400" b="1" dirty="0">
              <a:latin typeface="Calibri" pitchFamily="34" charset="0"/>
              <a:ea typeface="ＭＳ Ｐゴシック" pitchFamily="50" charset="-128"/>
              <a:cs typeface="Times New Roman" pitchFamily="18" charset="0"/>
            </a:endParaRPr>
          </a:p>
          <a:p>
            <a:pPr algn="ctr" eaLnBrk="0" hangingPunct="0">
              <a:defRPr/>
            </a:pPr>
            <a:r>
              <a:rPr lang="ja-JP" altLang="ja-JP" sz="2000" b="1" dirty="0">
                <a:latin typeface="+mn-ea"/>
                <a:ea typeface="+mn-ea"/>
              </a:rPr>
              <a:t>東京大学その他と協力し、主焦点多天体分光器</a:t>
            </a:r>
            <a:r>
              <a:rPr lang="en-US" altLang="ja-JP" sz="2000" b="1" dirty="0">
                <a:latin typeface="+mn-ea"/>
                <a:ea typeface="+mn-ea"/>
              </a:rPr>
              <a:t>(PFS)</a:t>
            </a:r>
            <a:r>
              <a:rPr lang="ja-JP" altLang="ja-JP" sz="2000" b="1" dirty="0">
                <a:latin typeface="+mn-ea"/>
                <a:ea typeface="+mn-ea"/>
              </a:rPr>
              <a:t>についての</a:t>
            </a:r>
            <a:endParaRPr lang="en-US" altLang="ja-JP" sz="2000" b="1" dirty="0">
              <a:latin typeface="+mn-ea"/>
              <a:ea typeface="+mn-ea"/>
            </a:endParaRPr>
          </a:p>
          <a:p>
            <a:pPr algn="ctr" eaLnBrk="0" hangingPunct="0">
              <a:defRPr/>
            </a:pPr>
            <a:r>
              <a:rPr lang="ja-JP" altLang="ja-JP" sz="2000" b="1" dirty="0">
                <a:latin typeface="+mn-ea"/>
                <a:ea typeface="+mn-ea"/>
              </a:rPr>
              <a:t>検討を進める。</a:t>
            </a:r>
            <a:endParaRPr lang="en-US" altLang="ja-JP" sz="2000" b="1" dirty="0">
              <a:latin typeface="Arial" pitchFamily="34" charset="0"/>
              <a:ea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8</a:t>
            </a:fld>
            <a:endParaRPr kumimoji="1" lang="ja-JP"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  </a:t>
            </a:r>
            <a:r>
              <a:rPr lang="ja-JP" altLang="en-US" sz="3200" b="1" dirty="0" smtClean="0">
                <a:effectLst>
                  <a:outerShdw blurRad="38100" dist="38100" dir="2700000" algn="tl">
                    <a:srgbClr val="000000">
                      <a:alpha val="43137"/>
                    </a:srgbClr>
                  </a:outerShdw>
                </a:effectLst>
              </a:rPr>
              <a:t>四 ④</a:t>
            </a:r>
            <a:endParaRPr lang="ja-JP" altLang="en-US" sz="3600" b="1" dirty="0">
              <a:effectLst>
                <a:outerShdw blurRad="38100" dist="38100" dir="2700000" algn="tl">
                  <a:srgbClr val="000000">
                    <a:alpha val="43137"/>
                  </a:srgbClr>
                </a:outerShdw>
              </a:effectLst>
            </a:endParaRPr>
          </a:p>
        </p:txBody>
      </p:sp>
      <p:sp>
        <p:nvSpPr>
          <p:cNvPr id="4" name="正方形/長方形 3"/>
          <p:cNvSpPr/>
          <p:nvPr/>
        </p:nvSpPr>
        <p:spPr>
          <a:xfrm>
            <a:off x="611188" y="2705100"/>
            <a:ext cx="7848600" cy="3600450"/>
          </a:xfrm>
          <a:prstGeom prst="rect">
            <a:avLst/>
          </a:prstGeom>
        </p:spPr>
        <p:txBody>
          <a:bodyPr>
            <a:spAutoFit/>
          </a:bodyPr>
          <a:lstStyle/>
          <a:p>
            <a:pPr algn="ctr">
              <a:defRPr/>
            </a:pPr>
            <a:r>
              <a:rPr lang="en-US" altLang="ja-JP" sz="2400" b="1" dirty="0">
                <a:latin typeface="Calibri" pitchFamily="34" charset="0"/>
                <a:ea typeface="ＭＳ Ｐゴシック" pitchFamily="50" charset="-128"/>
              </a:rPr>
              <a:t>For the TMT era, starting 10 years later, draw up concrete plans for improving the telescope operation efficiency (by placing emphasis on selected instruments, etc.); searching international partnerships; and promoting decommission or ownership transfer of Subaru instruments. Also, promote human resources development for the TMT project. </a:t>
            </a:r>
          </a:p>
          <a:p>
            <a:pPr algn="ctr">
              <a:defRPr/>
            </a:pPr>
            <a:endParaRPr lang="en-US" altLang="ja-JP" sz="2400" b="1" dirty="0">
              <a:latin typeface="Calibri" pitchFamily="34" charset="0"/>
              <a:ea typeface="ＭＳ Ｐゴシック" pitchFamily="50" charset="-128"/>
            </a:endParaRPr>
          </a:p>
          <a:p>
            <a:pPr algn="ctr">
              <a:defRPr/>
            </a:pPr>
            <a:r>
              <a:rPr lang="en-US" altLang="ja-JP" sz="2000" b="1" dirty="0">
                <a:latin typeface="+mn-ea"/>
                <a:ea typeface="+mn-ea"/>
              </a:rPr>
              <a:t>10</a:t>
            </a:r>
            <a:r>
              <a:rPr lang="ja-JP" altLang="ja-JP" sz="2000" b="1" dirty="0">
                <a:latin typeface="+mn-ea"/>
                <a:ea typeface="+mn-ea"/>
              </a:rPr>
              <a:t>年後の</a:t>
            </a:r>
            <a:r>
              <a:rPr lang="en-US" altLang="ja-JP" sz="2000" b="1" dirty="0">
                <a:latin typeface="+mn-ea"/>
                <a:ea typeface="+mn-ea"/>
              </a:rPr>
              <a:t>TMT</a:t>
            </a:r>
            <a:r>
              <a:rPr lang="ja-JP" altLang="ja-JP" sz="2000" b="1" dirty="0">
                <a:latin typeface="+mn-ea"/>
                <a:ea typeface="+mn-ea"/>
              </a:rPr>
              <a:t>時代に向けて、運用の効率化（観測装置の重点化等）、国際パートナー探し、観測装置のデコミッション・移譲計画などの具体案策定を進める。また、</a:t>
            </a:r>
            <a:r>
              <a:rPr lang="en-US" altLang="ja-JP" sz="2000" b="1" dirty="0">
                <a:latin typeface="+mn-ea"/>
                <a:ea typeface="+mn-ea"/>
              </a:rPr>
              <a:t>TMT</a:t>
            </a:r>
            <a:r>
              <a:rPr lang="ja-JP" altLang="ja-JP" sz="2000" b="1" dirty="0">
                <a:latin typeface="+mn-ea"/>
                <a:ea typeface="+mn-ea"/>
              </a:rPr>
              <a:t>に向けた人材の育成を推進する。</a:t>
            </a: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9</a:t>
            </a:fld>
            <a:endParaRPr kumimoji="1" lang="ja-JP"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8901</TotalTime>
  <Words>4211</Words>
  <Application>Microsoft Office PowerPoint</Application>
  <PresentationFormat>画面に合わせる (4:3)</PresentationFormat>
  <Paragraphs>557</Paragraphs>
  <Slides>79</Slides>
  <Notes>7</Notes>
  <HiddenSlides>0</HiddenSlides>
  <MMClips>0</MMClips>
  <ScaleCrop>false</ScaleCrop>
  <HeadingPairs>
    <vt:vector size="4" baseType="variant">
      <vt:variant>
        <vt:lpstr>テーマ</vt:lpstr>
      </vt:variant>
      <vt:variant>
        <vt:i4>1</vt:i4>
      </vt:variant>
      <vt:variant>
        <vt:lpstr>スライド タイトル</vt:lpstr>
      </vt:variant>
      <vt:variant>
        <vt:i4>79</vt:i4>
      </vt:variant>
    </vt:vector>
  </HeadingPairs>
  <TitlesOfParts>
    <vt:vector size="80" baseType="lpstr">
      <vt:lpstr>Office テーマ</vt:lpstr>
      <vt:lpstr>ハワイ観測所・所長報告 平成23-24年度</vt:lpstr>
      <vt:lpstr>Subaru Telescope Seasonal Greetings  2013</vt:lpstr>
      <vt:lpstr>Subaru 2013-2021</vt:lpstr>
      <vt:lpstr>スライド 4</vt:lpstr>
      <vt:lpstr>スライド 5</vt:lpstr>
      <vt:lpstr>Subaru Telescope’s strategic goals for the Fiscal Year 2012　壱 ①</vt:lpstr>
      <vt:lpstr>Subaru Telescope’s strategic goals for the Fiscal Year 2012　弐 ②</vt:lpstr>
      <vt:lpstr>Subaru Telescope’s strategic goals for the Fiscal Year 2012  参 ③</vt:lpstr>
      <vt:lpstr>Subaru Telescope’s strategic goals for the Fiscal Year 2012  四 ④</vt:lpstr>
      <vt:lpstr>Subaru Telescope’s strategic goals for the Fiscal Year 2012  五 ⑤</vt:lpstr>
      <vt:lpstr>Subaru Telescope’s strategic goals for the Fiscal Year 2012　六 ⑥</vt:lpstr>
      <vt:lpstr>Subaru Telescope’s strategic goals for the Fiscal Year 2012　七 ⑦</vt:lpstr>
      <vt:lpstr>Recent  Science Topics</vt:lpstr>
      <vt:lpstr>Subaru Telescope  Researchers Explain the Formation of Scheila‘s  Unusual Triple Dust Tails (Ishiguro et al. 2011)</vt:lpstr>
      <vt:lpstr>Subaru Telescope  Subaru‘s Sharp Eye Confirms Signs of Unseen Planets  in the Dust Ring of HR 4796 A </vt:lpstr>
      <vt:lpstr>Subaru Telescope  Precise Measurement of Dark Matter Distribution with  Strong and Weak Gravitational Lensing</vt:lpstr>
      <vt:lpstr>Subaru Telescope  Discovery of the Most Distant Galaxy in the Cosmic Dawn</vt:lpstr>
      <vt:lpstr>Subaru Telescope  Discovery of the Most Distant Galaxy in the Cosmic Dawn</vt:lpstr>
      <vt:lpstr>Subaru Telescope  Discovery of the Most Distant Proto-cluster of Galaxies</vt:lpstr>
      <vt:lpstr>Subaru Telescope  Discovery of the Most Distant Proto-cluster of Galaxies</vt:lpstr>
      <vt:lpstr>Subaru Telescope  Discovery of Free-floating Brown Dwarfs in Young Clusters</vt:lpstr>
      <vt:lpstr>Subaru Telescope  Discovery of Free-floating Brown Dwarfs in Young Clusters</vt:lpstr>
      <vt:lpstr>Subaru Telescope  First Detection of Abundance Carbon in the Early Universe</vt:lpstr>
      <vt:lpstr>Subaru Telescope The Most Distant and Ancient Supernovae in the Young Universe (Graur et al. 2011)</vt:lpstr>
      <vt:lpstr>スライド 25</vt:lpstr>
      <vt:lpstr>Subaru Telescope  Surprising Discovery of a Rare “Emerald-Cut” Galaxy</vt:lpstr>
      <vt:lpstr>Subaru Telescope  Subaru Telescope Reveals 3D Structure of Supernovae</vt:lpstr>
      <vt:lpstr>Subaru Telescope  Subaru Telescope Reveals 3D Structure of Supernovae</vt:lpstr>
      <vt:lpstr>Subaru Telescope A Weak-Lensing Mass Reconstruction of the Large-Scale Filament</vt:lpstr>
      <vt:lpstr>Subaru Telescope  Discovery of a Giant Gap in the Disk of a Sun-like Star</vt:lpstr>
      <vt:lpstr>Subaru Telescope Direct Imaging of a Super-Jupiter Around a Massive Star</vt:lpstr>
      <vt:lpstr>新規装置開発</vt:lpstr>
      <vt:lpstr>スライド 33</vt:lpstr>
      <vt:lpstr>RAVEN  （多天体補償光学系サイエンス実証機）</vt:lpstr>
      <vt:lpstr>IRD (IR Doppler Spectrograph)  （M型星の地球型惑星探査）</vt:lpstr>
      <vt:lpstr>CHARIS  （系外惑星探査のための面分光装置）</vt:lpstr>
      <vt:lpstr>すばる望遠鏡 次世代広視野補償光学システム</vt:lpstr>
      <vt:lpstr>Ground Layer AO 接地層補償高額系</vt:lpstr>
      <vt:lpstr>科学目標</vt:lpstr>
      <vt:lpstr>装置の整理・運用の簡素化</vt:lpstr>
      <vt:lpstr>スライド 41</vt:lpstr>
      <vt:lpstr>装置の使用頻度</vt:lpstr>
      <vt:lpstr>Passive Decommission</vt:lpstr>
      <vt:lpstr>The Tripod of Subaru</vt:lpstr>
      <vt:lpstr>冷却液漏れ事故の復旧 2011－2012</vt:lpstr>
      <vt:lpstr>すばる復旧報告</vt:lpstr>
      <vt:lpstr>安全対策の対応状況</vt:lpstr>
      <vt:lpstr>スライド 48</vt:lpstr>
      <vt:lpstr>Status of the Top Unit Exchange System at Subaru Telescope</vt:lpstr>
      <vt:lpstr>Status of the Top Unit Exchange System at Subaru Telescope</vt:lpstr>
      <vt:lpstr>Corrective Action Plan and Lessons Learned from the TUE/UL Incident on September 6, 2012</vt:lpstr>
      <vt:lpstr>Corrective Action Plan and Lessons Learned from the TUE/UL Incident on September 6, 2012</vt:lpstr>
      <vt:lpstr>すばる望遠鏡 共同利用実績</vt:lpstr>
      <vt:lpstr>申請・採択課題数</vt:lpstr>
      <vt:lpstr>機関別採択夜数</vt:lpstr>
      <vt:lpstr>スライド 56</vt:lpstr>
      <vt:lpstr>スライド 57</vt:lpstr>
      <vt:lpstr>教育</vt:lpstr>
      <vt:lpstr>教育・人材養成への貢献 （次世代の研究者の育成） </vt:lpstr>
      <vt:lpstr>スライド 60</vt:lpstr>
      <vt:lpstr>広報・普及</vt:lpstr>
      <vt:lpstr>情報発信</vt:lpstr>
      <vt:lpstr>見学プログラムによる施設訪問者</vt:lpstr>
      <vt:lpstr>Subaru Web Access</vt:lpstr>
      <vt:lpstr>アウトリーチ活動 地元での普及・啓発活動、職業教育への協力</vt:lpstr>
      <vt:lpstr>平成２５年度</vt:lpstr>
      <vt:lpstr>平成25年度</vt:lpstr>
      <vt:lpstr>平成25年度の目標•計画</vt:lpstr>
      <vt:lpstr>アジア諸国との連携</vt:lpstr>
      <vt:lpstr>平成25年度の目標•計画</vt:lpstr>
      <vt:lpstr>マウナケア山頂望遠鏡群との連携</vt:lpstr>
      <vt:lpstr>マウナケアでの連携</vt:lpstr>
      <vt:lpstr>平成25年度の目標•計画</vt:lpstr>
      <vt:lpstr>平成25年度の目標•計画</vt:lpstr>
      <vt:lpstr>スライド 75</vt:lpstr>
      <vt:lpstr>すばるの戦略 2013－2021</vt:lpstr>
      <vt:lpstr>すばる望遠鏡の長期見通し</vt:lpstr>
      <vt:lpstr>すばるの生き残り 2013－2021</vt:lpstr>
      <vt:lpstr>北北西に進路を取れ North by Northwest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プロジェクト・ウィーク 平成21-22年度版・成果資料</dc:title>
  <dc:creator>iwata</dc:creator>
  <cp:lastModifiedBy>admin</cp:lastModifiedBy>
  <cp:revision>463</cp:revision>
  <dcterms:created xsi:type="dcterms:W3CDTF">2010-12-03T05:41:48Z</dcterms:created>
  <dcterms:modified xsi:type="dcterms:W3CDTF">2013-01-15T02:16:39Z</dcterms:modified>
</cp:coreProperties>
</file>