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3" r:id="rId1"/>
    <p:sldMasterId id="2147484061" r:id="rId2"/>
  </p:sldMasterIdLst>
  <p:notesMasterIdLst>
    <p:notesMasterId r:id="rId23"/>
  </p:notesMasterIdLst>
  <p:sldIdLst>
    <p:sldId id="256" r:id="rId3"/>
    <p:sldId id="259" r:id="rId4"/>
    <p:sldId id="257" r:id="rId5"/>
    <p:sldId id="279" r:id="rId6"/>
    <p:sldId id="260" r:id="rId7"/>
    <p:sldId id="261" r:id="rId8"/>
    <p:sldId id="277" r:id="rId9"/>
    <p:sldId id="280" r:id="rId10"/>
    <p:sldId id="271" r:id="rId11"/>
    <p:sldId id="268" r:id="rId12"/>
    <p:sldId id="272" r:id="rId13"/>
    <p:sldId id="273" r:id="rId14"/>
    <p:sldId id="276" r:id="rId15"/>
    <p:sldId id="274" r:id="rId16"/>
    <p:sldId id="275" r:id="rId17"/>
    <p:sldId id="262" r:id="rId18"/>
    <p:sldId id="263" r:id="rId19"/>
    <p:sldId id="269" r:id="rId20"/>
    <p:sldId id="270" r:id="rId21"/>
    <p:sldId id="281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945AA-1BEA-CC45-AE78-C05D716E8976}">
          <p14:sldIdLst>
            <p14:sldId id="256"/>
            <p14:sldId id="259"/>
            <p14:sldId id="257"/>
            <p14:sldId id="279"/>
            <p14:sldId id="260"/>
            <p14:sldId id="261"/>
            <p14:sldId id="277"/>
            <p14:sldId id="280"/>
            <p14:sldId id="271"/>
            <p14:sldId id="268"/>
            <p14:sldId id="272"/>
            <p14:sldId id="273"/>
            <p14:sldId id="276"/>
            <p14:sldId id="274"/>
            <p14:sldId id="275"/>
            <p14:sldId id="262"/>
            <p14:sldId id="263"/>
            <p14:sldId id="269"/>
            <p14:sldId id="27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9"/>
    <p:restoredTop sz="94545"/>
  </p:normalViewPr>
  <p:slideViewPr>
    <p:cSldViewPr snapToGrid="0" snapToObjects="1">
      <p:cViewPr>
        <p:scale>
          <a:sx n="100" d="100"/>
          <a:sy n="100" d="100"/>
        </p:scale>
        <p:origin x="1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Users-Mtg-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noumaru/ownCloud/Documents/&#35336;&#31639;&#27231;%20in%20ownCloud/STN4/&#12377;&#12399;&#12441;&#12427;&#20316;&#25104;&#35500;&#26126;&#36039;&#26009;/mtk_remote_observers_statistics201801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noumaru/ownCloud/Documents/&#35336;&#31639;&#27231;%20in%20ownCloud/STN4/&#12377;&#12399;&#12441;&#12427;&#20316;&#25104;&#35500;&#26126;&#36039;&#26009;/mtk_remote_observers_statistics201801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noumaru/ownCloud/Documents/&#35336;&#31639;&#27231;%20in%20ownCloud/STN4/&#12377;&#12399;&#12441;&#12427;&#20316;&#25104;&#35500;&#26126;&#36039;&#26009;/mtk_remote_observers_statistics201801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noumaru/ownCloud/Documents/&#35336;&#31639;&#27231;%20in%20ownCloud/STN4/&#12377;&#12399;&#12441;&#12427;&#20316;&#25104;&#35500;&#26126;&#36039;&#26009;/mtk_remote_observers_statistics201801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noumaru/ownCloud/Documents/&#35336;&#31639;&#27231;%20in%20ownCloud/STN4/&#12377;&#12399;&#12441;&#12427;&#20316;&#25104;&#35500;&#26126;&#36039;&#26009;/mtk_remote_observers_statistics201801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47661854768154"/>
          <c:y val="0.0560301837270341"/>
          <c:w val="0.777276902887139"/>
          <c:h val="0.7761147564887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Sheet1!$B$4:$B$6</c:f>
              <c:strCache>
                <c:ptCount val="3"/>
                <c:pt idx="0">
                  <c:v>Incoming FITS</c:v>
                </c:pt>
                <c:pt idx="1">
                  <c:v>MASTARS Download</c:v>
                </c:pt>
                <c:pt idx="2">
                  <c:v>STARS Download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49.0</c:v>
                </c:pt>
                <c:pt idx="1">
                  <c:v>67.0</c:v>
                </c:pt>
                <c:pt idx="2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9444444444444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1111111111111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Sheet1!$B$4:$B$6</c:f>
              <c:strCache>
                <c:ptCount val="3"/>
                <c:pt idx="0">
                  <c:v>Incoming FITS</c:v>
                </c:pt>
                <c:pt idx="1">
                  <c:v>MASTARS Download</c:v>
                </c:pt>
                <c:pt idx="2">
                  <c:v>STARS Download</c:v>
                </c:pt>
              </c:strCache>
            </c:strRef>
          </c:cat>
          <c:val>
            <c:numRef>
              <c:f>Sheet1!$D$4:$D$6</c:f>
              <c:numCache>
                <c:formatCode>General</c:formatCode>
                <c:ptCount val="3"/>
                <c:pt idx="0">
                  <c:v>42.0</c:v>
                </c:pt>
                <c:pt idx="1">
                  <c:v>67.0</c:v>
                </c:pt>
                <c:pt idx="2">
                  <c:v>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9982000"/>
        <c:axId val="1499984752"/>
        <c:axId val="0"/>
      </c:bar3DChart>
      <c:catAx>
        <c:axId val="149998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9984752"/>
        <c:crosses val="autoZero"/>
        <c:auto val="1"/>
        <c:lblAlgn val="ctr"/>
        <c:lblOffset val="100"/>
        <c:noMultiLvlLbl val="0"/>
      </c:catAx>
      <c:valAx>
        <c:axId val="149998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98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487532808399"/>
          <c:y val="0.41628280839895"/>
          <c:w val="0.103512467191601"/>
          <c:h val="0.16743438320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1. mtk-remote open-use observers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'mtk-observers'!$B$3</c:f>
              <c:strCache>
                <c:ptCount val="1"/>
                <c:pt idx="0">
                  <c:v>1. mitaka remote observers (open-use)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'mtk-observers'!$A$4:$A$11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'mtk-observers'!$B$4:$B$11</c:f>
              <c:numCache>
                <c:formatCode>General</c:formatCode>
                <c:ptCount val="8"/>
                <c:pt idx="0">
                  <c:v>13.0</c:v>
                </c:pt>
                <c:pt idx="1">
                  <c:v>21.0</c:v>
                </c:pt>
                <c:pt idx="2">
                  <c:v>22.0</c:v>
                </c:pt>
                <c:pt idx="3">
                  <c:v>47.0</c:v>
                </c:pt>
                <c:pt idx="4">
                  <c:v>64.0</c:v>
                </c:pt>
                <c:pt idx="5">
                  <c:v>40.0</c:v>
                </c:pt>
                <c:pt idx="6">
                  <c:v>54.0</c:v>
                </c:pt>
                <c:pt idx="7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BB-43F5-AE79-2CFBC8BD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241200"/>
        <c:axId val="1406210272"/>
      </c:barChart>
      <c:catAx>
        <c:axId val="15002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6210272"/>
        <c:crosses val="autoZero"/>
        <c:auto val="1"/>
        <c:lblAlgn val="ctr"/>
        <c:lblOffset val="100"/>
        <c:noMultiLvlLbl val="0"/>
      </c:catAx>
      <c:valAx>
        <c:axId val="14062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24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2. ratio of mtk-remote observation </a:t>
            </a:r>
          </a:p>
          <a:p>
            <a:pPr>
              <a:defRPr/>
            </a:pPr>
            <a:r>
              <a:rPr lang="en-US"/>
              <a:t>(by classical nights)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'mtk-observers'!$F$15</c:f>
              <c:strCache>
                <c:ptCount val="1"/>
                <c:pt idx="0">
                  <c:v>ratio(mtk_only)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'mtk-observers'!$A$16:$A$23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'mtk-observers'!$F$16:$F$23</c:f>
              <c:numCache>
                <c:formatCode>0%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0.156779661016949</c:v>
                </c:pt>
                <c:pt idx="4">
                  <c:v>0.25974025974026</c:v>
                </c:pt>
                <c:pt idx="5">
                  <c:v>0.192307692307692</c:v>
                </c:pt>
                <c:pt idx="6">
                  <c:v>0.281767955801105</c:v>
                </c:pt>
                <c:pt idx="7">
                  <c:v>0.211267605633803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C7-4BA9-90AE-08CB1F309EE0}"/>
            </c:ext>
          </c:extLst>
        </c:ser>
        <c:ser>
          <c:idx val="1"/>
          <c:order val="1"/>
          <c:tx>
            <c:strRef>
              <c:f>'mtk-observers'!$G$15</c:f>
              <c:strCache>
                <c:ptCount val="1"/>
                <c:pt idx="0">
                  <c:v>ratio(include_mtk)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'mtk-observers'!$A$16:$A$23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'mtk-observers'!$G$16:$G$23</c:f>
              <c:numCache>
                <c:formatCode>0%</c:formatCode>
                <c:ptCount val="8"/>
                <c:pt idx="0">
                  <c:v>0.0753138075313807</c:v>
                </c:pt>
                <c:pt idx="1">
                  <c:v>0.191666666666667</c:v>
                </c:pt>
                <c:pt idx="2">
                  <c:v>0.124463519313305</c:v>
                </c:pt>
                <c:pt idx="3">
                  <c:v>0.23728813559322</c:v>
                </c:pt>
                <c:pt idx="4">
                  <c:v>0.346320346320346</c:v>
                </c:pt>
                <c:pt idx="5">
                  <c:v>0.307692307692308</c:v>
                </c:pt>
                <c:pt idx="6">
                  <c:v>0.447513812154696</c:v>
                </c:pt>
                <c:pt idx="7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95-48ED-9279-F4F086C9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198560"/>
        <c:axId val="1406194192"/>
      </c:lineChart>
      <c:catAx>
        <c:axId val="14061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6194192"/>
        <c:crosses val="autoZero"/>
        <c:auto val="1"/>
        <c:lblAlgn val="ctr"/>
        <c:lblOffset val="100"/>
        <c:noMultiLvlLbl val="0"/>
      </c:catAx>
      <c:valAx>
        <c:axId val="140619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619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mtk-remote observation (openuse nights) </a:t>
            </a:r>
          </a:p>
          <a:p>
            <a:pPr>
              <a:defRPr/>
            </a:pPr>
            <a:r>
              <a:rPr lang="en-US"/>
              <a:t>(classical nights only)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'mtk-observers'!$C$15</c:f>
              <c:strCache>
                <c:ptCount val="1"/>
                <c:pt idx="0">
                  <c:v>only_mtk-remote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'mtk-observers'!$A$16:$A$23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'mtk-observers'!$C$16:$C$23</c:f>
              <c:numCache>
                <c:formatCode>General</c:formatCode>
                <c:ptCount val="8"/>
                <c:pt idx="3">
                  <c:v>18.5</c:v>
                </c:pt>
                <c:pt idx="4">
                  <c:v>30.0</c:v>
                </c:pt>
                <c:pt idx="5">
                  <c:v>17.5</c:v>
                </c:pt>
                <c:pt idx="6">
                  <c:v>25.5</c:v>
                </c:pt>
                <c:pt idx="7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E2-46AC-AD6B-A5C64EC9CA23}"/>
            </c:ext>
          </c:extLst>
        </c:ser>
        <c:ser>
          <c:idx val="2"/>
          <c:order val="2"/>
          <c:tx>
            <c:strRef>
              <c:f>'mtk-observers'!$D$15</c:f>
              <c:strCache>
                <c:ptCount val="1"/>
                <c:pt idx="0">
                  <c:v>having on-site observers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'mtk-observers'!$A$16:$A$23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'mtk-observers'!$D$16:$D$23</c:f>
              <c:numCache>
                <c:formatCode>General</c:formatCode>
                <c:ptCount val="8"/>
                <c:pt idx="0">
                  <c:v>119.5</c:v>
                </c:pt>
                <c:pt idx="1">
                  <c:v>120.0</c:v>
                </c:pt>
                <c:pt idx="2">
                  <c:v>116.5</c:v>
                </c:pt>
                <c:pt idx="3">
                  <c:v>99.5</c:v>
                </c:pt>
                <c:pt idx="4">
                  <c:v>85.5</c:v>
                </c:pt>
                <c:pt idx="5">
                  <c:v>73.5</c:v>
                </c:pt>
                <c:pt idx="6">
                  <c:v>65.0</c:v>
                </c:pt>
                <c:pt idx="7">
                  <c:v>56.0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E2-46AC-AD6B-A5C64EC9C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0253584"/>
        <c:axId val="1500256064"/>
      </c:barChart>
      <c:lineChart>
        <c:grouping val="standard"/>
        <c:varyColors val="0"/>
        <c:ser>
          <c:idx val="0"/>
          <c:order val="0"/>
          <c:tx>
            <c:strRef>
              <c:f>'mtk-observers'!$B$15</c:f>
              <c:strCache>
                <c:ptCount val="1"/>
                <c:pt idx="0">
                  <c:v>including mtk-remote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'mtk-observers'!$A$16:$A$23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'mtk-observers'!$B$16:$B$23</c:f>
              <c:numCache>
                <c:formatCode>General</c:formatCode>
                <c:ptCount val="8"/>
                <c:pt idx="0">
                  <c:v>9.0</c:v>
                </c:pt>
                <c:pt idx="1">
                  <c:v>23.0</c:v>
                </c:pt>
                <c:pt idx="2">
                  <c:v>14.5</c:v>
                </c:pt>
                <c:pt idx="3">
                  <c:v>28.0</c:v>
                </c:pt>
                <c:pt idx="4">
                  <c:v>40.0</c:v>
                </c:pt>
                <c:pt idx="5">
                  <c:v>28.0</c:v>
                </c:pt>
                <c:pt idx="6">
                  <c:v>40.5</c:v>
                </c:pt>
                <c:pt idx="7">
                  <c:v>35.5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E2-46AC-AD6B-A5C64EC9C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253584"/>
        <c:axId val="1500256064"/>
      </c:lineChart>
      <c:catAx>
        <c:axId val="150025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256064"/>
        <c:crosses val="autoZero"/>
        <c:auto val="1"/>
        <c:lblAlgn val="ctr"/>
        <c:lblOffset val="100"/>
        <c:noMultiLvlLbl val="0"/>
      </c:catAx>
      <c:valAx>
        <c:axId val="150025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25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3.</a:t>
            </a:r>
            <a:r>
              <a:rPr lang="ja-JP"/>
              <a:t> </a:t>
            </a:r>
            <a:r>
              <a:rPr lang="en-US"/>
              <a:t>mtk-observation nights by Instr.</a:t>
            </a:r>
            <a:endParaRPr lang="ja-JP"/>
          </a:p>
        </c:rich>
      </c:tx>
      <c:layout>
        <c:manualLayout>
          <c:xMode val="edge"/>
          <c:yMode val="edge"/>
          <c:x val="0.281208127402526"/>
          <c:y val="0.0358905338716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2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0526504930126977"/>
          <c:y val="0.130877806940799"/>
          <c:w val="0.831125822959281"/>
          <c:h val="0.66189926118982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'mtk-observers'!$J$3</c:f>
              <c:strCache>
                <c:ptCount val="1"/>
                <c:pt idx="0">
                  <c:v>COMICS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'mtk-observers'!$J$4:$J$11</c:f>
              <c:numCache>
                <c:formatCode>General</c:formatCode>
                <c:ptCount val="8"/>
                <c:pt idx="3">
                  <c:v>1.0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31-46EF-BD80-9BFEA7F9B77B}"/>
            </c:ext>
          </c:extLst>
        </c:ser>
        <c:ser>
          <c:idx val="1"/>
          <c:order val="1"/>
          <c:tx>
            <c:strRef>
              <c:f>'mtk-observers'!$K$3</c:f>
              <c:strCache>
                <c:ptCount val="1"/>
                <c:pt idx="0">
                  <c:v>FMOS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'mtk-observers'!$K$4:$K$11</c:f>
              <c:numCache>
                <c:formatCode>General</c:formatCode>
                <c:ptCount val="8"/>
                <c:pt idx="4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31-46EF-BD80-9BFEA7F9B77B}"/>
            </c:ext>
          </c:extLst>
        </c:ser>
        <c:ser>
          <c:idx val="2"/>
          <c:order val="2"/>
          <c:tx>
            <c:strRef>
              <c:f>'mtk-observers'!$L$3</c:f>
              <c:strCache>
                <c:ptCount val="1"/>
                <c:pt idx="0">
                  <c:v>FOCAS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'mtk-observers'!$L$4:$L$11</c:f>
              <c:numCache>
                <c:formatCode>General</c:formatCode>
                <c:ptCount val="8"/>
                <c:pt idx="1">
                  <c:v>2.0</c:v>
                </c:pt>
                <c:pt idx="3">
                  <c:v>1.0</c:v>
                </c:pt>
                <c:pt idx="5">
                  <c:v>3.0</c:v>
                </c:pt>
                <c:pt idx="6">
                  <c:v>0.5</c:v>
                </c:pt>
                <c:pt idx="7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31-46EF-BD80-9BFEA7F9B77B}"/>
            </c:ext>
          </c:extLst>
        </c:ser>
        <c:ser>
          <c:idx val="3"/>
          <c:order val="3"/>
          <c:tx>
            <c:strRef>
              <c:f>'mtk-observers'!$M$3</c:f>
              <c:strCache>
                <c:ptCount val="1"/>
                <c:pt idx="0">
                  <c:v>HDS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'mtk-observers'!$M$4:$M$11</c:f>
              <c:numCache>
                <c:formatCode>General</c:formatCode>
                <c:ptCount val="8"/>
                <c:pt idx="1">
                  <c:v>2.0</c:v>
                </c:pt>
                <c:pt idx="2">
                  <c:v>3.0</c:v>
                </c:pt>
                <c:pt idx="3">
                  <c:v>3.0</c:v>
                </c:pt>
                <c:pt idx="4">
                  <c:v>4.0</c:v>
                </c:pt>
                <c:pt idx="5">
                  <c:v>3.0</c:v>
                </c:pt>
                <c:pt idx="6">
                  <c:v>6.5</c:v>
                </c:pt>
                <c:pt idx="7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31-46EF-BD80-9BFEA7F9B77B}"/>
            </c:ext>
          </c:extLst>
        </c:ser>
        <c:ser>
          <c:idx val="4"/>
          <c:order val="4"/>
          <c:tx>
            <c:strRef>
              <c:f>'mtk-observers'!$N$3</c:f>
              <c:strCache>
                <c:ptCount val="1"/>
                <c:pt idx="0">
                  <c:v>IRCS</c:v>
                </c:pt>
              </c:strCache>
            </c:strRef>
          </c:tx>
          <c:spPr>
            <a:solidFill>
              <a:srgbClr val="CCFFFF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'mtk-observers'!$N$4:$N$11</c:f>
              <c:numCache>
                <c:formatCode>General</c:formatCode>
                <c:ptCount val="8"/>
                <c:pt idx="2">
                  <c:v>2.0</c:v>
                </c:pt>
                <c:pt idx="3">
                  <c:v>1.5</c:v>
                </c:pt>
                <c:pt idx="5">
                  <c:v>0.5</c:v>
                </c:pt>
                <c:pt idx="6">
                  <c:v>1.0</c:v>
                </c:pt>
                <c:pt idx="7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31-46EF-BD80-9BFEA7F9B77B}"/>
            </c:ext>
          </c:extLst>
        </c:ser>
        <c:ser>
          <c:idx val="5"/>
          <c:order val="5"/>
          <c:tx>
            <c:strRef>
              <c:f>'mtk-observers'!$O$3</c:f>
              <c:strCache>
                <c:ptCount val="1"/>
                <c:pt idx="0">
                  <c:v>MOIRCS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'mtk-observers'!$O$4:$O$11</c:f>
              <c:numCache>
                <c:formatCode>General</c:formatCode>
                <c:ptCount val="8"/>
                <c:pt idx="1">
                  <c:v>1.0</c:v>
                </c:pt>
                <c:pt idx="2">
                  <c:v>0.5</c:v>
                </c:pt>
                <c:pt idx="5">
                  <c:v>1.0</c:v>
                </c:pt>
                <c:pt idx="6">
                  <c:v>1.0</c:v>
                </c:pt>
                <c:pt idx="7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31-46EF-BD80-9BFEA7F9B77B}"/>
            </c:ext>
          </c:extLst>
        </c:ser>
        <c:ser>
          <c:idx val="6"/>
          <c:order val="6"/>
          <c:tx>
            <c:strRef>
              <c:f>'mtk-observers'!$P$3</c:f>
              <c:strCache>
                <c:ptCount val="1"/>
                <c:pt idx="0">
                  <c:v>S-Cam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'mtk-observers'!$P$4:$P$11</c:f>
              <c:numCache>
                <c:formatCode>General</c:formatCode>
                <c:ptCount val="8"/>
                <c:pt idx="3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31-46EF-BD80-9BFEA7F9B77B}"/>
            </c:ext>
          </c:extLst>
        </c:ser>
        <c:ser>
          <c:idx val="7"/>
          <c:order val="7"/>
          <c:tx>
            <c:strRef>
              <c:f>'mtk-observers'!$Q$3</c:f>
              <c:strCache>
                <c:ptCount val="1"/>
                <c:pt idx="0">
                  <c:v>PI instr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'mtk-observers'!$Q$4:$Q$11</c:f>
              <c:numCache>
                <c:formatCode>General</c:formatCode>
                <c:ptCount val="8"/>
                <c:pt idx="0">
                  <c:v>9.0</c:v>
                </c:pt>
                <c:pt idx="1">
                  <c:v>14.0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0.0</c:v>
                </c:pt>
                <c:pt idx="6">
                  <c:v>3.0</c:v>
                </c:pt>
                <c:pt idx="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31-46EF-BD80-9BFEA7F9B77B}"/>
            </c:ext>
          </c:extLst>
        </c:ser>
        <c:ser>
          <c:idx val="8"/>
          <c:order val="8"/>
          <c:tx>
            <c:strRef>
              <c:f>'mtk-observers'!$R$3</c:f>
              <c:strCache>
                <c:ptCount val="1"/>
                <c:pt idx="0">
                  <c:v>HSC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'mtk-observers'!$I$4:$I$11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'mtk-observers'!$R$4:$R$11</c:f>
              <c:numCache>
                <c:formatCode>General</c:formatCode>
                <c:ptCount val="8"/>
                <c:pt idx="1">
                  <c:v>4.0</c:v>
                </c:pt>
                <c:pt idx="2">
                  <c:v>7.0</c:v>
                </c:pt>
                <c:pt idx="3">
                  <c:v>18.5</c:v>
                </c:pt>
                <c:pt idx="4">
                  <c:v>32.0</c:v>
                </c:pt>
                <c:pt idx="5">
                  <c:v>19.5</c:v>
                </c:pt>
                <c:pt idx="6">
                  <c:v>28.5</c:v>
                </c:pt>
                <c:pt idx="7">
                  <c:v>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31-46EF-BD80-9BFEA7F9B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0311184"/>
        <c:axId val="1500313936"/>
        <c:axId val="1500316416"/>
      </c:bar3DChart>
      <c:catAx>
        <c:axId val="15003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313936"/>
        <c:crosses val="autoZero"/>
        <c:auto val="1"/>
        <c:lblAlgn val="ctr"/>
        <c:lblOffset val="100"/>
        <c:noMultiLvlLbl val="0"/>
      </c:catAx>
      <c:valAx>
        <c:axId val="150031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311184"/>
        <c:crosses val="autoZero"/>
        <c:crossBetween val="between"/>
      </c:valAx>
      <c:serAx>
        <c:axId val="1500316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31393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843927330313"/>
          <c:y val="0.884291504235183"/>
          <c:w val="0.645965776624291"/>
          <c:h val="0.0315570231140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4. mtk-observers by Institute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'mtk-observers'!$J$15</c:f>
              <c:strCache>
                <c:ptCount val="1"/>
                <c:pt idx="0">
                  <c:v>NINS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'mtk-observers'!$J$16:$J$23</c:f>
              <c:numCache>
                <c:formatCode>General</c:formatCode>
                <c:ptCount val="8"/>
                <c:pt idx="0">
                  <c:v>3.0</c:v>
                </c:pt>
                <c:pt idx="1">
                  <c:v>12.0</c:v>
                </c:pt>
                <c:pt idx="2">
                  <c:v>12.0</c:v>
                </c:pt>
                <c:pt idx="3">
                  <c:v>14.0</c:v>
                </c:pt>
                <c:pt idx="4">
                  <c:v>22.0</c:v>
                </c:pt>
                <c:pt idx="5">
                  <c:v>10.0</c:v>
                </c:pt>
                <c:pt idx="6">
                  <c:v>16.0</c:v>
                </c:pt>
                <c:pt idx="7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6-49FC-8C55-9B788657B63D}"/>
            </c:ext>
          </c:extLst>
        </c:ser>
        <c:ser>
          <c:idx val="1"/>
          <c:order val="1"/>
          <c:tx>
            <c:strRef>
              <c:f>'mtk-observers'!$K$15</c:f>
              <c:strCache>
                <c:ptCount val="1"/>
                <c:pt idx="0">
                  <c:v>SOKENDAI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'mtk-observers'!$K$16:$K$23</c:f>
              <c:numCache>
                <c:formatCode>General</c:formatCode>
                <c:ptCount val="8"/>
                <c:pt idx="0">
                  <c:v>6.0</c:v>
                </c:pt>
                <c:pt idx="1">
                  <c:v>2.0</c:v>
                </c:pt>
                <c:pt idx="2">
                  <c:v>2.0</c:v>
                </c:pt>
                <c:pt idx="3">
                  <c:v>7.0</c:v>
                </c:pt>
                <c:pt idx="4">
                  <c:v>3.0</c:v>
                </c:pt>
                <c:pt idx="6">
                  <c:v>17.0</c:v>
                </c:pt>
                <c:pt idx="7">
                  <c:v>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6-49FC-8C55-9B788657B63D}"/>
            </c:ext>
          </c:extLst>
        </c:ser>
        <c:ser>
          <c:idx val="2"/>
          <c:order val="2"/>
          <c:tx>
            <c:strRef>
              <c:f>'mtk-observers'!$L$15</c:f>
              <c:strCache>
                <c:ptCount val="1"/>
                <c:pt idx="0">
                  <c:v>U. of Tokyo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'mtk-observers'!$L$16:$L$23</c:f>
              <c:numCache>
                <c:formatCode>General</c:formatCode>
                <c:ptCount val="8"/>
                <c:pt idx="0">
                  <c:v>4.0</c:v>
                </c:pt>
                <c:pt idx="1">
                  <c:v>6.0</c:v>
                </c:pt>
                <c:pt idx="2">
                  <c:v>3.0</c:v>
                </c:pt>
                <c:pt idx="3">
                  <c:v>12.0</c:v>
                </c:pt>
                <c:pt idx="4">
                  <c:v>25.0</c:v>
                </c:pt>
                <c:pt idx="5">
                  <c:v>20.0</c:v>
                </c:pt>
                <c:pt idx="6">
                  <c:v>14.0</c:v>
                </c:pt>
                <c:pt idx="7">
                  <c:v>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6-49FC-8C55-9B788657B63D}"/>
            </c:ext>
          </c:extLst>
        </c:ser>
        <c:ser>
          <c:idx val="3"/>
          <c:order val="3"/>
          <c:tx>
            <c:strRef>
              <c:f>'mtk-observers'!$M$15</c:f>
              <c:strCache>
                <c:ptCount val="1"/>
                <c:pt idx="0">
                  <c:v>Tohoku U.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'mtk-observers'!$M$16:$M$23</c:f>
              <c:numCache>
                <c:formatCode>General</c:formatCode>
                <c:ptCount val="8"/>
                <c:pt idx="2">
                  <c:v>2.0</c:v>
                </c:pt>
                <c:pt idx="5">
                  <c:v>1.0</c:v>
                </c:pt>
                <c:pt idx="7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66-49FC-8C55-9B788657B63D}"/>
            </c:ext>
          </c:extLst>
        </c:ser>
        <c:ser>
          <c:idx val="4"/>
          <c:order val="4"/>
          <c:tx>
            <c:strRef>
              <c:f>'mtk-observers'!$N$15</c:f>
              <c:strCache>
                <c:ptCount val="1"/>
                <c:pt idx="0">
                  <c:v>TiTECH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'mtk-observers'!$N$16:$N$23</c:f>
              <c:numCache>
                <c:formatCode>General</c:formatCode>
                <c:ptCount val="8"/>
                <c:pt idx="2">
                  <c:v>1.0</c:v>
                </c:pt>
                <c:pt idx="5">
                  <c:v>1.0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66-49FC-8C55-9B788657B63D}"/>
            </c:ext>
          </c:extLst>
        </c:ser>
        <c:ser>
          <c:idx val="5"/>
          <c:order val="5"/>
          <c:tx>
            <c:strRef>
              <c:f>'mtk-observers'!$O$15</c:f>
              <c:strCache>
                <c:ptCount val="1"/>
                <c:pt idx="0">
                  <c:v>Hiroshima Univ.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'mtk-observers'!$O$16:$O$23</c:f>
              <c:numCache>
                <c:formatCode>General</c:formatCode>
                <c:ptCount val="8"/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66-49FC-8C55-9B788657B63D}"/>
            </c:ext>
          </c:extLst>
        </c:ser>
        <c:ser>
          <c:idx val="6"/>
          <c:order val="6"/>
          <c:tx>
            <c:strRef>
              <c:f>'mtk-observers'!$P$15</c:f>
              <c:strCache>
                <c:ptCount val="1"/>
                <c:pt idx="0">
                  <c:v>Ehime U.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'mtk-observers'!$P$16:$P$23</c:f>
              <c:numCache>
                <c:formatCode>General</c:formatCode>
                <c:ptCount val="8"/>
                <c:pt idx="3">
                  <c:v>2.0</c:v>
                </c:pt>
                <c:pt idx="4">
                  <c:v>4.0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66-49FC-8C55-9B788657B63D}"/>
            </c:ext>
          </c:extLst>
        </c:ser>
        <c:ser>
          <c:idx val="7"/>
          <c:order val="7"/>
          <c:tx>
            <c:strRef>
              <c:f>'mtk-observers'!$Q$15</c:f>
              <c:strCache>
                <c:ptCount val="1"/>
                <c:pt idx="0">
                  <c:v>others(domestic)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'mtk-observers'!$Q$16:$Q$23</c:f>
              <c:numCache>
                <c:formatCode>General</c:formatCode>
                <c:ptCount val="8"/>
                <c:pt idx="1">
                  <c:v>1.0</c:v>
                </c:pt>
                <c:pt idx="2">
                  <c:v>1.0</c:v>
                </c:pt>
                <c:pt idx="3">
                  <c:v>6.0</c:v>
                </c:pt>
                <c:pt idx="4">
                  <c:v>7.0</c:v>
                </c:pt>
                <c:pt idx="5">
                  <c:v>6.0</c:v>
                </c:pt>
                <c:pt idx="6">
                  <c:v>3.0</c:v>
                </c:pt>
                <c:pt idx="7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566-49FC-8C55-9B788657B63D}"/>
            </c:ext>
          </c:extLst>
        </c:ser>
        <c:ser>
          <c:idx val="8"/>
          <c:order val="8"/>
          <c:tx>
            <c:strRef>
              <c:f>'mtk-observers'!$R$15</c:f>
              <c:strCache>
                <c:ptCount val="1"/>
                <c:pt idx="0">
                  <c:v>overseas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'mtk-observers'!$I$16:$I$23</c:f>
              <c:strCache>
                <c:ptCount val="8"/>
                <c:pt idx="0">
                  <c:v>S14A</c:v>
                </c:pt>
                <c:pt idx="1">
                  <c:v>S14B</c:v>
                </c:pt>
                <c:pt idx="2">
                  <c:v>S15A</c:v>
                </c:pt>
                <c:pt idx="3">
                  <c:v>S15B</c:v>
                </c:pt>
                <c:pt idx="4">
                  <c:v>S16A</c:v>
                </c:pt>
                <c:pt idx="5">
                  <c:v>S16B</c:v>
                </c:pt>
                <c:pt idx="6">
                  <c:v>S17A</c:v>
                </c:pt>
                <c:pt idx="7">
                  <c:v>S17B</c:v>
                </c:pt>
              </c:strCache>
            </c:strRef>
          </c:cat>
          <c:val>
            <c:numRef>
              <c:f>'mtk-observers'!$R$16:$R$23</c:f>
              <c:numCache>
                <c:formatCode>General</c:formatCode>
                <c:ptCount val="8"/>
                <c:pt idx="3">
                  <c:v>4.0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66-49FC-8C55-9B788657B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0369264"/>
        <c:axId val="1500372016"/>
        <c:axId val="0"/>
      </c:bar3DChart>
      <c:catAx>
        <c:axId val="15003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372016"/>
        <c:crosses val="autoZero"/>
        <c:auto val="1"/>
        <c:lblAlgn val="ctr"/>
        <c:lblOffset val="100"/>
        <c:noMultiLvlLbl val="0"/>
      </c:catAx>
      <c:valAx>
        <c:axId val="150037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03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0D221-E47F-C542-99FA-EFB191F6B24E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8E17C-E4B0-4B48-8FAC-F56B8946B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11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E17C-E4B0-4B48-8FAC-F56B8946BC1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31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55BDB36-BD05-6A47-9ECA-FF396029199D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34C050-5343-2142-A917-574E58ED9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164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83CC-A4B0-7F44-999E-FB04D38CC6E0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Subaru User’s Meeting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D664-C107-7043-90DA-417608FCFF4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"/>
            <a:ext cx="9211733" cy="6858001"/>
            <a:chOff x="-84670" y="-76205"/>
            <a:chExt cx="9211733" cy="6858001"/>
          </a:xfrm>
        </p:grpSpPr>
        <p:sp>
          <p:nvSpPr>
            <p:cNvPr id="8" name="Rectangle 7"/>
            <p:cNvSpPr/>
            <p:nvPr/>
          </p:nvSpPr>
          <p:spPr>
            <a:xfrm>
              <a:off x="-84670" y="-76205"/>
              <a:ext cx="9211733" cy="6858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5533" y="711195"/>
              <a:ext cx="2633135" cy="27093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779" y="1039871"/>
              <a:ext cx="250288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tabLst>
                  <a:tab pos="388938" algn="l"/>
                  <a:tab pos="1370013" algn="l"/>
                </a:tabLst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Passwords longer</a:t>
              </a:r>
            </a:p>
            <a:p>
              <a:pPr marL="0" indent="0">
                <a:tabLst>
                  <a:tab pos="388938" algn="l"/>
                  <a:tab pos="1370013" algn="l"/>
                </a:tabLst>
              </a:pPr>
              <a:r>
                <a:rPr lang="en-US" sz="1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12+ char 	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today</a:t>
              </a:r>
              <a:endPara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tabLst>
                  <a:tab pos="388938" algn="l"/>
                  <a:tab pos="1370013" algn="l"/>
                </a:tabLst>
              </a:pP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tabLst>
                  <a:tab pos="388938" algn="l"/>
                  <a:tab pos="1370013" algn="l"/>
                </a:tabLst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Observer</a:t>
              </a:r>
              <a:r>
                <a:rPr lang="en-US" sz="1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Download </a:t>
              </a:r>
              <a:r>
                <a:rPr lang="en-US" sz="1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</a:t>
              </a:r>
              <a:r>
                <a:rPr lang="en-US" sz="1600" b="1" baseline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lftp</a:t>
              </a:r>
              <a:r>
                <a:rPr lang="en-US" sz="1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beta-S17</a:t>
              </a:r>
              <a:endPara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tabLst>
                  <a:tab pos="388938" algn="l"/>
                  <a:tab pos="1370013" algn="l"/>
                </a:tabLst>
              </a:pP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tabLst>
                  <a:tab pos="388938" algn="l"/>
                  <a:tab pos="1370013" algn="l"/>
                </a:tabLst>
              </a:pPr>
              <a:r>
                <a:rPr lang="en-US" sz="1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HSC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Compressed MTK</a:t>
              </a:r>
            </a:p>
            <a:p>
              <a:pPr marL="0" indent="0">
                <a:tabLst>
                  <a:tab pos="388938" algn="l"/>
                  <a:tab pos="1370013" algn="l"/>
                </a:tabLst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fpack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    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today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28596"/>
              <a:ext cx="4555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Subaru Telescope Archive - STARS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3289298" y="787397"/>
            <a:ext cx="5270502" cy="5672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1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20494"/>
            <a:ext cx="7772400" cy="2387600"/>
          </a:xfrm>
        </p:spPr>
        <p:txBody>
          <a:bodyPr wrap="square">
            <a:normAutofit/>
          </a:bodyPr>
          <a:lstStyle/>
          <a:p>
            <a:r>
              <a:rPr lang="en-US" altLang="ja-JP" sz="4000" dirty="0" smtClean="0"/>
              <a:t>Computer and Data Management Division Report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608094"/>
            <a:ext cx="6858000" cy="649705"/>
          </a:xfrm>
        </p:spPr>
        <p:txBody>
          <a:bodyPr/>
          <a:lstStyle/>
          <a:p>
            <a:r>
              <a:rPr kumimoji="1" lang="en-US" altLang="ja-JP" dirty="0" smtClean="0"/>
              <a:t>Junichi Noumaru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5800" y="4051300"/>
            <a:ext cx="33911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Service Status</a:t>
            </a:r>
          </a:p>
          <a:p>
            <a:pPr lvl="1"/>
            <a:r>
              <a:rPr lang="en-GB" dirty="0" smtClean="0"/>
              <a:t>Network</a:t>
            </a:r>
          </a:p>
          <a:p>
            <a:pPr lvl="1"/>
            <a:r>
              <a:rPr lang="en-GB" dirty="0" smtClean="0"/>
              <a:t>HSC on-site DA system</a:t>
            </a:r>
          </a:p>
          <a:p>
            <a:pPr lvl="1"/>
            <a:r>
              <a:rPr lang="en-GB" dirty="0" smtClean="0"/>
              <a:t>STARS and MASTARS</a:t>
            </a:r>
          </a:p>
          <a:p>
            <a:r>
              <a:rPr lang="en-GB" dirty="0" smtClean="0"/>
              <a:t>Replacement of the major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19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Mitaka</a:t>
            </a:r>
            <a:r>
              <a:rPr kumimoji="1" lang="en-US" altLang="ja-JP" dirty="0" smtClean="0"/>
              <a:t> Remote Observation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Since S15B, </a:t>
            </a:r>
            <a:r>
              <a:rPr lang="en-US" altLang="ja-JP" dirty="0" smtClean="0"/>
              <a:t>a requirement that an observer must be at the summit during </a:t>
            </a:r>
            <a:r>
              <a:rPr lang="en-US" altLang="ja-JP" dirty="0" err="1" smtClean="0"/>
              <a:t>Mitaka</a:t>
            </a:r>
            <a:r>
              <a:rPr lang="en-US" altLang="ja-JP" dirty="0" smtClean="0"/>
              <a:t> remote observation has been lifted up.</a:t>
            </a:r>
          </a:p>
          <a:p>
            <a:r>
              <a:rPr kumimoji="1" lang="en-US" altLang="ja-JP" dirty="0" err="1" smtClean="0"/>
              <a:t>Mitaka</a:t>
            </a:r>
            <a:r>
              <a:rPr kumimoji="1" lang="en-US" altLang="ja-JP" dirty="0" smtClean="0"/>
              <a:t> remote observation is available for observations using any instrument.</a:t>
            </a:r>
          </a:p>
          <a:p>
            <a:r>
              <a:rPr lang="en-US" altLang="ja-JP" dirty="0" smtClean="0"/>
              <a:t>Both the number of </a:t>
            </a:r>
            <a:r>
              <a:rPr lang="en-US" altLang="ja-JP" dirty="0" err="1" smtClean="0"/>
              <a:t>Mitaka</a:t>
            </a:r>
            <a:r>
              <a:rPr lang="en-US" altLang="ja-JP" dirty="0" smtClean="0"/>
              <a:t> remote observers and the number of nights of </a:t>
            </a:r>
            <a:r>
              <a:rPr lang="en-US" altLang="ja-JP" dirty="0" err="1" smtClean="0"/>
              <a:t>Mitaka</a:t>
            </a:r>
            <a:r>
              <a:rPr lang="en-US" altLang="ja-JP" dirty="0" smtClean="0"/>
              <a:t> remote observation show a big leap after S15B.</a:t>
            </a:r>
          </a:p>
          <a:p>
            <a:r>
              <a:rPr lang="en-US" altLang="ja-JP" dirty="0"/>
              <a:t>HSC users and time dominate </a:t>
            </a:r>
            <a:r>
              <a:rPr lang="en-US" altLang="ja-JP" dirty="0" err="1"/>
              <a:t>Mitaka</a:t>
            </a:r>
            <a:r>
              <a:rPr lang="en-US" altLang="ja-JP" dirty="0"/>
              <a:t> remote observation.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83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223322"/>
              </p:ext>
            </p:extLst>
          </p:nvPr>
        </p:nvGraphicFramePr>
        <p:xfrm>
          <a:off x="733647" y="265813"/>
          <a:ext cx="7612912" cy="601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275113" y="371361"/>
            <a:ext cx="160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By Chie Yoshida and </a:t>
            </a:r>
            <a:r>
              <a:rPr lang="en-GB" sz="1100" dirty="0" err="1" smtClean="0"/>
              <a:t>Hitomi</a:t>
            </a:r>
            <a:r>
              <a:rPr lang="en-GB" sz="1100" dirty="0" smtClean="0"/>
              <a:t> </a:t>
            </a:r>
            <a:r>
              <a:rPr lang="en-GB" sz="1100" dirty="0" err="1" smtClean="0"/>
              <a:t>Yamanoi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8935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216675"/>
              </p:ext>
            </p:extLst>
          </p:nvPr>
        </p:nvGraphicFramePr>
        <p:xfrm>
          <a:off x="436512" y="405115"/>
          <a:ext cx="8337098" cy="602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19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125573"/>
              </p:ext>
            </p:extLst>
          </p:nvPr>
        </p:nvGraphicFramePr>
        <p:xfrm>
          <a:off x="288924" y="271464"/>
          <a:ext cx="8569326" cy="634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275113" y="371361"/>
            <a:ext cx="160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By Chie Yoshida and </a:t>
            </a:r>
            <a:r>
              <a:rPr lang="en-GB" sz="1100" dirty="0" err="1" smtClean="0"/>
              <a:t>Hitomi</a:t>
            </a:r>
            <a:r>
              <a:rPr lang="en-GB" sz="1100" dirty="0" smtClean="0"/>
              <a:t> </a:t>
            </a:r>
            <a:r>
              <a:rPr lang="en-GB" sz="1100" dirty="0" err="1" smtClean="0"/>
              <a:t>Yamanoi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3908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096855"/>
              </p:ext>
            </p:extLst>
          </p:nvPr>
        </p:nvGraphicFramePr>
        <p:xfrm>
          <a:off x="444499" y="0"/>
          <a:ext cx="821372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275113" y="371361"/>
            <a:ext cx="160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By Chie Yoshida and </a:t>
            </a:r>
            <a:r>
              <a:rPr lang="en-GB" sz="1100" dirty="0" err="1" smtClean="0"/>
              <a:t>Hitomi</a:t>
            </a:r>
            <a:r>
              <a:rPr lang="en-GB" sz="1100" dirty="0" smtClean="0"/>
              <a:t> </a:t>
            </a:r>
            <a:r>
              <a:rPr lang="en-GB" sz="1100" dirty="0" err="1" smtClean="0"/>
              <a:t>Yamanoi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4623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384992"/>
              </p:ext>
            </p:extLst>
          </p:nvPr>
        </p:nvGraphicFramePr>
        <p:xfrm>
          <a:off x="355600" y="328614"/>
          <a:ext cx="8445500" cy="613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6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615031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Replacement of the major computer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078705"/>
            <a:ext cx="7886700" cy="209825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STN4 to STN5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74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73161"/>
            <a:ext cx="7886700" cy="460380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Fujitsu </a:t>
            </a:r>
            <a:r>
              <a:rPr lang="en-US" altLang="ja-JP" dirty="0" smtClean="0"/>
              <a:t>won the bidding and continues to provide the rental service until 2023.</a:t>
            </a:r>
          </a:p>
          <a:p>
            <a:r>
              <a:rPr lang="en-US" altLang="ja-JP" dirty="0" smtClean="0"/>
              <a:t>We plan the replacement so that the work minimizes impact to observations.</a:t>
            </a:r>
          </a:p>
          <a:p>
            <a:r>
              <a:rPr lang="en-US" altLang="ja-JP" dirty="0" smtClean="0"/>
              <a:t>The functions of STN5 are almost the same as those of STN4. Performance is improved </a:t>
            </a:r>
            <a:r>
              <a:rPr lang="en-US" altLang="ja-JP" dirty="0" smtClean="0"/>
              <a:t>as CPU became faster over the years. Capacity of storage is increased.</a:t>
            </a:r>
            <a:endParaRPr lang="en-US" altLang="ja-JP" dirty="0" smtClean="0"/>
          </a:p>
          <a:p>
            <a:r>
              <a:rPr lang="en-US" altLang="ja-JP" dirty="0" smtClean="0"/>
              <a:t>STN5 has </a:t>
            </a:r>
            <a:r>
              <a:rPr lang="en-US" altLang="ja-JP" dirty="0"/>
              <a:t>v</a:t>
            </a:r>
            <a:r>
              <a:rPr lang="en-US" altLang="ja-JP" dirty="0" smtClean="0"/>
              <a:t>irtual machine (VM) servers added to the summit system. A few OBCPs (Instrument Control Computers), data analysis machines and instrument support computers are implemented as VM. </a:t>
            </a:r>
          </a:p>
        </p:txBody>
      </p:sp>
    </p:spTree>
    <p:extLst>
      <p:ext uri="{BB962C8B-B14F-4D97-AF65-F5344CB8AC3E}">
        <p14:creationId xmlns:p14="http://schemas.microsoft.com/office/powerpoint/2010/main" val="505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824" y="1"/>
            <a:ext cx="7886700" cy="5425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STN4</a:t>
            </a:r>
            <a:endParaRPr lang="en-GB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6213" r="11067"/>
          <a:stretch/>
        </p:blipFill>
        <p:spPr>
          <a:xfrm>
            <a:off x="-21652" y="542544"/>
            <a:ext cx="9165652" cy="6315456"/>
          </a:xfrm>
        </p:spPr>
      </p:pic>
      <p:sp>
        <p:nvSpPr>
          <p:cNvPr id="5" name="正方形/長方形 4"/>
          <p:cNvSpPr/>
          <p:nvPr/>
        </p:nvSpPr>
        <p:spPr>
          <a:xfrm>
            <a:off x="294969" y="5899355"/>
            <a:ext cx="1641986" cy="457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正方形/長方形 7"/>
          <p:cNvSpPr/>
          <p:nvPr/>
        </p:nvSpPr>
        <p:spPr>
          <a:xfrm>
            <a:off x="904568" y="1309462"/>
            <a:ext cx="1602658" cy="312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正方形/長方形 8"/>
          <p:cNvSpPr/>
          <p:nvPr/>
        </p:nvSpPr>
        <p:spPr>
          <a:xfrm>
            <a:off x="285137" y="3008672"/>
            <a:ext cx="1160205" cy="1032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正方形/長方形 9"/>
          <p:cNvSpPr/>
          <p:nvPr/>
        </p:nvSpPr>
        <p:spPr>
          <a:xfrm>
            <a:off x="2507226" y="114842"/>
            <a:ext cx="1602658" cy="312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0052" y="95178"/>
            <a:ext cx="353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Not included in STN5 rental system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72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7586" y="1"/>
            <a:ext cx="7886700" cy="1133856"/>
          </a:xfrm>
        </p:spPr>
        <p:txBody>
          <a:bodyPr/>
          <a:lstStyle/>
          <a:p>
            <a:r>
              <a:rPr lang="en-GB" dirty="0" smtClean="0"/>
              <a:t>STN5</a:t>
            </a:r>
            <a:endParaRPr lang="en-GB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t="19438" r="7937"/>
          <a:stretch/>
        </p:blipFill>
        <p:spPr>
          <a:xfrm>
            <a:off x="-1" y="1267968"/>
            <a:ext cx="9141875" cy="5590032"/>
          </a:xfrm>
        </p:spPr>
      </p:pic>
      <p:sp>
        <p:nvSpPr>
          <p:cNvPr id="5" name="正方形/長方形 4"/>
          <p:cNvSpPr/>
          <p:nvPr/>
        </p:nvSpPr>
        <p:spPr>
          <a:xfrm>
            <a:off x="4699820" y="1415846"/>
            <a:ext cx="1612490" cy="1002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正方形/長方形 5"/>
          <p:cNvSpPr/>
          <p:nvPr/>
        </p:nvSpPr>
        <p:spPr>
          <a:xfrm>
            <a:off x="6622025" y="1415845"/>
            <a:ext cx="2010697" cy="1268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正方形/長方形 6"/>
          <p:cNvSpPr/>
          <p:nvPr/>
        </p:nvSpPr>
        <p:spPr>
          <a:xfrm>
            <a:off x="5599471" y="4306529"/>
            <a:ext cx="1612490" cy="1681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正方形/長方形 7"/>
          <p:cNvSpPr/>
          <p:nvPr/>
        </p:nvSpPr>
        <p:spPr>
          <a:xfrm>
            <a:off x="7390336" y="4154130"/>
            <a:ext cx="1242386" cy="29988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正方形/長方形 8"/>
          <p:cNvSpPr/>
          <p:nvPr/>
        </p:nvSpPr>
        <p:spPr>
          <a:xfrm>
            <a:off x="3175820" y="410498"/>
            <a:ext cx="1602658" cy="312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4906" y="394470"/>
            <a:ext cx="14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New to STN5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8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73534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Service Status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377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Milestones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core switch and servers at the summit will be installed on January 16.</a:t>
            </a:r>
          </a:p>
          <a:p>
            <a:r>
              <a:rPr lang="en-GB" dirty="0" smtClean="0"/>
              <a:t>The firewall at the Hilo will be replaced on January 20.</a:t>
            </a:r>
          </a:p>
          <a:p>
            <a:r>
              <a:rPr lang="en-GB" dirty="0" smtClean="0"/>
              <a:t>The firewall at the summit will be maintained on January 29.</a:t>
            </a:r>
          </a:p>
          <a:p>
            <a:r>
              <a:rPr lang="en-GB" dirty="0" smtClean="0"/>
              <a:t>Replacement of STARS servers, Observatory Management System servers including web servers will take place in February.</a:t>
            </a:r>
          </a:p>
          <a:p>
            <a:r>
              <a:rPr lang="en-GB" dirty="0" smtClean="0"/>
              <a:t>All replacement works are scheduled to be done during the daytime and we make sure critical systems for observations will be available during the night time.</a:t>
            </a:r>
          </a:p>
          <a:p>
            <a:r>
              <a:rPr lang="en-GB" dirty="0" smtClean="0"/>
              <a:t>New system will take over the existing system except </a:t>
            </a:r>
            <a:r>
              <a:rPr lang="en-GB" dirty="0" err="1" smtClean="0"/>
              <a:t>ProMS</a:t>
            </a:r>
            <a:r>
              <a:rPr lang="en-GB" dirty="0" smtClean="0"/>
              <a:t> as of March 1, 2018. </a:t>
            </a:r>
            <a:r>
              <a:rPr lang="en-GB" dirty="0" err="1" smtClean="0"/>
              <a:t>ProMS</a:t>
            </a:r>
            <a:r>
              <a:rPr lang="en-GB" dirty="0" smtClean="0"/>
              <a:t> will continue to work until mid April.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Network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 major changes since last report.</a:t>
            </a:r>
          </a:p>
          <a:p>
            <a:r>
              <a:rPr lang="en-US" altLang="ja-JP" dirty="0" smtClean="0"/>
              <a:t>Summit to Hilo: 1Gbps</a:t>
            </a:r>
          </a:p>
          <a:p>
            <a:r>
              <a:rPr lang="en-US" altLang="ja-JP" dirty="0" smtClean="0"/>
              <a:t>Hilo to </a:t>
            </a:r>
            <a:r>
              <a:rPr lang="en-US" altLang="ja-JP" dirty="0" err="1" smtClean="0"/>
              <a:t>Mitaka</a:t>
            </a:r>
            <a:r>
              <a:rPr lang="en-US" altLang="ja-JP" dirty="0" smtClean="0"/>
              <a:t>: 1Gbps</a:t>
            </a:r>
          </a:p>
          <a:p>
            <a:r>
              <a:rPr lang="en-US" altLang="ja-JP" dirty="0" smtClean="0"/>
              <a:t>Firewall at Hilo will be upgraded to provide ~4Gbps throughput in January 2018. Optical fiber between the Hilo base facility and UH will be upgraded to provide up to 10Gbps throughput by March 2018.</a:t>
            </a:r>
          </a:p>
        </p:txBody>
      </p:sp>
    </p:spTree>
    <p:extLst>
      <p:ext uri="{BB962C8B-B14F-4D97-AF65-F5344CB8AC3E}">
        <p14:creationId xmlns:p14="http://schemas.microsoft.com/office/powerpoint/2010/main" val="171949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64"/>
          <p:cNvSpPr/>
          <p:nvPr/>
        </p:nvSpPr>
        <p:spPr>
          <a:xfrm>
            <a:off x="254285" y="3896467"/>
            <a:ext cx="1432662" cy="513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50" dirty="0" err="1" smtClean="0">
                <a:solidFill>
                  <a:prstClr val="white"/>
                </a:solidFill>
              </a:rPr>
              <a:t>Mitaka</a:t>
            </a:r>
            <a:endParaRPr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7" name="角丸四角形 65"/>
          <p:cNvSpPr/>
          <p:nvPr/>
        </p:nvSpPr>
        <p:spPr>
          <a:xfrm>
            <a:off x="3418188" y="3896468"/>
            <a:ext cx="1772831" cy="513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50" dirty="0" smtClean="0">
                <a:solidFill>
                  <a:prstClr val="white"/>
                </a:solidFill>
              </a:rPr>
              <a:t>Hilo</a:t>
            </a:r>
            <a:endParaRPr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8" name="角丸四角形 66"/>
          <p:cNvSpPr/>
          <p:nvPr/>
        </p:nvSpPr>
        <p:spPr>
          <a:xfrm>
            <a:off x="3426554" y="2975037"/>
            <a:ext cx="1751894" cy="513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50" dirty="0" smtClean="0">
                <a:solidFill>
                  <a:prstClr val="white"/>
                </a:solidFill>
              </a:rPr>
              <a:t>Hale </a:t>
            </a:r>
            <a:r>
              <a:rPr lang="en-US" altLang="ja-JP" sz="1350" dirty="0" err="1" smtClean="0">
                <a:solidFill>
                  <a:prstClr val="white"/>
                </a:solidFill>
              </a:rPr>
              <a:t>Pohaku</a:t>
            </a:r>
            <a:endParaRPr lang="en-US" altLang="ja-JP" sz="1350" dirty="0">
              <a:solidFill>
                <a:prstClr val="white"/>
              </a:solidFill>
            </a:endParaRPr>
          </a:p>
        </p:txBody>
      </p:sp>
      <p:sp>
        <p:nvSpPr>
          <p:cNvPr id="9" name="角丸四角形 67"/>
          <p:cNvSpPr/>
          <p:nvPr/>
        </p:nvSpPr>
        <p:spPr>
          <a:xfrm>
            <a:off x="3437437" y="2176839"/>
            <a:ext cx="1753581" cy="513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50" dirty="0" smtClean="0">
                <a:solidFill>
                  <a:prstClr val="white"/>
                </a:solidFill>
              </a:rPr>
              <a:t>Summit</a:t>
            </a:r>
            <a:endParaRPr lang="en-US" altLang="ja-JP" sz="1350" dirty="0">
              <a:solidFill>
                <a:prstClr val="white"/>
              </a:solidFill>
            </a:endParaRPr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134841" y="2433499"/>
            <a:ext cx="1671551" cy="82291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</a:rPr>
              <a:t>Internet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1" name="角丸四角形 126"/>
          <p:cNvSpPr/>
          <p:nvPr/>
        </p:nvSpPr>
        <p:spPr>
          <a:xfrm>
            <a:off x="7205035" y="2972487"/>
            <a:ext cx="1087583" cy="513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50" dirty="0" smtClean="0">
                <a:solidFill>
                  <a:prstClr val="white"/>
                </a:solidFill>
              </a:rPr>
              <a:t>UH</a:t>
            </a:r>
            <a:endParaRPr lang="ja-JP" altLang="en-US" sz="1350" dirty="0">
              <a:solidFill>
                <a:prstClr val="white"/>
              </a:solidFill>
            </a:endParaRPr>
          </a:p>
        </p:txBody>
      </p:sp>
      <p:cxnSp>
        <p:nvCxnSpPr>
          <p:cNvPr id="12" name="直線コネクタ 127"/>
          <p:cNvCxnSpPr>
            <a:stCxn id="8" idx="3"/>
            <a:endCxn id="11" idx="1"/>
          </p:cNvCxnSpPr>
          <p:nvPr/>
        </p:nvCxnSpPr>
        <p:spPr>
          <a:xfrm flipV="1">
            <a:off x="5178448" y="3229148"/>
            <a:ext cx="2026587" cy="255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31"/>
          <p:cNvSpPr txBox="1"/>
          <p:nvPr/>
        </p:nvSpPr>
        <p:spPr>
          <a:xfrm>
            <a:off x="4813177" y="2635909"/>
            <a:ext cx="6174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smtClean="0"/>
              <a:t>Firewall</a:t>
            </a:r>
            <a:endParaRPr lang="ja-JP" altLang="en-US" sz="1050" dirty="0"/>
          </a:p>
        </p:txBody>
      </p:sp>
      <p:cxnSp>
        <p:nvCxnSpPr>
          <p:cNvPr id="16" name="図形 132"/>
          <p:cNvCxnSpPr>
            <a:stCxn id="18" idx="3"/>
            <a:endCxn id="11" idx="0"/>
          </p:cNvCxnSpPr>
          <p:nvPr/>
        </p:nvCxnSpPr>
        <p:spPr>
          <a:xfrm>
            <a:off x="5293946" y="2424290"/>
            <a:ext cx="2454881" cy="548197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図形 134"/>
          <p:cNvCxnSpPr>
            <a:stCxn id="7" idx="3"/>
            <a:endCxn id="11" idx="2"/>
          </p:cNvCxnSpPr>
          <p:nvPr/>
        </p:nvCxnSpPr>
        <p:spPr>
          <a:xfrm flipV="1">
            <a:off x="5191018" y="3485809"/>
            <a:ext cx="2557808" cy="667320"/>
          </a:xfrm>
          <a:prstGeom prst="bentConnector2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30"/>
          <p:cNvSpPr/>
          <p:nvPr/>
        </p:nvSpPr>
        <p:spPr>
          <a:xfrm>
            <a:off x="5178448" y="2270293"/>
            <a:ext cx="115498" cy="3079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9" name="正方形/長方形 78"/>
          <p:cNvSpPr/>
          <p:nvPr/>
        </p:nvSpPr>
        <p:spPr>
          <a:xfrm>
            <a:off x="5178448" y="3973465"/>
            <a:ext cx="115498" cy="3079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cxnSp>
        <p:nvCxnSpPr>
          <p:cNvPr id="21" name="直線矢印コネクタ 71"/>
          <p:cNvCxnSpPr>
            <a:stCxn id="7" idx="1"/>
            <a:endCxn id="6" idx="3"/>
          </p:cNvCxnSpPr>
          <p:nvPr/>
        </p:nvCxnSpPr>
        <p:spPr>
          <a:xfrm flipH="1" flipV="1">
            <a:off x="1686947" y="4153128"/>
            <a:ext cx="1731240" cy="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73"/>
          <p:cNvCxnSpPr>
            <a:stCxn id="6" idx="0"/>
            <a:endCxn id="10" idx="1"/>
          </p:cNvCxnSpPr>
          <p:nvPr/>
        </p:nvCxnSpPr>
        <p:spPr>
          <a:xfrm flipV="1">
            <a:off x="970616" y="3255540"/>
            <a:ext cx="0" cy="64092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50"/>
          <p:cNvCxnSpPr/>
          <p:nvPr/>
        </p:nvCxnSpPr>
        <p:spPr>
          <a:xfrm rot="10800000" flipH="1" flipV="1">
            <a:off x="3437435" y="2433500"/>
            <a:ext cx="442740" cy="1462967"/>
          </a:xfrm>
          <a:prstGeom prst="bentConnector4">
            <a:avLst>
              <a:gd name="adj1" fmla="val -55211"/>
              <a:gd name="adj2" fmla="val 87177"/>
            </a:avLst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81"/>
          <p:cNvSpPr txBox="1"/>
          <p:nvPr/>
        </p:nvSpPr>
        <p:spPr>
          <a:xfrm>
            <a:off x="1740387" y="3724059"/>
            <a:ext cx="170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Dedicated Ethernet </a:t>
            </a:r>
            <a:r>
              <a:rPr lang="en-US" altLang="ja-JP" sz="1200" dirty="0"/>
              <a:t>(1Gbps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  <p:sp>
        <p:nvSpPr>
          <p:cNvPr id="31" name="テキスト ボックス 81"/>
          <p:cNvSpPr txBox="1"/>
          <p:nvPr/>
        </p:nvSpPr>
        <p:spPr>
          <a:xfrm>
            <a:off x="1722653" y="4294810"/>
            <a:ext cx="17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/>
              <a:t>subaru.nao.ac.jp</a:t>
            </a:r>
            <a:r>
              <a:rPr lang="en-US" altLang="ja-JP" sz="1200" dirty="0" smtClean="0"/>
              <a:t> domain</a:t>
            </a:r>
            <a:endParaRPr lang="ja-JP" altLang="en-US" sz="1200" dirty="0"/>
          </a:p>
        </p:txBody>
      </p:sp>
      <p:sp>
        <p:nvSpPr>
          <p:cNvPr id="33" name="テキスト ボックス 131"/>
          <p:cNvSpPr txBox="1"/>
          <p:nvPr/>
        </p:nvSpPr>
        <p:spPr>
          <a:xfrm>
            <a:off x="5281036" y="2211355"/>
            <a:ext cx="238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Ethernet (1Gbps) UH</a:t>
            </a:r>
            <a:endParaRPr lang="en-US" altLang="ja-JP" sz="1200" dirty="0"/>
          </a:p>
          <a:p>
            <a:r>
              <a:rPr lang="en-US" altLang="ja-JP" sz="1200" dirty="0" err="1"/>
              <a:t>naoj.hawaii.edu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domain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2053668" y="2591041"/>
            <a:ext cx="18274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 smtClean="0"/>
              <a:t>Dedicated </a:t>
            </a:r>
            <a:r>
              <a:rPr lang="en-US" altLang="ja-JP" sz="1350" smtClean="0"/>
              <a:t>Ethernet(1Gbps)</a:t>
            </a:r>
            <a:endParaRPr lang="en-US" sz="135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36096" y="1113426"/>
            <a:ext cx="9079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40710" y="633100"/>
            <a:ext cx="495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/>
              <a:t>STN4/STN5 network configurations</a:t>
            </a:r>
            <a:endParaRPr lang="en-US" sz="2400" dirty="0"/>
          </a:p>
        </p:txBody>
      </p:sp>
      <p:sp>
        <p:nvSpPr>
          <p:cNvPr id="59" name="テキスト ボックス 81"/>
          <p:cNvSpPr txBox="1"/>
          <p:nvPr/>
        </p:nvSpPr>
        <p:spPr>
          <a:xfrm>
            <a:off x="5441474" y="4965186"/>
            <a:ext cx="163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naoj.org</a:t>
            </a:r>
            <a:r>
              <a:rPr lang="ja-JP" altLang="en-US" sz="1200" dirty="0"/>
              <a:t> </a:t>
            </a:r>
            <a:r>
              <a:rPr lang="en-US" altLang="ja-JP" sz="1200" dirty="0" smtClean="0"/>
              <a:t>domain</a:t>
            </a:r>
            <a:endParaRPr lang="ja-JP" altLang="en-US" sz="1200" dirty="0"/>
          </a:p>
        </p:txBody>
      </p:sp>
      <p:sp>
        <p:nvSpPr>
          <p:cNvPr id="71" name="テキスト ボックス 131"/>
          <p:cNvSpPr txBox="1"/>
          <p:nvPr/>
        </p:nvSpPr>
        <p:spPr>
          <a:xfrm>
            <a:off x="5275696" y="3910539"/>
            <a:ext cx="238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Ethernet (</a:t>
            </a:r>
            <a:r>
              <a:rPr lang="en-US" altLang="ja-JP" sz="1200" dirty="0" smtClean="0"/>
              <a:t>1Gbps</a:t>
            </a:r>
            <a:r>
              <a:rPr lang="en-US" altLang="ja-JP" sz="1200" dirty="0"/>
              <a:t>) </a:t>
            </a:r>
            <a:r>
              <a:rPr lang="en-US" altLang="ja-JP" sz="1200" dirty="0" smtClean="0"/>
              <a:t>UH</a:t>
            </a:r>
            <a:endParaRPr lang="en-US" altLang="ja-JP" sz="1200" dirty="0"/>
          </a:p>
          <a:p>
            <a:r>
              <a:rPr lang="en-US" altLang="ja-JP" sz="1200" dirty="0" err="1"/>
              <a:t>naoj.hawaii.edu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 domain</a:t>
            </a:r>
            <a:endParaRPr lang="ja-JP" altLang="en-US" sz="1200" dirty="0"/>
          </a:p>
        </p:txBody>
      </p:sp>
      <p:cxnSp>
        <p:nvCxnSpPr>
          <p:cNvPr id="74" name="図形 134"/>
          <p:cNvCxnSpPr>
            <a:stCxn id="7" idx="2"/>
            <a:endCxn id="13" idx="0"/>
          </p:cNvCxnSpPr>
          <p:nvPr/>
        </p:nvCxnSpPr>
        <p:spPr>
          <a:xfrm rot="16200000" flipH="1">
            <a:off x="5557735" y="3156659"/>
            <a:ext cx="578513" cy="3084774"/>
          </a:xfrm>
          <a:prstGeom prst="bentConnector4">
            <a:avLst>
              <a:gd name="adj1" fmla="val 20533"/>
              <a:gd name="adj2" fmla="val -17"/>
            </a:avLst>
          </a:prstGeom>
          <a:ln w="28575">
            <a:solidFill>
              <a:schemeClr val="accent5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図形 134"/>
          <p:cNvCxnSpPr>
            <a:endCxn id="11" idx="3"/>
          </p:cNvCxnSpPr>
          <p:nvPr/>
        </p:nvCxnSpPr>
        <p:spPr>
          <a:xfrm rot="5400000" flipH="1" flipV="1">
            <a:off x="7546641" y="3901384"/>
            <a:ext cx="1418212" cy="73742"/>
          </a:xfrm>
          <a:prstGeom prst="bentConnector4">
            <a:avLst>
              <a:gd name="adj1" fmla="val -10666"/>
              <a:gd name="adj2" fmla="val 332499"/>
            </a:avLst>
          </a:prstGeom>
          <a:ln w="28575">
            <a:solidFill>
              <a:schemeClr val="accent5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7384199" y="4647361"/>
            <a:ext cx="1669352" cy="6818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</a:rPr>
              <a:t>Internet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131"/>
          <p:cNvSpPr txBox="1"/>
          <p:nvPr/>
        </p:nvSpPr>
        <p:spPr>
          <a:xfrm>
            <a:off x="5199446" y="2984436"/>
            <a:ext cx="238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Ethernet (1Gbps) UH</a:t>
            </a:r>
            <a:endParaRPr lang="en-US" altLang="ja-JP" sz="1200" dirty="0"/>
          </a:p>
          <a:p>
            <a:r>
              <a:rPr lang="en-US" altLang="ja-JP" sz="1200" dirty="0" err="1"/>
              <a:t>naoj.hawaii.edu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domain</a:t>
            </a:r>
            <a:endParaRPr lang="ja-JP" altLang="en-US" sz="1200" dirty="0"/>
          </a:p>
        </p:txBody>
      </p:sp>
      <p:sp>
        <p:nvSpPr>
          <p:cNvPr id="34" name="テキスト ボックス 131"/>
          <p:cNvSpPr txBox="1"/>
          <p:nvPr/>
        </p:nvSpPr>
        <p:spPr>
          <a:xfrm>
            <a:off x="4944055" y="4361418"/>
            <a:ext cx="6174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smtClean="0"/>
              <a:t>Firewall</a:t>
            </a:r>
            <a:endParaRPr lang="ja-JP" altLang="en-US" sz="105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3221300" y="5758078"/>
            <a:ext cx="2072646" cy="662387"/>
          </a:xfrm>
          <a:prstGeom prst="wedgeRoundRectCallout">
            <a:avLst>
              <a:gd name="adj1" fmla="val 47282"/>
              <a:gd name="adj2" fmla="val -227100"/>
              <a:gd name="adj3" fmla="val 16667"/>
            </a:avLst>
          </a:prstGeom>
          <a:solidFill>
            <a:srgbClr val="C88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To be upgraded to provide ~4Gbps throughput in January 2018.</a:t>
            </a:r>
            <a:endParaRPr lang="en-GB" sz="1200" dirty="0"/>
          </a:p>
        </p:txBody>
      </p:sp>
      <p:sp>
        <p:nvSpPr>
          <p:cNvPr id="36" name="角丸四角形吹き出し 35"/>
          <p:cNvSpPr/>
          <p:nvPr/>
        </p:nvSpPr>
        <p:spPr>
          <a:xfrm>
            <a:off x="5430654" y="5758077"/>
            <a:ext cx="2072646" cy="662387"/>
          </a:xfrm>
          <a:prstGeom prst="wedgeRoundRectCallout">
            <a:avLst>
              <a:gd name="adj1" fmla="val 43487"/>
              <a:gd name="adj2" fmla="val -282021"/>
              <a:gd name="adj3" fmla="val 16667"/>
            </a:avLst>
          </a:prstGeom>
          <a:solidFill>
            <a:srgbClr val="C88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Fiber</a:t>
            </a:r>
            <a:r>
              <a:rPr lang="en-GB" sz="1200" dirty="0" smtClean="0"/>
              <a:t> cable upgrade due in March 2018.</a:t>
            </a:r>
            <a:endParaRPr lang="en-GB" sz="1200" dirty="0"/>
          </a:p>
        </p:txBody>
      </p:sp>
      <p:sp>
        <p:nvSpPr>
          <p:cNvPr id="24" name="テキスト ボックス 76"/>
          <p:cNvSpPr txBox="1"/>
          <p:nvPr/>
        </p:nvSpPr>
        <p:spPr>
          <a:xfrm>
            <a:off x="5441474" y="4741972"/>
            <a:ext cx="206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Dedicated Ethernet </a:t>
            </a:r>
            <a:r>
              <a:rPr lang="en-US" altLang="ja-JP" sz="1200" dirty="0"/>
              <a:t>(10Mbps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76207" y="778179"/>
            <a:ext cx="3382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Modified configurations from ones prepared by </a:t>
            </a:r>
            <a:r>
              <a:rPr lang="en-GB" sz="1050" dirty="0" err="1" smtClean="0"/>
              <a:t>Eiji</a:t>
            </a:r>
            <a:r>
              <a:rPr lang="en-GB" sz="1050" dirty="0" smtClean="0"/>
              <a:t> </a:t>
            </a:r>
            <a:r>
              <a:rPr lang="en-GB" sz="1050" dirty="0" err="1" smtClean="0"/>
              <a:t>Kyono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50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HSC On-site Data Analysis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CDM continues on supporting the HSC team to keep the HSC on-site data analysis system running.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43" y="2634208"/>
            <a:ext cx="5567943" cy="409679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324086" y="6104150"/>
            <a:ext cx="1604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smtClean="0"/>
              <a:t>Fujitsu, the General Meeting Material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11330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4222" y="289567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STARS and MASTARS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14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57913" y="2545242"/>
            <a:ext cx="2986087" cy="132556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Registered data to STARS in GB</a:t>
            </a:r>
            <a:endParaRPr lang="en-GB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409023"/>
            <a:ext cx="5957889" cy="549891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700130" y="3593806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chemeClr val="bg1"/>
                </a:solidFill>
              </a:rPr>
              <a:t>HSC excluded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35086" y="5330854"/>
            <a:ext cx="16040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By </a:t>
            </a:r>
            <a:r>
              <a:rPr lang="en-GB" sz="1050" dirty="0" err="1" smtClean="0"/>
              <a:t>Tadahiro</a:t>
            </a:r>
            <a:r>
              <a:rPr lang="en-GB" sz="1050" dirty="0" smtClean="0"/>
              <a:t> Yamamoto, Fujitsu, the General Meeting Material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33751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Registered data in GB to STARS to September 2017</a:t>
            </a:r>
            <a:endParaRPr lang="en-GB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" y="1647471"/>
            <a:ext cx="7469235" cy="489213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613991" y="4093537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chemeClr val="bg1"/>
                </a:solidFill>
              </a:rPr>
              <a:t>HSC excluded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3517" y="5962521"/>
            <a:ext cx="16040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By </a:t>
            </a:r>
            <a:r>
              <a:rPr lang="en-GB" sz="1050" dirty="0" err="1" smtClean="0"/>
              <a:t>Tadahiro</a:t>
            </a:r>
            <a:r>
              <a:rPr lang="en-GB" sz="1050" dirty="0" smtClean="0"/>
              <a:t> Yamamoto, Fujitsu, the General Meeting Material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00169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05400" y="1196850"/>
            <a:ext cx="3276600" cy="3068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46815" y="152400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STARS Archive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0092" y="678429"/>
            <a:ext cx="193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Archive Statistics</a:t>
            </a:r>
          </a:p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2016-2017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5090" y="1276616"/>
            <a:ext cx="271721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1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STARS &amp; MASTARS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ave HSC Compressed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FPACK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(18MB </a:t>
            </a: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8MB )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</a:t>
            </a:r>
            <a:r>
              <a:rPr lang="en-US" sz="1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NextDay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Delivery email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both .FITS &amp; .FZ</a:t>
            </a:r>
          </a:p>
          <a:p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 From STARS Query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Raw / Zip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34795"/>
              </p:ext>
            </p:extLst>
          </p:nvPr>
        </p:nvGraphicFramePr>
        <p:xfrm>
          <a:off x="202955" y="16148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4613869"/>
            <a:ext cx="356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 observing nights due to mirror recoating made the number of incoming FITS files less.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377565"/>
            <a:ext cx="35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Certain STARS users download large amount of data.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751652"/>
            <a:ext cx="2467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New Download Options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6" y="4579538"/>
            <a:ext cx="4429125" cy="174307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408213" y="206261"/>
            <a:ext cx="1604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By Tom </a:t>
            </a:r>
            <a:r>
              <a:rPr lang="en-GB" sz="1100" dirty="0" err="1" smtClean="0"/>
              <a:t>Winegar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568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奥行き">
  <a:themeElements>
    <a:clrScheme name="奥行き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き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き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3099</TotalTime>
  <Words>646</Words>
  <Application>Microsoft Macintosh PowerPoint</Application>
  <PresentationFormat>画面に合わせる (4:3)</PresentationFormat>
  <Paragraphs>101</Paragraphs>
  <Slides>20</Slides>
  <Notes>1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Arial Black</vt:lpstr>
      <vt:lpstr>Calibri</vt:lpstr>
      <vt:lpstr>Corbel</vt:lpstr>
      <vt:lpstr>HGｺﾞｼｯｸM</vt:lpstr>
      <vt:lpstr>Yu Gothic</vt:lpstr>
      <vt:lpstr>Arial</vt:lpstr>
      <vt:lpstr>奥行き</vt:lpstr>
      <vt:lpstr>Office Theme</vt:lpstr>
      <vt:lpstr>Computer and Data Management Division Report</vt:lpstr>
      <vt:lpstr>Service Status</vt:lpstr>
      <vt:lpstr>Network</vt:lpstr>
      <vt:lpstr>PowerPoint プレゼンテーション</vt:lpstr>
      <vt:lpstr>HSC On-site Data Analysis System</vt:lpstr>
      <vt:lpstr>STARS and MASTARS</vt:lpstr>
      <vt:lpstr>Registered data to STARS in GB</vt:lpstr>
      <vt:lpstr>Registered data in GB to STARS to September 2017</vt:lpstr>
      <vt:lpstr>PowerPoint プレゼンテーション</vt:lpstr>
      <vt:lpstr>Mitaka Remote Observation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Replacement of the major computer system</vt:lpstr>
      <vt:lpstr>PowerPoint プレゼンテーション</vt:lpstr>
      <vt:lpstr>STN4</vt:lpstr>
      <vt:lpstr>STN5</vt:lpstr>
      <vt:lpstr>Milestones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and Data Management Division Report</dc:title>
  <dc:creator>Junichi NOUMARU</dc:creator>
  <cp:lastModifiedBy>Junichi Noumaru</cp:lastModifiedBy>
  <cp:revision>40</cp:revision>
  <dcterms:created xsi:type="dcterms:W3CDTF">2017-01-09T19:51:48Z</dcterms:created>
  <dcterms:modified xsi:type="dcterms:W3CDTF">2018-01-17T02:32:56Z</dcterms:modified>
</cp:coreProperties>
</file>