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0" r:id="rId1"/>
  </p:sldMasterIdLst>
  <p:notesMasterIdLst>
    <p:notesMasterId r:id="rId35"/>
  </p:notesMasterIdLst>
  <p:handoutMasterIdLst>
    <p:handoutMasterId r:id="rId36"/>
  </p:handoutMasterIdLst>
  <p:sldIdLst>
    <p:sldId id="815" r:id="rId2"/>
    <p:sldId id="754" r:id="rId3"/>
    <p:sldId id="803" r:id="rId4"/>
    <p:sldId id="762" r:id="rId5"/>
    <p:sldId id="807" r:id="rId6"/>
    <p:sldId id="781" r:id="rId7"/>
    <p:sldId id="812" r:id="rId8"/>
    <p:sldId id="809" r:id="rId9"/>
    <p:sldId id="808" r:id="rId10"/>
    <p:sldId id="774" r:id="rId11"/>
    <p:sldId id="777" r:id="rId12"/>
    <p:sldId id="779" r:id="rId13"/>
    <p:sldId id="775" r:id="rId14"/>
    <p:sldId id="776" r:id="rId15"/>
    <p:sldId id="770" r:id="rId16"/>
    <p:sldId id="771" r:id="rId17"/>
    <p:sldId id="524" r:id="rId18"/>
    <p:sldId id="527" r:id="rId19"/>
    <p:sldId id="814" r:id="rId20"/>
    <p:sldId id="782" r:id="rId21"/>
    <p:sldId id="811" r:id="rId22"/>
    <p:sldId id="783" r:id="rId23"/>
    <p:sldId id="661" r:id="rId24"/>
    <p:sldId id="787" r:id="rId25"/>
    <p:sldId id="788" r:id="rId26"/>
    <p:sldId id="790" r:id="rId27"/>
    <p:sldId id="792" r:id="rId28"/>
    <p:sldId id="806" r:id="rId29"/>
    <p:sldId id="810" r:id="rId30"/>
    <p:sldId id="797" r:id="rId31"/>
    <p:sldId id="800" r:id="rId32"/>
    <p:sldId id="798" r:id="rId33"/>
    <p:sldId id="743" r:id="rId34"/>
  </p:sldIdLst>
  <p:sldSz cx="9144000" cy="6858000" type="screen4x3"/>
  <p:notesSz cx="6735763" cy="986631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DFF"/>
    <a:srgbClr val="0000FF"/>
    <a:srgbClr val="FFCC66"/>
    <a:srgbClr val="FF6600"/>
    <a:srgbClr val="33CCFF"/>
    <a:srgbClr val="0066FF"/>
    <a:srgbClr val="CC3300"/>
    <a:srgbClr val="FF99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090" autoAdjust="0"/>
    <p:restoredTop sz="94849" autoAdjust="0"/>
  </p:normalViewPr>
  <p:slideViewPr>
    <p:cSldViewPr snapToGrid="0">
      <p:cViewPr varScale="1">
        <p:scale>
          <a:sx n="120" d="100"/>
          <a:sy n="120" d="100"/>
        </p:scale>
        <p:origin x="44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57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CB3E7A6-0326-4B13-B839-7402BC7B66FE}" type="datetimeFigureOut">
              <a:rPr lang="ja-JP" altLang="en-US"/>
              <a:pPr>
                <a:defRPr/>
              </a:pPr>
              <a:t>2018/1/17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50EE741-37E5-43F1-9A1E-963244AB06B0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92546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263B9ED-998A-40EF-9041-532DF6A9FE82}" type="datetimeFigureOut">
              <a:rPr lang="ja-JP" altLang="en-US"/>
              <a:pPr>
                <a:defRPr/>
              </a:pPr>
              <a:t>2018/1/17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noProof="0" smtClean="0"/>
              <a:t>マスター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732262-2D27-42F5-AD22-79E5B192C2C7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844257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11523" indent="-273663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094651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3251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97037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08232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84609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8395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721814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E002B2CD-C77C-0F47-9BBC-408D4700263B}" type="slidenum">
              <a:rPr lang="en-US" altLang="ja-JP" sz="1200"/>
              <a:pPr/>
              <a:t>1</a:t>
            </a:fld>
            <a:endParaRPr lang="en-US" altLang="ja-JP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285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11523" indent="-273663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094651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3251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97037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08232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84609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8395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721814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C7CD238-28F4-D149-80E0-539BC1C4344B}" type="slidenum">
              <a:rPr lang="en-US" altLang="ja-JP" sz="1200"/>
              <a:pPr/>
              <a:t>10</a:t>
            </a:fld>
            <a:endParaRPr lang="en-US" altLang="ja-JP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u="none" dirty="0" smtClean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797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11523" indent="-273663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094651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3251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97037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08232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84609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8395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721814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C7CD238-28F4-D149-80E0-539BC1C4344B}" type="slidenum">
              <a:rPr lang="en-US" altLang="ja-JP" sz="1200"/>
              <a:pPr/>
              <a:t>11</a:t>
            </a:fld>
            <a:endParaRPr lang="en-US" altLang="ja-JP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26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11523" indent="-273663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094651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3251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97037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08232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84609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8395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721814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C7CD238-28F4-D149-80E0-539BC1C4344B}" type="slidenum">
              <a:rPr lang="en-US" altLang="ja-JP" sz="1200"/>
              <a:pPr/>
              <a:t>12</a:t>
            </a:fld>
            <a:endParaRPr lang="en-US" altLang="ja-JP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408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ja-JP" dirty="0" smtClean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CF393F-90B2-AA4B-A03C-1930AD31BDC4}" type="slidenum">
              <a:rPr lang="ja-JP" altLang="en-US" smtClean="0"/>
              <a:pPr>
                <a:defRPr/>
              </a:pPr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18585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CF393F-90B2-AA4B-A03C-1930AD31BDC4}" type="slidenum">
              <a:rPr lang="ja-JP" altLang="en-US" smtClean="0"/>
              <a:pPr>
                <a:defRPr/>
              </a:pPr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8853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11523" indent="-273663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094651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3251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97037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08232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84609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8395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721814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C7CD238-28F4-D149-80E0-539BC1C4344B}" type="slidenum">
              <a:rPr lang="en-US" altLang="ja-JP" sz="1200"/>
              <a:pPr/>
              <a:t>15</a:t>
            </a:fld>
            <a:endParaRPr lang="en-US" altLang="ja-JP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133689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11523" indent="-273663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094651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3251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97037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08232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84609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8395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721814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E002B2CD-C77C-0F47-9BBC-408D4700263B}" type="slidenum">
              <a:rPr lang="en-US" altLang="ja-JP" sz="1200"/>
              <a:pPr/>
              <a:t>16</a:t>
            </a:fld>
            <a:endParaRPr lang="en-US" altLang="ja-JP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3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C0504D"/>
              </a:buClr>
            </a:pPr>
            <a:fld id="{F023E6E4-E5E0-4245-BF85-FC9867E5DCD2}" type="slidenum">
              <a:rPr lang="ja-JP" altLang="en-US">
                <a:solidFill>
                  <a:srgbClr val="000000"/>
                </a:solidFill>
                <a:cs typeface="Arial" charset="0"/>
              </a:rPr>
              <a:pPr eaLnBrk="1" hangingPunct="1">
                <a:buClr>
                  <a:srgbClr val="C0504D"/>
                </a:buClr>
              </a:pPr>
              <a:t>17</a:t>
            </a:fld>
            <a:endParaRPr lang="en-US" altLang="ja-JP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30775" cy="3698875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1" y="4686301"/>
            <a:ext cx="5389563" cy="44418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 baseline="0" dirty="0" smtClean="0">
              <a:ea typeface="ＭＳ Ｐ明朝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5066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11523" indent="-273663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094651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3251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97037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08232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84609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8395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721814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C7CD238-28F4-D149-80E0-539BC1C4344B}" type="slidenum">
              <a:rPr lang="en-US" altLang="ja-JP" sz="1200"/>
              <a:pPr/>
              <a:t>18</a:t>
            </a:fld>
            <a:endParaRPr lang="en-US" altLang="ja-JP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15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5988"/>
            <a:fld id="{DD2DBB62-B918-45A4-9723-EF7ECA831F80}" type="slidenum">
              <a:rPr lang="en-US" altLang="ja-JP" sz="1300" smtClean="0"/>
              <a:pPr defTabSz="915988"/>
              <a:t>19</a:t>
            </a:fld>
            <a:endParaRPr lang="en-US" altLang="ja-JP" sz="13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0113" y="739775"/>
            <a:ext cx="4935537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396588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11523" indent="-273663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094651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3251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97037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08232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84609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8395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721814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E002B2CD-C77C-0F47-9BBC-408D4700263B}" type="slidenum">
              <a:rPr lang="en-US" altLang="ja-JP" sz="1200"/>
              <a:pPr/>
              <a:t>2</a:t>
            </a:fld>
            <a:endParaRPr lang="en-US" altLang="ja-JP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90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11523" indent="-273663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094651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3251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97037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08232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84609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8395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721814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C7CD238-28F4-D149-80E0-539BC1C4344B}" type="slidenum">
              <a:rPr lang="en-US" altLang="ja-JP" sz="1200"/>
              <a:pPr/>
              <a:t>20</a:t>
            </a:fld>
            <a:endParaRPr lang="en-US" altLang="ja-JP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ja-JP" altLang="en-US" dirty="0" smtClean="0">
              <a:solidFill>
                <a:srgbClr val="0000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10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11523" indent="-273663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094651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3251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97037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08232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84609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8395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721814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C7CD238-28F4-D149-80E0-539BC1C4344B}" type="slidenum">
              <a:rPr lang="en-US" altLang="ja-JP" sz="1200"/>
              <a:pPr/>
              <a:t>21</a:t>
            </a:fld>
            <a:endParaRPr lang="en-US" altLang="ja-JP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6451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11523" indent="-273663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094651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3251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97037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08232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84609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8395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721814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C7CD238-28F4-D149-80E0-539BC1C4344B}" type="slidenum">
              <a:rPr lang="en-US" altLang="ja-JP" sz="1200"/>
              <a:pPr/>
              <a:t>22</a:t>
            </a:fld>
            <a:endParaRPr lang="en-US" altLang="ja-JP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6118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11523" indent="-273663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094651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3251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97037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08232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84609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8395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721814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C7CD238-28F4-D149-80E0-539BC1C4344B}" type="slidenum">
              <a:rPr lang="en-US" altLang="ja-JP" sz="1200"/>
              <a:pPr/>
              <a:t>23</a:t>
            </a:fld>
            <a:endParaRPr lang="en-US" altLang="ja-JP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7933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11523" indent="-273663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094651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3251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97037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08232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84609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8395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721814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C7CD238-28F4-D149-80E0-539BC1C4344B}" type="slidenum">
              <a:rPr lang="en-US" altLang="ja-JP" sz="1200"/>
              <a:pPr/>
              <a:t>24</a:t>
            </a:fld>
            <a:endParaRPr lang="en-US" altLang="ja-JP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7408238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11523" indent="-273663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094651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3251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97037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08232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84609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8395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721814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C7CD238-28F4-D149-80E0-539BC1C4344B}" type="slidenum">
              <a:rPr lang="en-US" altLang="ja-JP" sz="1200"/>
              <a:pPr/>
              <a:t>25</a:t>
            </a:fld>
            <a:endParaRPr lang="en-US" altLang="ja-JP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523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11523" indent="-273663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094651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3251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97037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08232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84609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8395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721814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C7CD238-28F4-D149-80E0-539BC1C4344B}" type="slidenum">
              <a:rPr lang="en-US" altLang="ja-JP" sz="1200"/>
              <a:pPr/>
              <a:t>26</a:t>
            </a:fld>
            <a:endParaRPr lang="en-US" altLang="ja-JP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968488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11523" indent="-273663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094651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3251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97037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08232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84609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8395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721814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C7CD238-28F4-D149-80E0-539BC1C4344B}" type="slidenum">
              <a:rPr lang="en-US" altLang="ja-JP" sz="1200"/>
              <a:pPr/>
              <a:t>27</a:t>
            </a:fld>
            <a:endParaRPr lang="en-US" altLang="ja-JP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8478159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11523" indent="-273663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094651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3251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97037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08232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84609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8395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721814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C7CD238-28F4-D149-80E0-539BC1C4344B}" type="slidenum">
              <a:rPr lang="en-US" altLang="ja-JP" sz="1200"/>
              <a:pPr/>
              <a:t>28</a:t>
            </a:fld>
            <a:endParaRPr lang="en-US" altLang="ja-JP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1796748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11523" indent="-273663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094651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3251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97037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08232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84609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8395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721814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C7CD238-28F4-D149-80E0-539BC1C4344B}" type="slidenum">
              <a:rPr lang="en-US" altLang="ja-JP" sz="1200"/>
              <a:pPr/>
              <a:t>29</a:t>
            </a:fld>
            <a:endParaRPr lang="en-US" altLang="ja-JP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213923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11523" indent="-273663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094651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3251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97037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08232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84609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8395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721814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C7CD238-28F4-D149-80E0-539BC1C4344B}" type="slidenum">
              <a:rPr lang="en-US" altLang="ja-JP" sz="1200"/>
              <a:pPr/>
              <a:t>3</a:t>
            </a:fld>
            <a:endParaRPr lang="en-US" altLang="ja-JP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76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  <a:ln/>
        </p:spPr>
      </p:sp>
      <p:sp>
        <p:nvSpPr>
          <p:cNvPr id="71682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1" lang="ja-JP" altLang="en-US" dirty="0" smtClean="0"/>
              <a:t>講演会 </a:t>
            </a:r>
            <a:r>
              <a:rPr kumimoji="1" lang="en-US" altLang="ja-JP" dirty="0" smtClean="0"/>
              <a:t>14</a:t>
            </a:r>
            <a:r>
              <a:rPr kumimoji="1" lang="ja-JP" altLang="en-US" dirty="0" smtClean="0"/>
              <a:t>都府県で</a:t>
            </a:r>
            <a:r>
              <a:rPr kumimoji="1" lang="en-US" altLang="ja-JP" dirty="0" smtClean="0"/>
              <a:t>43</a:t>
            </a:r>
            <a:r>
              <a:rPr kumimoji="1" lang="ja-JP" altLang="en-US" dirty="0" smtClean="0"/>
              <a:t>件、ラジオ講演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件</a:t>
            </a:r>
          </a:p>
        </p:txBody>
      </p:sp>
      <p:sp>
        <p:nvSpPr>
          <p:cNvPr id="71683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B80E02BE-2B7C-9344-8FEB-C34D68F7C085}" type="slidenum">
              <a:rPr lang="ja-JP" altLang="en-US" sz="1200" b="0"/>
              <a:pPr/>
              <a:t>30</a:t>
            </a:fld>
            <a:endParaRPr lang="ja-JP" altLang="en-US" sz="1200" b="0"/>
          </a:p>
        </p:txBody>
      </p:sp>
    </p:spTree>
    <p:extLst>
      <p:ext uri="{BB962C8B-B14F-4D97-AF65-F5344CB8AC3E}">
        <p14:creationId xmlns:p14="http://schemas.microsoft.com/office/powerpoint/2010/main" val="6776449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  <a:ln/>
        </p:spPr>
      </p:sp>
      <p:sp>
        <p:nvSpPr>
          <p:cNvPr id="71682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1" lang="ja-JP" altLang="en-US" dirty="0" smtClean="0"/>
              <a:t>講演会 </a:t>
            </a:r>
            <a:r>
              <a:rPr kumimoji="1" lang="en-US" altLang="ja-JP" dirty="0" smtClean="0"/>
              <a:t>14</a:t>
            </a:r>
            <a:r>
              <a:rPr kumimoji="1" lang="ja-JP" altLang="en-US" dirty="0" smtClean="0"/>
              <a:t>都府県で</a:t>
            </a:r>
            <a:r>
              <a:rPr kumimoji="1" lang="en-US" altLang="ja-JP" dirty="0" smtClean="0"/>
              <a:t>43</a:t>
            </a:r>
            <a:r>
              <a:rPr kumimoji="1" lang="ja-JP" altLang="en-US" dirty="0" smtClean="0"/>
              <a:t>件、ラジオ講演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件</a:t>
            </a:r>
          </a:p>
        </p:txBody>
      </p:sp>
      <p:sp>
        <p:nvSpPr>
          <p:cNvPr id="71683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B80E02BE-2B7C-9344-8FEB-C34D68F7C085}" type="slidenum">
              <a:rPr lang="ja-JP" altLang="en-US" sz="1200" b="0"/>
              <a:pPr/>
              <a:t>31</a:t>
            </a:fld>
            <a:endParaRPr lang="ja-JP" altLang="en-US" sz="1200" b="0"/>
          </a:p>
        </p:txBody>
      </p:sp>
    </p:spTree>
    <p:extLst>
      <p:ext uri="{BB962C8B-B14F-4D97-AF65-F5344CB8AC3E}">
        <p14:creationId xmlns:p14="http://schemas.microsoft.com/office/powerpoint/2010/main" val="18915158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  <a:ln/>
        </p:spPr>
      </p:sp>
      <p:sp>
        <p:nvSpPr>
          <p:cNvPr id="71682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1" lang="ja-JP" altLang="en-US" dirty="0" smtClean="0"/>
              <a:t>講演会 </a:t>
            </a:r>
            <a:r>
              <a:rPr kumimoji="1" lang="en-US" altLang="ja-JP" dirty="0" smtClean="0"/>
              <a:t>14</a:t>
            </a:r>
            <a:r>
              <a:rPr kumimoji="1" lang="ja-JP" altLang="en-US" dirty="0" smtClean="0"/>
              <a:t>都府県で</a:t>
            </a:r>
            <a:r>
              <a:rPr kumimoji="1" lang="en-US" altLang="ja-JP" dirty="0" smtClean="0"/>
              <a:t>43</a:t>
            </a:r>
            <a:r>
              <a:rPr kumimoji="1" lang="ja-JP" altLang="en-US" dirty="0" smtClean="0"/>
              <a:t>件、ラジオ講演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件</a:t>
            </a:r>
          </a:p>
        </p:txBody>
      </p:sp>
      <p:sp>
        <p:nvSpPr>
          <p:cNvPr id="71683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B80E02BE-2B7C-9344-8FEB-C34D68F7C085}" type="slidenum">
              <a:rPr lang="ja-JP" altLang="en-US" sz="1200" b="0"/>
              <a:pPr/>
              <a:t>32</a:t>
            </a:fld>
            <a:endParaRPr lang="ja-JP" altLang="en-US" sz="1200" b="0"/>
          </a:p>
        </p:txBody>
      </p:sp>
    </p:spTree>
    <p:extLst>
      <p:ext uri="{BB962C8B-B14F-4D97-AF65-F5344CB8AC3E}">
        <p14:creationId xmlns:p14="http://schemas.microsoft.com/office/powerpoint/2010/main" val="940951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5988"/>
            <a:fld id="{DD2DBB62-B918-45A4-9723-EF7ECA831F80}" type="slidenum">
              <a:rPr lang="en-US" altLang="ja-JP" sz="1300" smtClean="0"/>
              <a:pPr defTabSz="915988"/>
              <a:t>4</a:t>
            </a:fld>
            <a:endParaRPr lang="en-US" altLang="ja-JP" sz="13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0113" y="739775"/>
            <a:ext cx="4935537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1949396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11523" indent="-273663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094651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3251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97037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08232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84609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8395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721814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C7CD238-28F4-D149-80E0-539BC1C4344B}" type="slidenum">
              <a:rPr lang="en-US" altLang="ja-JP" sz="1200"/>
              <a:pPr/>
              <a:t>5</a:t>
            </a:fld>
            <a:endParaRPr lang="en-US" altLang="ja-JP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659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11523" indent="-273663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094651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3251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97037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08232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84609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8395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721814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C7CD238-28F4-D149-80E0-539BC1C4344B}" type="slidenum">
              <a:rPr lang="en-US" altLang="ja-JP" sz="1200"/>
              <a:pPr/>
              <a:t>6</a:t>
            </a:fld>
            <a:endParaRPr lang="en-US" altLang="ja-JP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405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11523" indent="-273663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094651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3251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97037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08232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84609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8395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721814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C7CD238-28F4-D149-80E0-539BC1C4344B}" type="slidenum">
              <a:rPr lang="en-US" altLang="ja-JP" sz="1200"/>
              <a:pPr/>
              <a:t>7</a:t>
            </a:fld>
            <a:endParaRPr lang="en-US" altLang="ja-JP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923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11523" indent="-273663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094651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3251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97037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08232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84609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8395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721814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C7CD238-28F4-D149-80E0-539BC1C4344B}" type="slidenum">
              <a:rPr lang="en-US" altLang="ja-JP" sz="1200"/>
              <a:pPr/>
              <a:t>8</a:t>
            </a:fld>
            <a:endParaRPr lang="en-US" altLang="ja-JP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84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11523" indent="-273663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094651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3251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970372" indent="-218930"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08232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84609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83953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721814" indent="-218930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C7CD238-28F4-D149-80E0-539BC1C4344B}" type="slidenum">
              <a:rPr lang="en-US" altLang="ja-JP" sz="1200"/>
              <a:pPr/>
              <a:t>9</a:t>
            </a:fld>
            <a:endParaRPr lang="en-US" altLang="ja-JP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89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Instructions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aseline="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r>
              <a:rPr lang="en-US" dirty="0" smtClean="0"/>
              <a:t>The footers and headers should only be modified in the Master Slide view. Do not modify the slide directly.</a:t>
            </a:r>
          </a:p>
          <a:p>
            <a:pPr lvl="1"/>
            <a:r>
              <a:rPr lang="en-US" dirty="0" smtClean="0"/>
              <a:t>From “View” menu select “Master” and “Slide Master”</a:t>
            </a:r>
          </a:p>
          <a:p>
            <a:pPr lvl="1"/>
            <a:r>
              <a:rPr lang="en-US" dirty="0" smtClean="0"/>
              <a:t>Edit the document number on the first slide.</a:t>
            </a:r>
          </a:p>
          <a:p>
            <a:pPr lvl="1"/>
            <a:r>
              <a:rPr lang="en-US" dirty="0" smtClean="0"/>
              <a:t>Click on “Close”</a:t>
            </a:r>
          </a:p>
          <a:p>
            <a:r>
              <a:rPr lang="en-US" dirty="0" smtClean="0"/>
              <a:t>Use only red or blue text for emphasis.</a:t>
            </a:r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4277876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riou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541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5203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mpty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73633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half" idx="2"/>
          </p:nvPr>
        </p:nvSpPr>
        <p:spPr>
          <a:xfrm>
            <a:off x="441960" y="1676400"/>
            <a:ext cx="8168640" cy="451104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>
              <a:buNone/>
              <a:defRPr/>
            </a:lvl1pPr>
          </a:lstStyle>
          <a:p>
            <a:pPr lvl="0" algn="ctr"/>
            <a:r>
              <a:rPr lang="ja-JP" altLang="en-US" sz="2200" smtClean="0">
                <a:latin typeface="Calibri" panose="020F0502020204030204" pitchFamily="34" charset="0"/>
              </a:rPr>
              <a:t>マスター テキストの書式設定</a:t>
            </a:r>
          </a:p>
        </p:txBody>
      </p:sp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441960" y="3048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64878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Aft>
                <a:spcPts val="0"/>
              </a:spcAft>
              <a:defRPr kumimoji="1"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Aft>
                <a:spcPts val="0"/>
              </a:spcAft>
              <a:defRPr kumimoji="1">
                <a:cs typeface="+mn-cs"/>
              </a:defRPr>
            </a:lvl1pPr>
          </a:lstStyle>
          <a:p>
            <a:pPr>
              <a:defRPr/>
            </a:pPr>
            <a:r>
              <a:rPr lang="en-US" altLang="ja-JP"/>
              <a:t>TMT.OPT.PRE.11.051.DRF03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Aft>
                <a:spcPts val="0"/>
              </a:spcAft>
              <a:defRPr kumimoji="1">
                <a:cs typeface="+mn-cs"/>
              </a:defRPr>
            </a:lvl1pPr>
          </a:lstStyle>
          <a:p>
            <a:pPr>
              <a:defRPr/>
            </a:pPr>
            <a:fld id="{625F7D39-8251-4C86-9A95-CF679C93D06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0867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effectLst>
            <a:outerShdw blurRad="25400" dist="25400" dir="2700000" algn="tl" rotWithShape="0">
              <a:prstClr val="black"/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685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87814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picture with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447800"/>
            <a:ext cx="4114800" cy="464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69129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picture with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8178" y="1447800"/>
            <a:ext cx="4114800" cy="464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7477"/>
            <a:ext cx="8229600" cy="937923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28594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/>
        </p:nvSpPr>
        <p:spPr>
          <a:xfrm>
            <a:off x="533400" y="152400"/>
            <a:ext cx="8229600" cy="1066800"/>
          </a:xfrm>
          <a:prstGeom prst="rect">
            <a:avLst/>
          </a:prstGeom>
          <a:effectLst>
            <a:outerShdw blurRad="25400" dist="25400" dir="2700000" algn="tl" rotWithShape="0">
              <a:prstClr val="black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Click to edit Master title style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24099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295400"/>
            <a:ext cx="8229600" cy="426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638800"/>
            <a:ext cx="82296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58762"/>
            <a:ext cx="8229600" cy="1036638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936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box side-by-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49888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box side-by-side +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28222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8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96200" y="6502946"/>
            <a:ext cx="1105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0FF15B5-A97F-4410-8223-FFD69BAB2ADB}" type="slidenum">
              <a:rPr lang="en-US" sz="1400" b="1" smtClean="0">
                <a:solidFill>
                  <a:srgbClr val="3B7CFF"/>
                </a:solidFill>
                <a:latin typeface="Myriad Pro" pitchFamily="34" charset="0"/>
              </a:rPr>
              <a:t>‹#›</a:t>
            </a:fld>
            <a:endParaRPr lang="en-US" sz="1400" b="1" dirty="0">
              <a:solidFill>
                <a:srgbClr val="3B7CFF"/>
              </a:solidFill>
              <a:latin typeface="Myriad Pro" pitchFamily="34" charset="0"/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85800" y="228600"/>
            <a:ext cx="7886700" cy="1006475"/>
          </a:xfrm>
          <a:prstGeom prst="rect">
            <a:avLst/>
          </a:prstGeom>
          <a:effectLst>
            <a:outerShdw blurRad="25400" dist="25400" dir="2700000" algn="ctr" rotWithShape="0">
              <a:srgbClr val="000000"/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406" y="335793"/>
            <a:ext cx="1261474" cy="792088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 userDrawn="1"/>
        </p:nvSpPr>
        <p:spPr>
          <a:xfrm>
            <a:off x="0" y="0"/>
            <a:ext cx="4643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 smtClean="0">
                <a:solidFill>
                  <a:schemeClr val="bg1">
                    <a:lumMod val="7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FY2017 Subaru Users’ Meeting </a:t>
            </a:r>
            <a:r>
              <a:rPr kumimoji="1" lang="en-US" altLang="ja-JP" sz="1200" kern="1200" baseline="0" dirty="0" smtClean="0">
                <a:solidFill>
                  <a:schemeClr val="bg1">
                    <a:lumMod val="7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(</a:t>
            </a:r>
            <a:r>
              <a:rPr kumimoji="1" lang="en-US" altLang="ja-JP" sz="1200" kern="1200" dirty="0" smtClean="0">
                <a:solidFill>
                  <a:schemeClr val="bg1">
                    <a:lumMod val="7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Jan 17--19, 2018)</a:t>
            </a:r>
            <a:endParaRPr kumimoji="1" lang="ja-JP" altLang="en-US" sz="1200" kern="1200" dirty="0" smtClean="0">
              <a:solidFill>
                <a:schemeClr val="bg1">
                  <a:lumMod val="75000"/>
                </a:schemeClr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4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3200" b="1" kern="1200">
          <a:solidFill>
            <a:schemeClr val="bg1"/>
          </a:solidFill>
          <a:latin typeface="Myriad Pro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7"/>
        </a:buBlip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8"/>
        </a:buBlip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7"/>
        </a:buBlip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8"/>
        </a:buBlip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7"/>
        </a:buBlip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42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31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3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31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6.emf"/><Relationship Id="rId5" Type="http://schemas.openxmlformats.org/officeDocument/2006/relationships/hyperlink" Target="https://www.youtube.com/watch?v=DQ5Zn8WFavE" TargetMode="External"/><Relationship Id="rId6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g"/><Relationship Id="rId5" Type="http://schemas.openxmlformats.org/officeDocument/2006/relationships/image" Target="../media/image64.jpg"/><Relationship Id="rId6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66.jpeg"/><Relationship Id="rId5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9.jpg"/><Relationship Id="rId5" Type="http://schemas.openxmlformats.org/officeDocument/2006/relationships/image" Target="../media/image7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5278" y="188640"/>
            <a:ext cx="7825154" cy="32766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6000" dirty="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</a:rPr>
              <a:t>TMT</a:t>
            </a:r>
            <a:br>
              <a:rPr lang="en-US" altLang="ja-JP" sz="6000" dirty="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</a:rPr>
            </a:br>
            <a:r>
              <a:rPr lang="en-US" altLang="ja-JP" sz="6000" dirty="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</a:rPr>
              <a:t>Progress Report</a:t>
            </a:r>
            <a:endParaRPr lang="ja-JP" altLang="en-US" sz="6000" dirty="0">
              <a:latin typeface="Arial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5" name="テキスト ボックス 6"/>
          <p:cNvSpPr txBox="1">
            <a:spLocks noChangeArrowheads="1"/>
          </p:cNvSpPr>
          <p:nvPr/>
        </p:nvSpPr>
        <p:spPr bwMode="auto">
          <a:xfrm>
            <a:off x="0" y="3007957"/>
            <a:ext cx="9144000" cy="64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212" tIns="44719" rIns="35212" bIns="44719" anchor="ctr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ctr">
              <a:spcAft>
                <a:spcPts val="588"/>
              </a:spcAft>
            </a:pPr>
            <a:r>
              <a:rPr lang="en-US" altLang="ja-JP" sz="3600" dirty="0" err="1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Tomo</a:t>
            </a:r>
            <a:r>
              <a:rPr lang="en-US" altLang="ja-JP" sz="36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Usuda</a:t>
            </a:r>
            <a:r>
              <a:rPr lang="en-US" altLang="ja-JP" sz="28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(TMT-J Director)</a:t>
            </a:r>
            <a:endParaRPr lang="en-US" altLang="ja-JP" sz="2800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" name="テキスト ボックス 6"/>
          <p:cNvSpPr txBox="1">
            <a:spLocks noChangeArrowheads="1"/>
          </p:cNvSpPr>
          <p:nvPr/>
        </p:nvSpPr>
        <p:spPr bwMode="auto">
          <a:xfrm>
            <a:off x="858644" y="4233027"/>
            <a:ext cx="7191440" cy="218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5212" tIns="44719" rIns="35212" bIns="44719" anchor="ctr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ja-JP" sz="3200" b="0" u="sng" dirty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O</a:t>
            </a:r>
            <a:r>
              <a:rPr lang="en-US" altLang="ja-JP" sz="3200" b="0" u="sng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utline</a:t>
            </a:r>
          </a:p>
          <a:p>
            <a:pPr>
              <a:lnSpc>
                <a:spcPct val="150000"/>
              </a:lnSpc>
            </a:pPr>
            <a:r>
              <a:rPr lang="en-US" altLang="ja-JP" sz="32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1) International Status: Hawaii etc.</a:t>
            </a:r>
            <a:endParaRPr lang="en-US" altLang="ja-JP" sz="32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pPr>
              <a:lnSpc>
                <a:spcPct val="150000"/>
              </a:lnSpc>
            </a:pPr>
            <a:r>
              <a:rPr lang="en-US" altLang="ja-JP" sz="32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2) TMT-J activities</a:t>
            </a:r>
            <a:endParaRPr lang="en-US" altLang="ja-JP" sz="32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3816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534385" y="11377"/>
            <a:ext cx="8436219" cy="1192956"/>
          </a:xfrm>
        </p:spPr>
        <p:txBody>
          <a:bodyPr>
            <a:noAutofit/>
          </a:bodyPr>
          <a:lstStyle/>
          <a:p>
            <a:r>
              <a:rPr lang="en-US" altLang="ja-JP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1) Hawaii’s </a:t>
            </a:r>
            <a:r>
              <a:rPr lang="en-US" altLang="ja-JP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Public Opinion: </a:t>
            </a:r>
            <a:br>
              <a:rPr lang="en-US" altLang="ja-JP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</a:br>
            <a:r>
              <a:rPr lang="en-US" altLang="ja-JP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We Continue to Support TMT	</a:t>
            </a:r>
            <a:endParaRPr lang="ja-JP" altLang="en-US" dirty="0">
              <a:solidFill>
                <a:srgbClr val="FFC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91989"/>
            <a:ext cx="4572000" cy="2234014"/>
          </a:xfrm>
          <a:prstGeom prst="rect">
            <a:avLst/>
          </a:prstGeom>
        </p:spPr>
      </p:pic>
      <p:sp>
        <p:nvSpPr>
          <p:cNvPr id="11" name="テキスト ボックス 12"/>
          <p:cNvSpPr txBox="1">
            <a:spLocks noChangeArrowheads="1"/>
          </p:cNvSpPr>
          <p:nvPr/>
        </p:nvSpPr>
        <p:spPr bwMode="auto">
          <a:xfrm>
            <a:off x="639602" y="1349801"/>
            <a:ext cx="3227320" cy="3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ja-JP" sz="1846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TMT support campaign</a:t>
            </a:r>
            <a:endParaRPr lang="ja-JP" altLang="en-US" sz="1846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4236" y="6068450"/>
            <a:ext cx="882451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Harry Kim (Mayor), David </a:t>
            </a:r>
            <a:r>
              <a:rPr lang="en-US" altLang="ja-JP" b="1" dirty="0" err="1" smtClean="0">
                <a:solidFill>
                  <a:srgbClr val="FF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Ige</a:t>
            </a:r>
            <a:r>
              <a:rPr lang="en-US" altLang="ja-JP" b="1" dirty="0" smtClean="0">
                <a:solidFill>
                  <a:srgbClr val="FF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(Governor), Brian Schatz (US Senator) stated to support TMT and the blockage activity to MK is illegal </a:t>
            </a:r>
            <a:endParaRPr kumimoji="1" lang="ja-JP" altLang="en-US" b="1" dirty="0">
              <a:solidFill>
                <a:srgbClr val="FF0000"/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1973" y="3671873"/>
            <a:ext cx="2798284" cy="241013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5"/>
          <a:srcRect b="5095"/>
          <a:stretch/>
        </p:blipFill>
        <p:spPr>
          <a:xfrm>
            <a:off x="7101411" y="3693880"/>
            <a:ext cx="2042589" cy="242314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742" y="1090671"/>
            <a:ext cx="4524258" cy="2544896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453" y="1092112"/>
            <a:ext cx="1663547" cy="1068959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534" y="3658740"/>
            <a:ext cx="3704167" cy="24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534385" y="11377"/>
            <a:ext cx="8436219" cy="1192956"/>
          </a:xfrm>
        </p:spPr>
        <p:txBody>
          <a:bodyPr>
            <a:noAutofit/>
          </a:bodyPr>
          <a:lstStyle/>
          <a:p>
            <a:r>
              <a:rPr lang="en-US" altLang="ja-JP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1) Hawaii’s </a:t>
            </a:r>
            <a:r>
              <a:rPr lang="en-US" altLang="ja-JP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Public Opinion: </a:t>
            </a:r>
            <a:br>
              <a:rPr lang="en-US" altLang="ja-JP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</a:br>
            <a:r>
              <a:rPr lang="en-US" altLang="ja-JP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We Continue to Support TMT	</a:t>
            </a:r>
            <a:endParaRPr lang="ja-JP" altLang="en-US" dirty="0">
              <a:solidFill>
                <a:srgbClr val="FFC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18" name="図 17" descr="kumuLehu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3484326"/>
            <a:ext cx="5266063" cy="2552918"/>
          </a:xfrm>
          <a:prstGeom prst="rect">
            <a:avLst/>
          </a:prstGeom>
        </p:spPr>
      </p:pic>
      <p:pic>
        <p:nvPicPr>
          <p:cNvPr id="20" name="図 19" descr="PUEOfolks1607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11827" y="2577951"/>
            <a:ext cx="4032173" cy="302413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54236" y="6013367"/>
            <a:ext cx="5883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ja-JP" dirty="0" err="1">
                <a:latin typeface="Arial" charset="0"/>
                <a:ea typeface="Arial" charset="0"/>
                <a:cs typeface="Arial" charset="0"/>
              </a:rPr>
              <a:t>Kumu</a:t>
            </a: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dirty="0" err="1" smtClean="0">
                <a:latin typeface="Arial" charset="0"/>
                <a:ea typeface="Arial" charset="0"/>
                <a:cs typeface="Arial" charset="0"/>
              </a:rPr>
              <a:t>Lehua</a:t>
            </a:r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 (President of Kamehameha School) &amp; Auntie </a:t>
            </a:r>
            <a:r>
              <a:rPr lang="en-US" altLang="ja-JP" dirty="0" err="1">
                <a:latin typeface="Arial" charset="0"/>
                <a:ea typeface="Arial" charset="0"/>
                <a:cs typeface="Arial" charset="0"/>
              </a:rPr>
              <a:t>Luana</a:t>
            </a: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dirty="0" err="1" smtClean="0">
                <a:latin typeface="Arial" charset="0"/>
                <a:ea typeface="Arial" charset="0"/>
                <a:cs typeface="Arial" charset="0"/>
              </a:rPr>
              <a:t>Kawelu</a:t>
            </a:r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altLang="ja-JP" dirty="0"/>
              <a:t>Merrie Monarch Festival director</a:t>
            </a:r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ja-JP" altLang="ja-JP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260815" y="2576114"/>
            <a:ext cx="883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PUEO</a:t>
            </a:r>
            <a:endParaRPr lang="ja-JP" altLang="ja-JP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 bwMode="auto">
          <a:xfrm>
            <a:off x="176270" y="1456479"/>
            <a:ext cx="8967730" cy="119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731" tIns="41367" rIns="82731" bIns="41367" rtlCol="0">
            <a:spAutoFit/>
          </a:bodyPr>
          <a:lstStyle/>
          <a:p>
            <a:pPr marL="354711" indent="-354711">
              <a:spcBef>
                <a:spcPts val="533"/>
              </a:spcBef>
              <a:buClr>
                <a:srgbClr val="333399"/>
              </a:buClr>
              <a:buBlip>
                <a:blip r:embed="rId5"/>
              </a:buBlip>
            </a:pPr>
            <a:r>
              <a:rPr lang="en-US" altLang="ja-JP" sz="2400" dirty="0" smtClean="0">
                <a:latin typeface="Arial" charset="0"/>
                <a:ea typeface="Arial" charset="0"/>
                <a:cs typeface="Arial" charset="0"/>
              </a:rPr>
              <a:t>Communications with PUEO (</a:t>
            </a:r>
            <a:r>
              <a:rPr lang="en-US" altLang="ja-JP" sz="2400" dirty="0">
                <a:latin typeface="Arial" charset="0"/>
                <a:ea typeface="Arial" charset="0"/>
                <a:cs typeface="Arial" charset="0"/>
              </a:rPr>
              <a:t>Perpetuating Unique Educational Opportunities</a:t>
            </a:r>
            <a:r>
              <a:rPr lang="en-US" altLang="ja-JP" sz="2400" dirty="0" smtClean="0">
                <a:latin typeface="Arial" charset="0"/>
                <a:ea typeface="Arial" charset="0"/>
                <a:cs typeface="Arial" charset="0"/>
              </a:rPr>
              <a:t>) folks &amp; local key people i</a:t>
            </a:r>
            <a:r>
              <a:rPr kumimoji="1" lang="en-US" altLang="ja-JP" sz="2400" dirty="0" smtClean="0">
                <a:latin typeface="Arial" charset="0"/>
                <a:ea typeface="Arial" charset="0"/>
                <a:cs typeface="Arial" charset="0"/>
              </a:rPr>
              <a:t>n Hawaii jointly with Henry Yang.</a:t>
            </a:r>
            <a:endParaRPr kumimoji="1" lang="ja-JP" altLang="en-US" sz="2400" dirty="0" smtClean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09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534385" y="11377"/>
            <a:ext cx="8436219" cy="1192956"/>
          </a:xfrm>
        </p:spPr>
        <p:txBody>
          <a:bodyPr>
            <a:noAutofit/>
          </a:bodyPr>
          <a:lstStyle/>
          <a:p>
            <a:r>
              <a:rPr lang="en-US" altLang="ja-JP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1) Hawaii’s </a:t>
            </a:r>
            <a:r>
              <a:rPr lang="en-US" altLang="ja-JP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Public Opinion: </a:t>
            </a:r>
            <a:br>
              <a:rPr lang="en-US" altLang="ja-JP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</a:br>
            <a:r>
              <a:rPr lang="en-US" altLang="ja-JP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We Continue to Support TMT	</a:t>
            </a:r>
            <a:endParaRPr lang="ja-JP" altLang="en-US" dirty="0">
              <a:solidFill>
                <a:srgbClr val="FFC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8" name="図 7" descr="heather Kalu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75313" y="3908753"/>
            <a:ext cx="2188030" cy="283342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753" y="3947340"/>
            <a:ext cx="1681885" cy="2007411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6453963" y="5965533"/>
            <a:ext cx="2690037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 err="1" smtClean="0">
                <a:latin typeface="Meiryo" charset="-128"/>
                <a:ea typeface="Meiryo" charset="-128"/>
                <a:cs typeface="Meiryo" charset="-128"/>
              </a:rPr>
              <a:t>Kalepa</a:t>
            </a:r>
            <a:r>
              <a:rPr lang="en-US" altLang="ja-JP" dirty="0" smtClean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dirty="0" err="1" smtClean="0">
                <a:latin typeface="Meiryo" charset="-128"/>
                <a:ea typeface="Meiryo" charset="-128"/>
                <a:cs typeface="Meiryo" charset="-128"/>
              </a:rPr>
              <a:t>Baybayan</a:t>
            </a:r>
            <a:endParaRPr lang="en-US" altLang="ja-JP" dirty="0" smtClean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en-US" altLang="ja-JP" dirty="0" smtClean="0">
                <a:latin typeface="Meiryo" charset="-128"/>
                <a:ea typeface="Meiryo" charset="-128"/>
                <a:cs typeface="Meiryo" charset="-128"/>
              </a:rPr>
              <a:t>(Captain on </a:t>
            </a:r>
            <a:r>
              <a:rPr lang="en-US" altLang="ja-JP" dirty="0" err="1" smtClean="0">
                <a:latin typeface="Meiryo" charset="-128"/>
                <a:ea typeface="Meiryo" charset="-128"/>
                <a:cs typeface="Meiryo" charset="-128"/>
              </a:rPr>
              <a:t>Hokulea</a:t>
            </a:r>
            <a:r>
              <a:rPr lang="en-US" altLang="ja-JP" dirty="0" smtClean="0">
                <a:latin typeface="Meiryo" charset="-128"/>
                <a:ea typeface="Meiryo" charset="-128"/>
                <a:cs typeface="Meiryo" charset="-128"/>
              </a:rPr>
              <a:t>, native navigator)</a:t>
            </a:r>
            <a:endParaRPr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3529359" y="5934670"/>
            <a:ext cx="2843779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latin typeface="Meiryo" charset="-128"/>
                <a:ea typeface="Meiryo" charset="-128"/>
                <a:cs typeface="Meiryo" charset="-128"/>
              </a:rPr>
              <a:t>Heather </a:t>
            </a:r>
            <a:r>
              <a:rPr lang="en-US" altLang="ja-JP" dirty="0" err="1" smtClean="0">
                <a:latin typeface="Meiryo" charset="-128"/>
                <a:ea typeface="Meiryo" charset="-128"/>
                <a:cs typeface="Meiryo" charset="-128"/>
              </a:rPr>
              <a:t>Kaluna</a:t>
            </a:r>
            <a:endParaRPr lang="en-US" altLang="ja-JP" dirty="0" smtClean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en-US" altLang="ja-JP" dirty="0" smtClean="0">
                <a:latin typeface="Meiryo" charset="-128"/>
                <a:ea typeface="Meiryo" charset="-128"/>
                <a:cs typeface="Meiryo" charset="-128"/>
              </a:rPr>
              <a:t>(First native Hawaiian Astronomer from UHH)</a:t>
            </a:r>
            <a:endParaRPr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806" y="1138997"/>
            <a:ext cx="2080708" cy="2347546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6763174" y="3133693"/>
            <a:ext cx="2024913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latin typeface="Meiryo" charset="-128"/>
                <a:ea typeface="Meiryo" charset="-128"/>
                <a:cs typeface="Meiryo" charset="-128"/>
              </a:rPr>
              <a:t>Robert Lindsey</a:t>
            </a:r>
          </a:p>
          <a:p>
            <a:pPr algn="ctr"/>
            <a:r>
              <a:rPr lang="ja-JP" altLang="en-US" dirty="0" smtClean="0">
                <a:latin typeface="Meiryo" charset="-128"/>
                <a:ea typeface="Meiryo" charset="-128"/>
                <a:cs typeface="Meiryo" charset="-128"/>
              </a:rPr>
              <a:t>（</a:t>
            </a:r>
            <a:r>
              <a:rPr lang="en-US" altLang="ja-JP" dirty="0" smtClean="0">
                <a:latin typeface="Meiryo" charset="-128"/>
                <a:ea typeface="Meiryo" charset="-128"/>
                <a:cs typeface="Meiryo" charset="-128"/>
              </a:rPr>
              <a:t>OHA trustee</a:t>
            </a:r>
            <a:r>
              <a:rPr lang="ja-JP" altLang="en-US" dirty="0" smtClean="0">
                <a:latin typeface="Meiryo" charset="-128"/>
                <a:ea typeface="Meiryo" charset="-128"/>
                <a:cs typeface="Meiryo" charset="-128"/>
              </a:rPr>
              <a:t>）</a:t>
            </a:r>
            <a:endParaRPr lang="ja-JP" altLang="en-US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02" y="3879587"/>
            <a:ext cx="2945012" cy="2402510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61992" y="5946357"/>
            <a:ext cx="3296093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 err="1" smtClean="0">
                <a:latin typeface="Meiryo" charset="-128"/>
                <a:ea typeface="Meiryo" charset="-128"/>
                <a:cs typeface="Meiryo" charset="-128"/>
              </a:rPr>
              <a:t>Mailani</a:t>
            </a:r>
            <a:r>
              <a:rPr lang="en-US" altLang="ja-JP" dirty="0" smtClean="0">
                <a:latin typeface="Meiryo" charset="-128"/>
                <a:ea typeface="Meiryo" charset="-128"/>
                <a:cs typeface="Meiryo" charset="-128"/>
              </a:rPr>
              <a:t> Neal</a:t>
            </a:r>
          </a:p>
          <a:p>
            <a:pPr algn="ctr"/>
            <a:r>
              <a:rPr lang="en-US" altLang="ja-JP" dirty="0" smtClean="0">
                <a:latin typeface="Meiryo" charset="-128"/>
                <a:ea typeface="Meiryo" charset="-128"/>
                <a:cs typeface="Meiryo" charset="-128"/>
              </a:rPr>
              <a:t>(Efforts collecting 7000 signatures to support TMT)</a:t>
            </a: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03" y="1210379"/>
            <a:ext cx="2882537" cy="2328203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602589" y="2875198"/>
            <a:ext cx="2046514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>
                <a:latin typeface="Meiryo" charset="-128"/>
                <a:ea typeface="Meiryo" charset="-128"/>
                <a:cs typeface="Meiryo" charset="-128"/>
              </a:rPr>
              <a:t>Daniel K Akaka</a:t>
            </a:r>
          </a:p>
          <a:p>
            <a:pPr algn="ctr"/>
            <a:r>
              <a:rPr lang="en-US" altLang="ja-JP" dirty="0" smtClean="0">
                <a:latin typeface="Meiryo" charset="-128"/>
                <a:ea typeface="Meiryo" charset="-128"/>
                <a:cs typeface="Meiryo" charset="-128"/>
              </a:rPr>
              <a:t>(former US Senator)</a:t>
            </a:r>
            <a:endParaRPr lang="ja-JP" altLang="en-US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22" name="図 21" descr="keahi warfield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85365" y="1093002"/>
            <a:ext cx="1784799" cy="2112443"/>
          </a:xfrm>
          <a:prstGeom prst="rect">
            <a:avLst/>
          </a:prstGeom>
        </p:spPr>
      </p:pic>
      <p:sp>
        <p:nvSpPr>
          <p:cNvPr id="23" name="正方形/長方形 22"/>
          <p:cNvSpPr/>
          <p:nvPr/>
        </p:nvSpPr>
        <p:spPr>
          <a:xfrm>
            <a:off x="2982686" y="2976122"/>
            <a:ext cx="3577602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 err="1" smtClean="0">
                <a:latin typeface="Meiryo" charset="-128"/>
                <a:ea typeface="Meiryo" charset="-128"/>
                <a:cs typeface="Meiryo" charset="-128"/>
              </a:rPr>
              <a:t>Keahi</a:t>
            </a:r>
            <a:r>
              <a:rPr lang="en-US" altLang="ja-JP" dirty="0" smtClean="0">
                <a:latin typeface="Meiryo" charset="-128"/>
                <a:ea typeface="Meiryo" charset="-128"/>
                <a:cs typeface="Meiryo" charset="-128"/>
              </a:rPr>
              <a:t> Warfield</a:t>
            </a:r>
          </a:p>
          <a:p>
            <a:pPr algn="ctr"/>
            <a:r>
              <a:rPr lang="en-US" altLang="ja-JP" dirty="0" smtClean="0">
                <a:latin typeface="Meiryo" charset="-128"/>
                <a:ea typeface="Meiryo" charset="-128"/>
                <a:cs typeface="Meiryo" charset="-128"/>
              </a:rPr>
              <a:t>(</a:t>
            </a:r>
            <a:r>
              <a:rPr lang="en-US" altLang="ja-JP" dirty="0">
                <a:latin typeface="Meiryo" charset="-128"/>
                <a:ea typeface="Meiryo" charset="-128"/>
                <a:cs typeface="Meiryo" charset="-128"/>
              </a:rPr>
              <a:t>President </a:t>
            </a:r>
            <a:r>
              <a:rPr lang="en-US" altLang="ja-JP" dirty="0" smtClean="0">
                <a:latin typeface="Meiryo" charset="-128"/>
                <a:ea typeface="Meiryo" charset="-128"/>
                <a:cs typeface="Meiryo" charset="-128"/>
              </a:rPr>
              <a:t>of PUEO : </a:t>
            </a:r>
            <a:r>
              <a:rPr lang="en-US" altLang="ja-JP" dirty="0">
                <a:latin typeface="Meiryo" charset="-128"/>
                <a:ea typeface="Meiryo" charset="-128"/>
                <a:cs typeface="Meiryo" charset="-128"/>
              </a:rPr>
              <a:t>Perpetuating Unique Educational </a:t>
            </a:r>
            <a:r>
              <a:rPr lang="en-US" altLang="ja-JP" dirty="0" smtClean="0">
                <a:latin typeface="Meiryo" charset="-128"/>
                <a:ea typeface="Meiryo" charset="-128"/>
                <a:cs typeface="Meiryo" charset="-128"/>
              </a:rPr>
              <a:t>Opportunities)</a:t>
            </a:r>
            <a:endParaRPr lang="ja-JP" altLang="en-US" dirty="0">
              <a:latin typeface="Meiryo" charset="-128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911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1" y="1082407"/>
            <a:ext cx="7700790" cy="5775593"/>
          </a:xfrm>
          <a:prstGeom prst="rect">
            <a:avLst/>
          </a:prstGeom>
        </p:spPr>
      </p:pic>
      <p:sp>
        <p:nvSpPr>
          <p:cNvPr id="13" name="タイトル 1"/>
          <p:cNvSpPr>
            <a:spLocks noGrp="1"/>
          </p:cNvSpPr>
          <p:nvPr>
            <p:ph type="title"/>
          </p:nvPr>
        </p:nvSpPr>
        <p:spPr>
          <a:xfrm>
            <a:off x="683046" y="0"/>
            <a:ext cx="8460954" cy="1090670"/>
          </a:xfrm>
        </p:spPr>
        <p:txBody>
          <a:bodyPr anchor="b" anchorCtr="0">
            <a:noAutofit/>
          </a:bodyPr>
          <a:lstStyle/>
          <a:p>
            <a:r>
              <a:rPr lang="en-US" altLang="ja-JP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1) Hawaii’s Public Opinion: </a:t>
            </a:r>
            <a:br>
              <a:rPr lang="en-US" altLang="ja-JP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</a:br>
            <a:r>
              <a:rPr lang="en-US" altLang="ja-JP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We Continue to Support TMT	</a:t>
            </a:r>
            <a:endParaRPr lang="ja-JP" altLang="en-US" dirty="0">
              <a:solidFill>
                <a:srgbClr val="FFC000"/>
              </a:solidFill>
              <a:latin typeface="Hiragino Kaku Gothic ProN W6" charset="-128"/>
              <a:ea typeface="Hiragino Kaku Gothic ProN W6" charset="-128"/>
              <a:cs typeface="Hiragino Kaku Gothic ProN W6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594" y="5198985"/>
            <a:ext cx="1838406" cy="86796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934" y="4355396"/>
            <a:ext cx="1649066" cy="85558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175393" y="3437262"/>
            <a:ext cx="715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>
                <a:solidFill>
                  <a:srgbClr val="FF0000"/>
                </a:solidFill>
              </a:rPr>
              <a:t>Yes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83726" y="5054905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smtClean="0">
                <a:solidFill>
                  <a:srgbClr val="FF0000"/>
                </a:solidFill>
              </a:rPr>
              <a:t>No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1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0" y="1082408"/>
            <a:ext cx="7700790" cy="5775592"/>
          </a:xfrm>
          <a:prstGeom prst="rect">
            <a:avLst/>
          </a:prstGeom>
        </p:spPr>
      </p:pic>
      <p:sp>
        <p:nvSpPr>
          <p:cNvPr id="13" name="タイトル 1"/>
          <p:cNvSpPr>
            <a:spLocks noGrp="1"/>
          </p:cNvSpPr>
          <p:nvPr>
            <p:ph type="title"/>
          </p:nvPr>
        </p:nvSpPr>
        <p:spPr>
          <a:xfrm>
            <a:off x="683046" y="0"/>
            <a:ext cx="8460954" cy="1090670"/>
          </a:xfrm>
        </p:spPr>
        <p:txBody>
          <a:bodyPr anchor="b" anchorCtr="0">
            <a:noAutofit/>
          </a:bodyPr>
          <a:lstStyle/>
          <a:p>
            <a:r>
              <a:rPr lang="en-US" altLang="ja-JP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1) Hawaii’s Public Opinion: </a:t>
            </a:r>
            <a:br>
              <a:rPr lang="en-US" altLang="ja-JP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</a:br>
            <a:r>
              <a:rPr lang="en-US" altLang="ja-JP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We Continue to Support TMT	</a:t>
            </a:r>
            <a:endParaRPr lang="ja-JP" altLang="en-US" dirty="0">
              <a:solidFill>
                <a:srgbClr val="FFC000"/>
              </a:solidFill>
              <a:latin typeface="Hiragino Kaku Gothic ProN W6" charset="-128"/>
              <a:ea typeface="Hiragino Kaku Gothic ProN W6" charset="-128"/>
              <a:cs typeface="Hiragino Kaku Gothic ProN W6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594" y="5198985"/>
            <a:ext cx="1838406" cy="86796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934" y="4355396"/>
            <a:ext cx="1649066" cy="85558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186410" y="3624549"/>
            <a:ext cx="715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>
                <a:solidFill>
                  <a:srgbClr val="FF0000"/>
                </a:solidFill>
              </a:rPr>
              <a:t>Yes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94743" y="5242192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smtClean="0">
                <a:solidFill>
                  <a:srgbClr val="FF0000"/>
                </a:solidFill>
              </a:rPr>
              <a:t>No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793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754380" y="34290"/>
            <a:ext cx="7406640" cy="1235046"/>
          </a:xfrm>
        </p:spPr>
        <p:txBody>
          <a:bodyPr>
            <a:noAutofit/>
          </a:bodyPr>
          <a:lstStyle/>
          <a:p>
            <a:r>
              <a:rPr lang="en-US" altLang="ja-JP" sz="3600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TMT Backup Plan</a:t>
            </a:r>
            <a:br>
              <a:rPr lang="en-US" altLang="ja-JP" sz="3600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</a:br>
            <a:r>
              <a:rPr lang="en-US" altLang="ja-JP" sz="3600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Site Other than Hawaii</a:t>
            </a:r>
            <a:endParaRPr lang="ja-JP" altLang="en-US" sz="3600" dirty="0">
              <a:solidFill>
                <a:srgbClr val="FFCC66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5" name="Rectangle 2"/>
          <p:cNvSpPr txBox="1">
            <a:spLocks noGrp="1" noChangeArrowheads="1"/>
          </p:cNvSpPr>
          <p:nvPr>
            <p:ph idx="1"/>
          </p:nvPr>
        </p:nvSpPr>
        <p:spPr>
          <a:xfrm>
            <a:off x="129911" y="1346349"/>
            <a:ext cx="9014089" cy="2628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392" tIns="45696" rIns="132011" bIns="45696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4"/>
              </a:buBlip>
              <a:defRPr/>
            </a:pPr>
            <a:r>
              <a:rPr lang="en-US" altLang="ja-JP" u="sng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Maunakea</a:t>
            </a:r>
            <a:r>
              <a:rPr lang="en-US" altLang="ja-JP" u="sng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(Plan A) remains </a:t>
            </a:r>
            <a:r>
              <a:rPr lang="en-US" altLang="ja-JP" u="sng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the first priority</a:t>
            </a:r>
            <a:r>
              <a:rPr lang="en-US" altLang="ja-JP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site. </a:t>
            </a:r>
          </a:p>
          <a:p>
            <a:pPr>
              <a:buBlip>
                <a:blip r:embed="rId4"/>
              </a:buBlip>
              <a:defRPr/>
            </a:pPr>
            <a:r>
              <a:rPr lang="en-US" altLang="ja-JP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Recommendations from TMT-J SAC meeting (Oct 14)</a:t>
            </a:r>
          </a:p>
          <a:p>
            <a:pPr marL="0" indent="0">
              <a:buNone/>
              <a:defRPr/>
            </a:pPr>
            <a:r>
              <a:rPr lang="en-US" altLang="ja-JP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→</a:t>
            </a:r>
            <a:r>
              <a:rPr lang="en-US" altLang="ja-JP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Japan </a:t>
            </a:r>
            <a:r>
              <a:rPr lang="en-US" altLang="ja-JP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supports </a:t>
            </a:r>
            <a:r>
              <a:rPr lang="en-US" altLang="ja-JP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ORM </a:t>
            </a:r>
            <a:r>
              <a:rPr lang="en-US" altLang="ja-JP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(La Palma @Spain) </a:t>
            </a:r>
            <a:r>
              <a:rPr lang="en-US" altLang="ja-JP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as alternative site</a:t>
            </a:r>
            <a:endParaRPr lang="en-US" altLang="ja-JP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Blip>
                <a:blip r:embed="rId4"/>
              </a:buBlip>
              <a:defRPr/>
            </a:pPr>
            <a:r>
              <a:rPr lang="en-US" altLang="ja-JP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Oct</a:t>
            </a:r>
            <a:r>
              <a:rPr lang="ja-JP" alt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26~27, </a:t>
            </a:r>
            <a:r>
              <a:rPr lang="en-US" altLang="ja-JP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2016: TIO Board selected ORM as alternate site</a:t>
            </a:r>
          </a:p>
          <a:p>
            <a:pPr>
              <a:buBlip>
                <a:blip r:embed="rId4"/>
              </a:buBlip>
              <a:defRPr/>
            </a:pPr>
            <a:r>
              <a:rPr lang="en-US" altLang="ja-JP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March 29, 2017: TIO and </a:t>
            </a:r>
            <a:r>
              <a:rPr lang="en-US" altLang="ja-JP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Instituto</a:t>
            </a:r>
            <a:r>
              <a:rPr lang="en-US" altLang="ja-JP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altLang="ja-JP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Astrofisica</a:t>
            </a:r>
            <a:r>
              <a:rPr lang="en-US" altLang="ja-JP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de Canarias (IAC) </a:t>
            </a:r>
            <a:r>
              <a:rPr lang="en-US" altLang="ja-JP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signed </a:t>
            </a:r>
            <a:r>
              <a:rPr lang="en-US" altLang="ja-JP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Agreement on Hosting the </a:t>
            </a:r>
            <a:r>
              <a:rPr lang="en-US" altLang="ja-JP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TMT in </a:t>
            </a:r>
            <a:r>
              <a:rPr lang="en-US" altLang="ja-JP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La </a:t>
            </a:r>
            <a:r>
              <a:rPr lang="en-US" altLang="ja-JP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Palma</a:t>
            </a:r>
          </a:p>
        </p:txBody>
      </p:sp>
      <p:pic>
        <p:nvPicPr>
          <p:cNvPr id="4" name="Picture Placeholder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28" b="12366"/>
          <a:stretch/>
        </p:blipFill>
        <p:spPr>
          <a:xfrm>
            <a:off x="0" y="3902926"/>
            <a:ext cx="9143999" cy="2955073"/>
          </a:xfrm>
          <a:prstGeom prst="rect">
            <a:avLst/>
          </a:prstGeom>
        </p:spPr>
      </p:pic>
      <p:sp>
        <p:nvSpPr>
          <p:cNvPr id="6" name="Title 17"/>
          <p:cNvSpPr txBox="1">
            <a:spLocks/>
          </p:cNvSpPr>
          <p:nvPr/>
        </p:nvSpPr>
        <p:spPr>
          <a:xfrm>
            <a:off x="3454400" y="5953720"/>
            <a:ext cx="5689600" cy="859676"/>
          </a:xfrm>
          <a:prstGeom prst="rect">
            <a:avLst/>
          </a:prstGeom>
          <a:effectLst>
            <a:outerShdw blurRad="25400" dist="25400" dir="2700000" algn="ctr" rotWithShape="0">
              <a:srgbClr val="000000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rgbClr val="373545"/>
                </a:solidFill>
              </a:rPr>
              <a:t>TMT Alternate Site Investigations</a:t>
            </a:r>
            <a:br>
              <a:rPr lang="en-US" sz="2800" dirty="0" smtClean="0">
                <a:solidFill>
                  <a:srgbClr val="373545"/>
                </a:solidFill>
              </a:rPr>
            </a:br>
            <a:r>
              <a:rPr lang="es-ES" sz="2000" dirty="0" smtClean="0">
                <a:solidFill>
                  <a:srgbClr val="373545"/>
                </a:solidFill>
              </a:rPr>
              <a:t>Observatorio del Roque de los Muchachos</a:t>
            </a:r>
            <a:endParaRPr lang="en-US" sz="2400" dirty="0"/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63500" y="6365690"/>
            <a:ext cx="2184726" cy="44151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Site Perspectives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37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2730" y="1665280"/>
            <a:ext cx="7825154" cy="32766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6000" dirty="0" smtClean="0">
                <a:solidFill>
                  <a:srgbClr val="FFFF00"/>
                </a:solidFill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TMT-J </a:t>
            </a:r>
            <a:r>
              <a:rPr lang="en-US" altLang="ja-JP" sz="6000" dirty="0">
                <a:solidFill>
                  <a:srgbClr val="FFFF00"/>
                </a:solidFill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activities</a:t>
            </a:r>
            <a:endParaRPr lang="ja-JP" altLang="en-US" sz="6000" dirty="0">
              <a:solidFill>
                <a:srgbClr val="FFFF00"/>
              </a:solidFill>
              <a:latin typeface="Hiragino Kaku Gothic ProN W6" charset="-128"/>
              <a:ea typeface="Hiragino Kaku Gothic ProN W6" charset="-128"/>
              <a:cs typeface="Hiragino Kaku Gothic ProN W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871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6" descr="C:\Users\kashik\Documents\TMT\gallery\DMU10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6622" y="2178436"/>
            <a:ext cx="5999336" cy="463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60649"/>
            <a:ext cx="9144000" cy="57606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ja-JP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Members’ </a:t>
            </a:r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contributions</a:t>
            </a:r>
            <a:endParaRPr lang="en-US" altLang="ja-JP" sz="4000" dirty="0">
              <a:solidFill>
                <a:srgbClr val="FFC000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cxnSp>
        <p:nvCxnSpPr>
          <p:cNvPr id="70662" name="直線コネクタ 2"/>
          <p:cNvCxnSpPr>
            <a:cxnSpLocks noChangeShapeType="1"/>
          </p:cNvCxnSpPr>
          <p:nvPr/>
        </p:nvCxnSpPr>
        <p:spPr bwMode="auto">
          <a:xfrm flipV="1">
            <a:off x="5194561" y="1955687"/>
            <a:ext cx="155607" cy="1013433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4823236" y="1565884"/>
            <a:ext cx="1450179" cy="39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36" tIns="44918" rIns="89836" bIns="449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solidFill>
                  <a:srgbClr val="000000"/>
                </a:solidFill>
                <a:latin typeface="ヒラギノ丸ゴ ProN W4"/>
                <a:ea typeface="ヒラギノ丸ゴ ProN W4"/>
                <a:cs typeface="ヒラギノ丸ゴ ProN W4"/>
              </a:rPr>
              <a:t>Enclosure</a:t>
            </a:r>
            <a:endParaRPr lang="en-US" altLang="ja-JP" sz="2000" b="0" dirty="0">
              <a:solidFill>
                <a:srgbClr val="000000"/>
              </a:solidFill>
              <a:latin typeface="ヒラギノ丸ゴ ProN W4"/>
              <a:ea typeface="ヒラギノ丸ゴ ProN W4"/>
              <a:cs typeface="ヒラギノ丸ゴ ProN W4"/>
            </a:endParaRPr>
          </a:p>
        </p:txBody>
      </p:sp>
      <p:pic>
        <p:nvPicPr>
          <p:cNvPr id="70664" name="Picture 7" descr="http://www.abysse.co.jp/world/flag/america/flagimages/us5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8507" y="2464657"/>
            <a:ext cx="762471" cy="50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9" descr="http://www.abysse.co.jp/world/flag/america/flagimages/ca5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5078" y="1529367"/>
            <a:ext cx="761057" cy="5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13" descr="http://www.abysse.co.jp/world/flag/asia/flagimages/cn5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8527" y="3039926"/>
            <a:ext cx="762472" cy="5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Picture 15" descr="http://www.abysse.co.jp/world/flag/asia/flagimages/in50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8507" y="3041443"/>
            <a:ext cx="762471" cy="50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0668" name="直線コネクタ 16"/>
          <p:cNvCxnSpPr>
            <a:cxnSpLocks noChangeShapeType="1"/>
          </p:cNvCxnSpPr>
          <p:nvPr/>
        </p:nvCxnSpPr>
        <p:spPr bwMode="auto">
          <a:xfrm flipH="1" flipV="1">
            <a:off x="3598876" y="1955729"/>
            <a:ext cx="1400721" cy="172809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2459698" y="1565705"/>
            <a:ext cx="1471870" cy="39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36" tIns="44918" rIns="89836" bIns="449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solidFill>
                  <a:srgbClr val="000000"/>
                </a:solidFill>
                <a:latin typeface="ヒラギノ丸ゴ ProN W4"/>
                <a:ea typeface="ヒラギノ丸ゴ ProN W4"/>
                <a:cs typeface="ヒラギノ丸ゴ ProN W4"/>
              </a:rPr>
              <a:t>Telescope</a:t>
            </a:r>
            <a:endParaRPr lang="en-US" altLang="ja-JP" sz="2000" b="0" dirty="0">
              <a:solidFill>
                <a:srgbClr val="000000"/>
              </a:solidFill>
              <a:latin typeface="ヒラギノ丸ゴ ProN W4"/>
              <a:ea typeface="ヒラギノ丸ゴ ProN W4"/>
              <a:cs typeface="ヒラギノ丸ゴ ProN W4"/>
            </a:endParaRPr>
          </a:p>
        </p:txBody>
      </p:sp>
      <p:pic>
        <p:nvPicPr>
          <p:cNvPr id="70670" name="Picture 11" descr="http://www.abysse.co.jp/world/flag/asia/flagimages/jp50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7477" y="1494005"/>
            <a:ext cx="761057" cy="5045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0671" name="直線コネクタ 24"/>
          <p:cNvCxnSpPr>
            <a:cxnSpLocks noChangeShapeType="1"/>
            <a:endCxn id="2" idx="3"/>
          </p:cNvCxnSpPr>
          <p:nvPr/>
        </p:nvCxnSpPr>
        <p:spPr bwMode="auto">
          <a:xfrm flipH="1" flipV="1">
            <a:off x="3018892" y="3013331"/>
            <a:ext cx="2175648" cy="1314431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11763" y="1864594"/>
            <a:ext cx="1448592" cy="16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36" tIns="44918" rIns="89836" bIns="449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solidFill>
                  <a:srgbClr val="000000"/>
                </a:solidFill>
                <a:latin typeface="ヒラギノ丸ゴ ProN W4"/>
                <a:ea typeface="ヒラギノ丸ゴ ProN W4"/>
                <a:cs typeface="ヒラギノ丸ゴ ProN W4"/>
              </a:rPr>
              <a:t>M1 blank</a:t>
            </a:r>
          </a:p>
          <a:p>
            <a:endParaRPr lang="en-US" altLang="ja-JP" sz="1800" b="0" dirty="0" smtClean="0">
              <a:solidFill>
                <a:srgbClr val="000000"/>
              </a:solidFill>
              <a:latin typeface="ヒラギノ丸ゴ ProN W4"/>
              <a:ea typeface="ヒラギノ丸ゴ ProN W4"/>
              <a:cs typeface="ヒラギノ丸ゴ ProN W4"/>
            </a:endParaRPr>
          </a:p>
          <a:p>
            <a:endParaRPr lang="en-US" altLang="ja-JP" b="0" dirty="0">
              <a:solidFill>
                <a:srgbClr val="000000"/>
              </a:solidFill>
              <a:latin typeface="ヒラギノ丸ゴ ProN W4"/>
              <a:ea typeface="ヒラギノ丸ゴ ProN W4"/>
              <a:cs typeface="ヒラギノ丸ゴ ProN W4"/>
            </a:endParaRPr>
          </a:p>
          <a:p>
            <a:r>
              <a:rPr lang="en-US" altLang="ja-JP" sz="2000" b="0" dirty="0" smtClean="0">
                <a:solidFill>
                  <a:srgbClr val="000000"/>
                </a:solidFill>
                <a:latin typeface="ヒラギノ丸ゴ ProN W4"/>
                <a:ea typeface="ヒラギノ丸ゴ ProN W4"/>
                <a:cs typeface="ヒラギノ丸ゴ ProN W4"/>
              </a:rPr>
              <a:t>M1 polish</a:t>
            </a:r>
            <a:endParaRPr lang="en-US" altLang="ja-JP" sz="2000" b="0" dirty="0">
              <a:solidFill>
                <a:srgbClr val="000000"/>
              </a:solidFill>
              <a:latin typeface="ヒラギノ丸ゴ ProN W4"/>
              <a:ea typeface="ヒラギノ丸ゴ ProN W4"/>
              <a:cs typeface="ヒラギノ丸ゴ ProN W4"/>
            </a:endParaRPr>
          </a:p>
          <a:p>
            <a:endParaRPr lang="ja-JP" altLang="en-US" sz="2000" b="0" dirty="0">
              <a:solidFill>
                <a:srgbClr val="000000"/>
              </a:solidFill>
              <a:latin typeface="ヒラギノ丸ゴ ProN W4"/>
              <a:ea typeface="ヒラギノ丸ゴ ProN W4"/>
              <a:cs typeface="ヒラギノ丸ゴ ProN W4"/>
            </a:endParaRPr>
          </a:p>
        </p:txBody>
      </p:sp>
      <p:pic>
        <p:nvPicPr>
          <p:cNvPr id="70673" name="Picture 11" descr="http://www.abysse.co.jp/world/flag/asia/flagimages/jp50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8527" y="1889308"/>
            <a:ext cx="762472" cy="5045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4" name="Picture 11" descr="http://www.abysse.co.jp/world/flag/asia/flagimages/jp50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8527" y="2464657"/>
            <a:ext cx="762472" cy="5045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0675" name="直線コネクタ 32"/>
          <p:cNvCxnSpPr>
            <a:cxnSpLocks noChangeShapeType="1"/>
            <a:stCxn id="35" idx="1"/>
          </p:cNvCxnSpPr>
          <p:nvPr/>
        </p:nvCxnSpPr>
        <p:spPr bwMode="auto">
          <a:xfrm flipH="1">
            <a:off x="5633071" y="2111149"/>
            <a:ext cx="1782397" cy="1039414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7415468" y="1758016"/>
            <a:ext cx="611925" cy="70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36" tIns="44918" rIns="89836" bIns="449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solidFill>
                  <a:srgbClr val="000000"/>
                </a:solidFill>
                <a:latin typeface="ヒラギノ丸ゴ ProN W4"/>
                <a:ea typeface="ヒラギノ丸ゴ ProN W4"/>
                <a:cs typeface="ヒラギノ丸ゴ ProN W4"/>
              </a:rPr>
              <a:t>M2</a:t>
            </a:r>
            <a:endParaRPr lang="en-US" altLang="ja-JP" sz="2000" b="0" dirty="0">
              <a:solidFill>
                <a:srgbClr val="000000"/>
              </a:solidFill>
              <a:latin typeface="ヒラギノ丸ゴ ProN W4"/>
              <a:ea typeface="ヒラギノ丸ゴ ProN W4"/>
              <a:cs typeface="ヒラギノ丸ゴ ProN W4"/>
            </a:endParaRPr>
          </a:p>
          <a:p>
            <a:endParaRPr lang="ja-JP" altLang="en-US" sz="2000" b="0" dirty="0">
              <a:solidFill>
                <a:srgbClr val="000000"/>
              </a:solidFill>
              <a:latin typeface="ヒラギノ丸ゴ ProN W4"/>
              <a:ea typeface="ヒラギノ丸ゴ ProN W4"/>
              <a:cs typeface="ヒラギノ丸ゴ ProN W4"/>
            </a:endParaRPr>
          </a:p>
        </p:txBody>
      </p:sp>
      <p:pic>
        <p:nvPicPr>
          <p:cNvPr id="70677" name="Picture 7" descr="http://www.abysse.co.jp/world/flag/america/flagimages/us5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5252" y="1709336"/>
            <a:ext cx="762471" cy="5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0678" name="直線コネクタ 37"/>
          <p:cNvCxnSpPr>
            <a:cxnSpLocks noChangeShapeType="1"/>
          </p:cNvCxnSpPr>
          <p:nvPr/>
        </p:nvCxnSpPr>
        <p:spPr bwMode="auto">
          <a:xfrm flipH="1" flipV="1">
            <a:off x="5633073" y="4286474"/>
            <a:ext cx="1684794" cy="1168323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7278252" y="5286589"/>
            <a:ext cx="611925" cy="70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36" tIns="44918" rIns="89836" bIns="449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>
                <a:solidFill>
                  <a:srgbClr val="000000"/>
                </a:solidFill>
                <a:latin typeface="ヒラギノ丸ゴ ProN W4"/>
                <a:ea typeface="ヒラギノ丸ゴ ProN W4"/>
                <a:cs typeface="ヒラギノ丸ゴ ProN W4"/>
              </a:rPr>
              <a:t>M</a:t>
            </a:r>
            <a:r>
              <a:rPr lang="en-US" altLang="ja-JP" sz="2000" b="0" dirty="0" smtClean="0">
                <a:solidFill>
                  <a:srgbClr val="000000"/>
                </a:solidFill>
                <a:latin typeface="ヒラギノ丸ゴ ProN W4"/>
                <a:ea typeface="ヒラギノ丸ゴ ProN W4"/>
                <a:cs typeface="ヒラギノ丸ゴ ProN W4"/>
              </a:rPr>
              <a:t>3</a:t>
            </a:r>
            <a:endParaRPr lang="en-US" altLang="ja-JP" sz="2000" b="0" dirty="0">
              <a:solidFill>
                <a:srgbClr val="000000"/>
              </a:solidFill>
              <a:latin typeface="ヒラギノ丸ゴ ProN W4"/>
              <a:ea typeface="ヒラギノ丸ゴ ProN W4"/>
              <a:cs typeface="ヒラギノ丸ゴ ProN W4"/>
            </a:endParaRPr>
          </a:p>
          <a:p>
            <a:endParaRPr lang="ja-JP" altLang="en-US" sz="2000" b="0" dirty="0">
              <a:solidFill>
                <a:srgbClr val="000000"/>
              </a:solidFill>
              <a:latin typeface="ヒラギノ丸ゴ ProN W4"/>
              <a:ea typeface="ヒラギノ丸ゴ ProN W4"/>
              <a:cs typeface="ヒラギノ丸ゴ ProN W4"/>
            </a:endParaRPr>
          </a:p>
        </p:txBody>
      </p:sp>
      <p:pic>
        <p:nvPicPr>
          <p:cNvPr id="70680" name="Picture 13" descr="http://www.abysse.co.jp/world/flag/asia/flagimages/cn5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428" y="5250927"/>
            <a:ext cx="762471" cy="50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777114" y="4133951"/>
            <a:ext cx="601080" cy="39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36" tIns="44918" rIns="89836" bIns="449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solidFill>
                  <a:srgbClr val="000000"/>
                </a:solidFill>
                <a:latin typeface="ヒラギノ丸ゴ ProN W4"/>
                <a:ea typeface="ヒラギノ丸ゴ ProN W4"/>
                <a:cs typeface="ヒラギノ丸ゴ ProN W4"/>
              </a:rPr>
              <a:t>AO</a:t>
            </a:r>
            <a:endParaRPr lang="en-US" altLang="ja-JP" sz="2000" b="0" dirty="0">
              <a:solidFill>
                <a:srgbClr val="000000"/>
              </a:solidFill>
              <a:latin typeface="ヒラギノ丸ゴ ProN W4"/>
              <a:ea typeface="ヒラギノ丸ゴ ProN W4"/>
              <a:cs typeface="ヒラギノ丸ゴ ProN W4"/>
            </a:endParaRPr>
          </a:p>
        </p:txBody>
      </p:sp>
      <p:cxnSp>
        <p:nvCxnSpPr>
          <p:cNvPr id="70682" name="直線コネクタ 42"/>
          <p:cNvCxnSpPr>
            <a:cxnSpLocks noChangeShapeType="1"/>
          </p:cNvCxnSpPr>
          <p:nvPr/>
        </p:nvCxnSpPr>
        <p:spPr bwMode="auto">
          <a:xfrm flipH="1">
            <a:off x="3787031" y="4286439"/>
            <a:ext cx="783691" cy="82609"/>
          </a:xfrm>
          <a:prstGeom prst="line">
            <a:avLst/>
          </a:prstGeom>
          <a:noFill/>
          <a:ln w="22225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70683" name="Picture 1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9850" y="4085811"/>
            <a:ext cx="762472" cy="50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4" name="Picture 7" descr="http://www.abysse.co.jp/world/flag/america/flagimages/us5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1737" y="4097621"/>
            <a:ext cx="762471" cy="50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5" name="Picture 13" descr="http://www.abysse.co.jp/world/flag/asia/flagimages/cn5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023" y="4116798"/>
            <a:ext cx="761057" cy="50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22"/>
          <p:cNvSpPr txBox="1">
            <a:spLocks noChangeArrowheads="1"/>
          </p:cNvSpPr>
          <p:nvPr/>
        </p:nvSpPr>
        <p:spPr bwMode="auto">
          <a:xfrm>
            <a:off x="345247" y="5707731"/>
            <a:ext cx="1099695" cy="39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36" tIns="44918" rIns="89836" bIns="449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solidFill>
                  <a:srgbClr val="000000"/>
                </a:solidFill>
                <a:latin typeface="ヒラギノ丸ゴ ProN W4"/>
                <a:ea typeface="ヒラギノ丸ゴ ProN W4"/>
                <a:cs typeface="ヒラギノ丸ゴ ProN W4"/>
              </a:rPr>
              <a:t>Facility</a:t>
            </a:r>
            <a:endParaRPr lang="en-US" altLang="ja-JP" sz="2000" b="0" dirty="0">
              <a:solidFill>
                <a:srgbClr val="000000"/>
              </a:solidFill>
              <a:latin typeface="ヒラギノ丸ゴ ProN W4"/>
              <a:ea typeface="ヒラギノ丸ゴ ProN W4"/>
              <a:cs typeface="ヒラギノ丸ゴ ProN W4"/>
            </a:endParaRPr>
          </a:p>
        </p:txBody>
      </p:sp>
      <p:pic>
        <p:nvPicPr>
          <p:cNvPr id="70687" name="Picture 7" descr="http://www.abysse.co.jp/world/flag/america/flagimages/us5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786" y="6124518"/>
            <a:ext cx="762471" cy="50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8" name="Picture 13" descr="http://www.abysse.co.jp/world/flag/asia/flagimages/cn5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0471" y="6124518"/>
            <a:ext cx="761057" cy="50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9" name="Picture 15" descr="http://www.abysse.co.jp/world/flag/asia/flagimages/in50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8189" y="6124518"/>
            <a:ext cx="762472" cy="50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0690" name="直線コネクタ 52"/>
          <p:cNvCxnSpPr>
            <a:cxnSpLocks noChangeShapeType="1"/>
          </p:cNvCxnSpPr>
          <p:nvPr/>
        </p:nvCxnSpPr>
        <p:spPr bwMode="auto">
          <a:xfrm flipH="1">
            <a:off x="2332818" y="5286588"/>
            <a:ext cx="833201" cy="780358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5" name="Text Box 22"/>
          <p:cNvSpPr txBox="1">
            <a:spLocks noChangeArrowheads="1"/>
          </p:cNvSpPr>
          <p:nvPr/>
        </p:nvSpPr>
        <p:spPr bwMode="auto">
          <a:xfrm>
            <a:off x="4906191" y="6029729"/>
            <a:ext cx="2329699" cy="70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36" tIns="44918" rIns="89836" bIns="449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b="0" dirty="0" smtClean="0">
                <a:solidFill>
                  <a:srgbClr val="000000"/>
                </a:solidFill>
                <a:latin typeface="ヒラギノ丸ゴ ProN W4"/>
                <a:ea typeface="ヒラギノ丸ゴ ProN W4"/>
                <a:cs typeface="ヒラギノ丸ゴ ProN W4"/>
              </a:rPr>
              <a:t>Control Systems</a:t>
            </a:r>
          </a:p>
          <a:p>
            <a:pPr algn="ctr"/>
            <a:r>
              <a:rPr lang="en-US" altLang="ja-JP" sz="2000" b="0" dirty="0" smtClean="0">
                <a:solidFill>
                  <a:srgbClr val="000000"/>
                </a:solidFill>
                <a:latin typeface="ヒラギノ丸ゴ ProN W4"/>
                <a:ea typeface="ヒラギノ丸ゴ ProN W4"/>
                <a:cs typeface="ヒラギノ丸ゴ ProN W4"/>
              </a:rPr>
              <a:t>&amp; Software</a:t>
            </a:r>
            <a:endParaRPr lang="en-US" altLang="ja-JP" sz="2000" b="0" dirty="0">
              <a:solidFill>
                <a:srgbClr val="000000"/>
              </a:solidFill>
              <a:latin typeface="ヒラギノ丸ゴ ProN W4"/>
              <a:ea typeface="ヒラギノ丸ゴ ProN W4"/>
              <a:cs typeface="ヒラギノ丸ゴ ProN W4"/>
            </a:endParaRPr>
          </a:p>
        </p:txBody>
      </p:sp>
      <p:pic>
        <p:nvPicPr>
          <p:cNvPr id="70692" name="Picture 15" descr="http://www.abysse.co.jp/world/flag/asia/flagimages/in50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6892" y="6102392"/>
            <a:ext cx="761057" cy="50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93" name="Picture 7" descr="http://www.abysse.co.jp/world/flag/america/flagimages/us5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6408" y="6108292"/>
            <a:ext cx="762471" cy="50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 Box 22"/>
          <p:cNvSpPr txBox="1">
            <a:spLocks noChangeArrowheads="1"/>
          </p:cNvSpPr>
          <p:nvPr/>
        </p:nvSpPr>
        <p:spPr bwMode="auto">
          <a:xfrm>
            <a:off x="7367785" y="2646060"/>
            <a:ext cx="1734535" cy="39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36" tIns="44918" rIns="89836" bIns="449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solidFill>
                  <a:srgbClr val="000000"/>
                </a:solidFill>
                <a:latin typeface="ヒラギノ丸ゴ ProN W4"/>
                <a:ea typeface="ヒラギノ丸ゴ ProN W4"/>
                <a:cs typeface="ヒラギノ丸ゴ ProN W4"/>
              </a:rPr>
              <a:t>Instruments</a:t>
            </a:r>
            <a:endParaRPr lang="en-US" altLang="ja-JP" sz="2000" b="0" dirty="0">
              <a:solidFill>
                <a:srgbClr val="000000"/>
              </a:solidFill>
              <a:latin typeface="ヒラギノ丸ゴ ProN W4"/>
              <a:ea typeface="ヒラギノ丸ゴ ProN W4"/>
              <a:cs typeface="ヒラギノ丸ゴ ProN W4"/>
            </a:endParaRPr>
          </a:p>
        </p:txBody>
      </p:sp>
      <p:pic>
        <p:nvPicPr>
          <p:cNvPr id="70695" name="Picture 7" descr="http://www.abysse.co.jp/world/flag/america/flagimages/us5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0385" y="3078322"/>
            <a:ext cx="762471" cy="50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96" name="Picture 13" descr="http://www.abysse.co.jp/world/flag/asia/flagimages/cn5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410" y="3653591"/>
            <a:ext cx="762472" cy="5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97" name="Picture 15" descr="http://www.abysse.co.jp/world/flag/asia/flagimages/in50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3031" y="4228902"/>
            <a:ext cx="762472" cy="5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98" name="Picture 11" descr="http://www.abysse.co.jp/world/flag/asia/flagimages/jp50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410" y="3078322"/>
            <a:ext cx="762472" cy="5045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0699" name="直線コネクタ 79"/>
          <p:cNvCxnSpPr>
            <a:cxnSpLocks noChangeShapeType="1"/>
          </p:cNvCxnSpPr>
          <p:nvPr/>
        </p:nvCxnSpPr>
        <p:spPr bwMode="auto">
          <a:xfrm flipH="1">
            <a:off x="6632181" y="3008750"/>
            <a:ext cx="655561" cy="1410471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70700" name="Picture 1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1708" y="3663919"/>
            <a:ext cx="762471" cy="50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01" name="Picture 11" descr="http://www.abysse.co.jp/world/flag/asia/flagimages/jp50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096" y="6123002"/>
            <a:ext cx="762471" cy="5059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702" name="Picture 1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2439" y="6123002"/>
            <a:ext cx="761057" cy="5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 bwMode="auto">
          <a:xfrm>
            <a:off x="95844" y="2420641"/>
            <a:ext cx="2923048" cy="118533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100" charset="0"/>
              <a:ea typeface="Osaka" pitchFamily="100" charset="-128"/>
              <a:cs typeface="Osaka" pitchFamily="100" charset="-128"/>
            </a:endParaRPr>
          </a:p>
        </p:txBody>
      </p:sp>
      <p:sp>
        <p:nvSpPr>
          <p:cNvPr id="50" name="正方形/長方形 49"/>
          <p:cNvSpPr/>
          <p:nvPr/>
        </p:nvSpPr>
        <p:spPr bwMode="auto">
          <a:xfrm>
            <a:off x="7292739" y="2657594"/>
            <a:ext cx="1763938" cy="215779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100" charset="0"/>
              <a:ea typeface="Osaka" pitchFamily="100" charset="-128"/>
              <a:cs typeface="Osaka" pitchFamily="10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67381" y="2711262"/>
            <a:ext cx="626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0000"/>
                </a:solidFill>
                <a:latin typeface="ヒラギノ丸ゴ Pro W4"/>
                <a:ea typeface="ヒラギノ丸ゴ Pro W4"/>
                <a:cs typeface="ヒラギノ丸ゴ Pro W4"/>
              </a:rPr>
              <a:t>30</a:t>
            </a:r>
            <a:r>
              <a:rPr lang="ja-JP" altLang="en-US" sz="1400" dirty="0">
                <a:solidFill>
                  <a:srgbClr val="000000"/>
                </a:solidFill>
                <a:latin typeface="ヒラギノ丸ゴ Pro W4"/>
                <a:ea typeface="ヒラギノ丸ゴ Pro W4"/>
                <a:cs typeface="ヒラギノ丸ゴ Pro W4"/>
              </a:rPr>
              <a:t>％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451986" y="2726359"/>
            <a:ext cx="626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0000"/>
                </a:solidFill>
                <a:latin typeface="ヒラギノ丸ゴ Pro W4"/>
                <a:ea typeface="ヒラギノ丸ゴ Pro W4"/>
                <a:cs typeface="ヒラギノ丸ゴ Pro W4"/>
              </a:rPr>
              <a:t>4</a:t>
            </a:r>
            <a:r>
              <a:rPr kumimoji="1" lang="en-US" altLang="ja-JP" sz="1400" dirty="0" smtClean="0">
                <a:solidFill>
                  <a:srgbClr val="000000"/>
                </a:solidFill>
                <a:latin typeface="ヒラギノ丸ゴ Pro W4"/>
                <a:ea typeface="ヒラギノ丸ゴ Pro W4"/>
                <a:cs typeface="ヒラギノ丸ゴ Pro W4"/>
              </a:rPr>
              <a:t>0</a:t>
            </a:r>
            <a:r>
              <a:rPr kumimoji="1" lang="ja-JP" altLang="en-US" sz="1400" dirty="0" smtClean="0">
                <a:solidFill>
                  <a:srgbClr val="000000"/>
                </a:solidFill>
                <a:latin typeface="ヒラギノ丸ゴ Pro W4"/>
                <a:ea typeface="ヒラギノ丸ゴ Pro W4"/>
                <a:cs typeface="ヒラギノ丸ゴ Pro W4"/>
              </a:rPr>
              <a:t>％</a:t>
            </a:r>
            <a:endParaRPr kumimoji="1" lang="ja-JP" altLang="en-US" sz="1400" dirty="0">
              <a:solidFill>
                <a:srgbClr val="000000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444217" y="3279226"/>
            <a:ext cx="626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000000"/>
                </a:solidFill>
                <a:latin typeface="ヒラギノ丸ゴ Pro W4"/>
                <a:ea typeface="ヒラギノ丸ゴ Pro W4"/>
                <a:cs typeface="ヒラギノ丸ゴ Pro W4"/>
              </a:rPr>
              <a:t>15</a:t>
            </a:r>
            <a:r>
              <a:rPr kumimoji="1" lang="ja-JP" altLang="en-US" sz="1400" dirty="0" smtClean="0">
                <a:solidFill>
                  <a:srgbClr val="000000"/>
                </a:solidFill>
                <a:latin typeface="ヒラギノ丸ゴ Pro W4"/>
                <a:ea typeface="ヒラギノ丸ゴ Pro W4"/>
                <a:cs typeface="ヒラギノ丸ゴ Pro W4"/>
              </a:rPr>
              <a:t>％</a:t>
            </a:r>
            <a:endParaRPr kumimoji="1" lang="ja-JP" altLang="en-US" sz="1400" dirty="0">
              <a:solidFill>
                <a:srgbClr val="000000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1578398" y="3294323"/>
            <a:ext cx="626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000000"/>
                </a:solidFill>
                <a:latin typeface="ヒラギノ丸ゴ Pro W4"/>
                <a:ea typeface="ヒラギノ丸ゴ Pro W4"/>
                <a:cs typeface="ヒラギノ丸ゴ Pro W4"/>
              </a:rPr>
              <a:t>15</a:t>
            </a:r>
            <a:r>
              <a:rPr kumimoji="1" lang="ja-JP" altLang="en-US" sz="1400" dirty="0" smtClean="0">
                <a:solidFill>
                  <a:srgbClr val="000000"/>
                </a:solidFill>
                <a:latin typeface="ヒラギノ丸ゴ Pro W4"/>
                <a:ea typeface="ヒラギノ丸ゴ Pro W4"/>
                <a:cs typeface="ヒラギノ丸ゴ Pro W4"/>
              </a:rPr>
              <a:t>％</a:t>
            </a:r>
            <a:endParaRPr kumimoji="1" lang="ja-JP" altLang="en-US" sz="1400" dirty="0">
              <a:solidFill>
                <a:srgbClr val="000000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422931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397120" y="188640"/>
            <a:ext cx="8436219" cy="1042318"/>
          </a:xfrm>
        </p:spPr>
        <p:txBody>
          <a:bodyPr>
            <a:noAutofit/>
          </a:bodyPr>
          <a:lstStyle/>
          <a:p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2</a:t>
            </a:r>
            <a:r>
              <a:rPr lang="ja-JP" altLang="en-US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）</a:t>
            </a:r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Japan’s Contributions</a:t>
            </a:r>
            <a:endParaRPr lang="ja-JP" altLang="en-US" sz="4000" dirty="0">
              <a:solidFill>
                <a:srgbClr val="FFC000"/>
              </a:solidFill>
              <a:latin typeface="Arial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4" name="Picture 16" descr="C:\Users\kashik\Documents\TMT\gallery\DMU1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6622" y="1386348"/>
            <a:ext cx="5999336" cy="37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コネクタ 16"/>
          <p:cNvCxnSpPr>
            <a:cxnSpLocks noChangeShapeType="1"/>
          </p:cNvCxnSpPr>
          <p:nvPr/>
        </p:nvCxnSpPr>
        <p:spPr bwMode="auto">
          <a:xfrm flipH="1" flipV="1">
            <a:off x="3598877" y="1846616"/>
            <a:ext cx="1456830" cy="106877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2459698" y="1456591"/>
            <a:ext cx="1471870" cy="39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36" tIns="44918" rIns="89836" bIns="449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solidFill>
                  <a:srgbClr val="000000"/>
                </a:solidFill>
                <a:latin typeface="ヒラギノ丸ゴ ProN W4"/>
                <a:ea typeface="ヒラギノ丸ゴ ProN W4"/>
                <a:cs typeface="ヒラギノ丸ゴ ProN W4"/>
              </a:rPr>
              <a:t>Telescope</a:t>
            </a:r>
            <a:endParaRPr lang="en-US" altLang="ja-JP" sz="2000" b="0" dirty="0">
              <a:solidFill>
                <a:srgbClr val="000000"/>
              </a:solidFill>
              <a:latin typeface="ヒラギノ丸ゴ ProN W4"/>
              <a:ea typeface="ヒラギノ丸ゴ ProN W4"/>
              <a:cs typeface="ヒラギノ丸ゴ ProN W4"/>
            </a:endParaRPr>
          </a:p>
        </p:txBody>
      </p:sp>
      <p:pic>
        <p:nvPicPr>
          <p:cNvPr id="8" name="Picture 11" descr="http://www.abysse.co.jp/world/flag/asia/flagimages/jp5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7477" y="1384891"/>
            <a:ext cx="761057" cy="5045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コネクタ 24"/>
          <p:cNvCxnSpPr>
            <a:cxnSpLocks noChangeShapeType="1"/>
            <a:endCxn id="16" idx="3"/>
          </p:cNvCxnSpPr>
          <p:nvPr/>
        </p:nvCxnSpPr>
        <p:spPr bwMode="auto">
          <a:xfrm flipH="1" flipV="1">
            <a:off x="3018892" y="2904193"/>
            <a:ext cx="2372264" cy="718111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11763" y="1755480"/>
            <a:ext cx="1448592" cy="16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36" tIns="44918" rIns="89836" bIns="449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solidFill>
                  <a:srgbClr val="000000"/>
                </a:solidFill>
                <a:latin typeface="ヒラギノ丸ゴ ProN W4"/>
                <a:ea typeface="ヒラギノ丸ゴ ProN W4"/>
                <a:cs typeface="ヒラギノ丸ゴ ProN W4"/>
              </a:rPr>
              <a:t>M1 blank</a:t>
            </a:r>
          </a:p>
          <a:p>
            <a:endParaRPr lang="en-US" altLang="ja-JP" sz="1800" b="0" dirty="0" smtClean="0">
              <a:solidFill>
                <a:srgbClr val="000000"/>
              </a:solidFill>
              <a:latin typeface="ヒラギノ丸ゴ ProN W4"/>
              <a:ea typeface="ヒラギノ丸ゴ ProN W4"/>
              <a:cs typeface="ヒラギノ丸ゴ ProN W4"/>
            </a:endParaRPr>
          </a:p>
          <a:p>
            <a:endParaRPr lang="en-US" altLang="ja-JP" b="0" dirty="0">
              <a:solidFill>
                <a:srgbClr val="000000"/>
              </a:solidFill>
              <a:latin typeface="ヒラギノ丸ゴ ProN W4"/>
              <a:ea typeface="ヒラギノ丸ゴ ProN W4"/>
              <a:cs typeface="ヒラギノ丸ゴ ProN W4"/>
            </a:endParaRPr>
          </a:p>
          <a:p>
            <a:r>
              <a:rPr lang="en-US" altLang="ja-JP" sz="2000" b="0" dirty="0" smtClean="0">
                <a:solidFill>
                  <a:srgbClr val="000000"/>
                </a:solidFill>
                <a:latin typeface="ヒラギノ丸ゴ ProN W4"/>
                <a:ea typeface="ヒラギノ丸ゴ ProN W4"/>
                <a:cs typeface="ヒラギノ丸ゴ ProN W4"/>
              </a:rPr>
              <a:t>M1 polish</a:t>
            </a:r>
            <a:endParaRPr lang="en-US" altLang="ja-JP" sz="2000" b="0" dirty="0">
              <a:solidFill>
                <a:srgbClr val="000000"/>
              </a:solidFill>
              <a:latin typeface="ヒラギノ丸ゴ ProN W4"/>
              <a:ea typeface="ヒラギノ丸ゴ ProN W4"/>
              <a:cs typeface="ヒラギノ丸ゴ ProN W4"/>
            </a:endParaRPr>
          </a:p>
          <a:p>
            <a:endParaRPr lang="ja-JP" altLang="en-US" sz="2000" b="0" dirty="0">
              <a:solidFill>
                <a:srgbClr val="000000"/>
              </a:solidFill>
              <a:latin typeface="ヒラギノ丸ゴ ProN W4"/>
              <a:ea typeface="ヒラギノ丸ゴ ProN W4"/>
              <a:cs typeface="ヒラギノ丸ゴ ProN W4"/>
            </a:endParaRPr>
          </a:p>
        </p:txBody>
      </p:sp>
      <p:pic>
        <p:nvPicPr>
          <p:cNvPr id="11" name="Picture 11" descr="http://www.abysse.co.jp/world/flag/asia/flagimages/jp5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8527" y="1780194"/>
            <a:ext cx="762472" cy="5045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://www.abysse.co.jp/world/flag/asia/flagimages/jp5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8527" y="2355543"/>
            <a:ext cx="762472" cy="5045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7367785" y="2536946"/>
            <a:ext cx="1734535" cy="39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36" tIns="44918" rIns="89836" bIns="449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solidFill>
                  <a:srgbClr val="000000"/>
                </a:solidFill>
                <a:latin typeface="ヒラギノ丸ゴ ProN W4"/>
                <a:ea typeface="ヒラギノ丸ゴ ProN W4"/>
                <a:cs typeface="ヒラギノ丸ゴ ProN W4"/>
              </a:rPr>
              <a:t>Instruments</a:t>
            </a:r>
            <a:endParaRPr lang="en-US" altLang="ja-JP" sz="2000" b="0" dirty="0">
              <a:solidFill>
                <a:srgbClr val="000000"/>
              </a:solidFill>
              <a:latin typeface="ヒラギノ丸ゴ ProN W4"/>
              <a:ea typeface="ヒラギノ丸ゴ ProN W4"/>
              <a:cs typeface="ヒラギノ丸ゴ ProN W4"/>
            </a:endParaRPr>
          </a:p>
        </p:txBody>
      </p:sp>
      <p:pic>
        <p:nvPicPr>
          <p:cNvPr id="14" name="Picture 11" descr="http://www.abysse.co.jp/world/flag/asia/flagimages/jp5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410" y="2969208"/>
            <a:ext cx="762472" cy="5045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直線コネクタ 79"/>
          <p:cNvCxnSpPr>
            <a:cxnSpLocks noChangeShapeType="1"/>
          </p:cNvCxnSpPr>
          <p:nvPr/>
        </p:nvCxnSpPr>
        <p:spPr bwMode="auto">
          <a:xfrm flipH="1">
            <a:off x="6577211" y="2899636"/>
            <a:ext cx="710532" cy="614833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6" name="正方形/長方形 15"/>
          <p:cNvSpPr/>
          <p:nvPr/>
        </p:nvSpPr>
        <p:spPr bwMode="auto">
          <a:xfrm>
            <a:off x="95844" y="2311527"/>
            <a:ext cx="2923048" cy="118533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100" charset="0"/>
              <a:ea typeface="Osaka" pitchFamily="100" charset="-128"/>
              <a:cs typeface="Osaka" pitchFamily="100" charset="-128"/>
            </a:endParaRP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7292739" y="2548480"/>
            <a:ext cx="1763938" cy="215779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100" charset="0"/>
              <a:ea typeface="Osaka" pitchFamily="100" charset="-128"/>
              <a:cs typeface="Osaka" pitchFamily="10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567381" y="2602148"/>
            <a:ext cx="626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0000"/>
                </a:solidFill>
                <a:latin typeface="ヒラギノ丸ゴ Pro W4"/>
                <a:ea typeface="ヒラギノ丸ゴ Pro W4"/>
                <a:cs typeface="ヒラギノ丸ゴ Pro W4"/>
              </a:rPr>
              <a:t>30</a:t>
            </a:r>
            <a:r>
              <a:rPr lang="ja-JP" altLang="en-US" sz="1400" dirty="0">
                <a:solidFill>
                  <a:srgbClr val="000000"/>
                </a:solidFill>
                <a:latin typeface="ヒラギノ丸ゴ Pro W4"/>
                <a:ea typeface="ヒラギノ丸ゴ Pro W4"/>
                <a:cs typeface="ヒラギノ丸ゴ Pro W4"/>
              </a:rPr>
              <a:t>％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99592" y="5013176"/>
            <a:ext cx="7344816" cy="177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lnSpc>
                <a:spcPct val="110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US" altLang="ja-JP" sz="2000" kern="100" dirty="0" smtClean="0">
                <a:latin typeface="Arial"/>
                <a:cs typeface="Arial"/>
              </a:rPr>
              <a:t> Design fabrication / </a:t>
            </a:r>
            <a:r>
              <a:rPr lang="en-US" altLang="ja-JP" sz="2000" kern="100" dirty="0">
                <a:latin typeface="Arial"/>
                <a:cs typeface="Arial"/>
              </a:rPr>
              <a:t>installation of the telescope structure, </a:t>
            </a:r>
          </a:p>
          <a:p>
            <a:pPr marL="265113" indent="-265113">
              <a:lnSpc>
                <a:spcPct val="110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US" altLang="ja-JP" sz="2000" kern="100" dirty="0" smtClean="0">
                <a:latin typeface="Arial"/>
                <a:cs typeface="Arial"/>
              </a:rPr>
              <a:t> Providing </a:t>
            </a:r>
            <a:r>
              <a:rPr lang="en-US" altLang="ja-JP" sz="2000" kern="100" dirty="0">
                <a:latin typeface="Arial"/>
                <a:cs typeface="Arial"/>
              </a:rPr>
              <a:t>all the primary mirror segment blanks, </a:t>
            </a:r>
          </a:p>
          <a:p>
            <a:pPr marL="265113" indent="-265113">
              <a:lnSpc>
                <a:spcPct val="110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US" altLang="ja-JP" sz="2000" kern="100" dirty="0" smtClean="0">
                <a:latin typeface="Arial"/>
                <a:cs typeface="Arial"/>
              </a:rPr>
              <a:t> Polishing </a:t>
            </a:r>
            <a:r>
              <a:rPr lang="en-US" altLang="ja-JP" sz="2000" kern="100" dirty="0">
                <a:latin typeface="Arial"/>
                <a:cs typeface="Arial"/>
              </a:rPr>
              <a:t>30% of the primary mirror blanks, </a:t>
            </a:r>
          </a:p>
          <a:p>
            <a:pPr marL="265113" indent="-265113">
              <a:lnSpc>
                <a:spcPct val="110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US" altLang="ja-JP" sz="2000" kern="100" dirty="0" smtClean="0">
                <a:latin typeface="Arial"/>
                <a:cs typeface="Arial"/>
              </a:rPr>
              <a:t> Developing </a:t>
            </a:r>
            <a:r>
              <a:rPr lang="en-US" altLang="ja-JP" sz="2000" kern="100" dirty="0">
                <a:latin typeface="Arial"/>
                <a:cs typeface="Arial"/>
              </a:rPr>
              <a:t>part of the First Generation Instruments, and </a:t>
            </a:r>
          </a:p>
          <a:p>
            <a:pPr marL="265113" indent="-265113">
              <a:lnSpc>
                <a:spcPct val="110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US" altLang="ja-JP" sz="2000" kern="100" dirty="0" smtClean="0">
                <a:latin typeface="Arial"/>
                <a:cs typeface="Arial"/>
              </a:rPr>
              <a:t> Cash </a:t>
            </a:r>
            <a:r>
              <a:rPr lang="en-US" altLang="ja-JP" sz="2000" kern="100" dirty="0">
                <a:latin typeface="Arial"/>
                <a:cs typeface="Arial"/>
              </a:rPr>
              <a:t>contributions to cover common expenses </a:t>
            </a:r>
            <a:r>
              <a:rPr lang="en-US" altLang="ja-JP" sz="2000" kern="100" dirty="0" smtClean="0">
                <a:latin typeface="Arial"/>
                <a:cs typeface="Arial"/>
              </a:rPr>
              <a:t>etc.</a:t>
            </a:r>
            <a:endParaRPr kumimoji="1" lang="ja-JP" alt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774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/>
          <a:srcRect t="65398"/>
          <a:stretch/>
        </p:blipFill>
        <p:spPr>
          <a:xfrm>
            <a:off x="0" y="4357170"/>
            <a:ext cx="9144000" cy="200323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b="64933"/>
          <a:stretch/>
        </p:blipFill>
        <p:spPr>
          <a:xfrm>
            <a:off x="0" y="2321703"/>
            <a:ext cx="9144000" cy="2030164"/>
          </a:xfrm>
          <a:prstGeom prst="rect">
            <a:avLst/>
          </a:prstGeom>
        </p:spPr>
      </p:pic>
      <p:sp>
        <p:nvSpPr>
          <p:cNvPr id="3090" name="タイトル 1"/>
          <p:cNvSpPr>
            <a:spLocks noGrp="1"/>
          </p:cNvSpPr>
          <p:nvPr>
            <p:ph type="title" idx="4294967295"/>
          </p:nvPr>
        </p:nvSpPr>
        <p:spPr>
          <a:xfrm>
            <a:off x="944032" y="33051"/>
            <a:ext cx="6922011" cy="1167788"/>
          </a:xfrm>
        </p:spPr>
        <p:txBody>
          <a:bodyPr>
            <a:normAutofit fontScale="90000"/>
          </a:bodyPr>
          <a:lstStyle/>
          <a:p>
            <a:r>
              <a:rPr lang="en-US" altLang="ja-JP" sz="4000" dirty="0" smtClean="0">
                <a:solidFill>
                  <a:srgbClr val="FFC000"/>
                </a:solidFill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TMT-J Budget approved (FY2018)</a:t>
            </a:r>
            <a:endParaRPr lang="ja-JP" altLang="en-US" sz="3100" dirty="0">
              <a:solidFill>
                <a:srgbClr val="FFC000"/>
              </a:solidFill>
              <a:latin typeface="Hiragino Kaku Gothic ProN W6" charset="-128"/>
              <a:ea typeface="Hiragino Kaku Gothic ProN W6" charset="-128"/>
              <a:cs typeface="Hiragino Kaku Gothic ProN W6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564459" y="5586762"/>
            <a:ext cx="2786327" cy="256478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1375406" y="5843239"/>
            <a:ext cx="5367051" cy="245327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/>
          <a:srcRect t="1543" b="88384"/>
          <a:stretch/>
        </p:blipFill>
        <p:spPr>
          <a:xfrm>
            <a:off x="319354" y="1369420"/>
            <a:ext cx="8571123" cy="524933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0" y="1916434"/>
            <a:ext cx="9144000" cy="318924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US" altLang="ja-JP" sz="1600" dirty="0" smtClean="0"/>
              <a:t>http</a:t>
            </a:r>
            <a:r>
              <a:rPr lang="en-US" altLang="ja-JP" sz="1600" dirty="0"/>
              <a:t>://</a:t>
            </a:r>
            <a:r>
              <a:rPr lang="en-US" altLang="ja-JP" sz="1600" dirty="0" err="1" smtClean="0"/>
              <a:t>www.mext.go.jp</a:t>
            </a:r>
            <a:r>
              <a:rPr lang="en-US" altLang="ja-JP" sz="1600" dirty="0" smtClean="0"/>
              <a:t>/component/</a:t>
            </a:r>
            <a:r>
              <a:rPr lang="en-US" altLang="ja-JP" sz="1600" dirty="0" err="1" smtClean="0"/>
              <a:t>b_menu</a:t>
            </a:r>
            <a:r>
              <a:rPr lang="en-US" altLang="ja-JP" sz="1600" dirty="0" smtClean="0"/>
              <a:t>/other/__</a:t>
            </a:r>
            <a:r>
              <a:rPr lang="en-US" altLang="ja-JP" sz="1600" dirty="0" err="1" smtClean="0"/>
              <a:t>icsFiles</a:t>
            </a:r>
            <a:r>
              <a:rPr lang="en-US" altLang="ja-JP" sz="1600" dirty="0" smtClean="0"/>
              <a:t>/</a:t>
            </a:r>
            <a:r>
              <a:rPr lang="en-US" altLang="ja-JP" sz="1600" dirty="0" err="1" smtClean="0"/>
              <a:t>afieldfile</a:t>
            </a:r>
            <a:r>
              <a:rPr lang="en-US" altLang="ja-JP" sz="1600" dirty="0" smtClean="0"/>
              <a:t>/2017/12/22/1399821_1.pdf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338146" y="6154129"/>
            <a:ext cx="6630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Promotion</a:t>
            </a:r>
            <a:r>
              <a:rPr lang="en-US" altLang="ja-JP" sz="2000" dirty="0" smtClean="0">
                <a:solidFill>
                  <a:srgbClr val="FF0000"/>
                </a:solidFill>
              </a:rPr>
              <a:t> of Big Academic Research Project</a:t>
            </a:r>
            <a:r>
              <a:rPr lang="en-US" altLang="ja-JP" sz="2000" dirty="0">
                <a:solidFill>
                  <a:srgbClr val="FF0000"/>
                </a:solidFill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</a:rPr>
              <a:t>(e.g., TMT)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2730" y="1665280"/>
            <a:ext cx="7825154" cy="3276600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altLang="ja-JP" sz="6000" dirty="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</a:rPr>
              <a:t>TMT</a:t>
            </a:r>
            <a:br>
              <a:rPr lang="en-US" altLang="ja-JP" sz="6000" dirty="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</a:rPr>
            </a:br>
            <a:r>
              <a:rPr lang="en-US" altLang="ja-JP" sz="6000" dirty="0" smtClean="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</a:rPr>
              <a:t>International Status 〜Hawai’i〜</a:t>
            </a:r>
            <a:endParaRPr lang="ja-JP" altLang="en-US" sz="6000" dirty="0">
              <a:latin typeface="Arial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15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816171"/>
              </p:ext>
            </p:extLst>
          </p:nvPr>
        </p:nvGraphicFramePr>
        <p:xfrm>
          <a:off x="110171" y="1366094"/>
          <a:ext cx="8967726" cy="2520269"/>
        </p:xfrm>
        <a:graphic>
          <a:graphicData uri="http://schemas.openxmlformats.org/drawingml/2006/table">
            <a:tbl>
              <a:tblPr/>
              <a:tblGrid>
                <a:gridCol w="25074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55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554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555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5554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55542">
                  <a:extLst>
                    <a:ext uri="{9D8B030D-6E8A-4147-A177-3AD203B41FA5}">
                      <a16:colId xmlns="" xmlns:a16="http://schemas.microsoft.com/office/drawing/2014/main" val="3025976462"/>
                    </a:ext>
                  </a:extLst>
                </a:gridCol>
                <a:gridCol w="118255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050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Process of works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FY2013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02616" marR="102616" marT="49202" marB="49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FY2014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02616" marR="102616" marT="49202" marB="492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FY2015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02616" marR="102616" marT="49202" marB="492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FY2016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02616" marR="102616" marT="49202" marB="492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FY2017</a:t>
                      </a:r>
                      <a:endParaRPr kumimoji="1" lang="en-US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(Plan)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02616" marR="102616" marT="49202" marB="492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Total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02616" marR="102616" marT="49202" marB="492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78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Blank (</a:t>
                      </a:r>
                      <a:r>
                        <a:rPr kumimoji="1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plano-plano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60(29)</a:t>
                      </a:r>
                    </a:p>
                  </a:txBody>
                  <a:tcPr marL="102616" marR="102616" marT="49202" marB="49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39(0)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02616" marR="102616" marT="49202" marB="492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65(31)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5158" marR="115158" marT="52949" marB="5294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49(21)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5158" marR="115158" marT="52949" marB="5294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52(36)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5158" marR="115158" marT="52949" marB="5294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265(117)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5158" marR="115158" marT="52949" marB="5294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51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Spherical Grinding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12(0)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02616" marR="102616" marT="49202" marB="49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19(0)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02616" marR="102616" marT="49202" marB="492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63(29)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5158" marR="115158" marT="52949" marB="5294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60(52)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5158" marR="115158" marT="52949" marB="5294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60(36)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5158" marR="115158" marT="52949" marB="5294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214(117)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5158" marR="115158" marT="52949" marB="5294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51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Aspherical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Grinding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02616" marR="102616" marT="49202" marB="49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</a:t>
                      </a:r>
                    </a:p>
                  </a:txBody>
                  <a:tcPr marL="102616" marR="102616" marT="49202" marB="492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33</a:t>
                      </a:r>
                    </a:p>
                  </a:txBody>
                  <a:tcPr marL="115158" marR="115158" marT="52949" marB="5294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</a:t>
                      </a:r>
                    </a:p>
                  </a:txBody>
                  <a:tcPr marL="115158" marR="115158" marT="52949" marB="5294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115158" marR="115158" marT="52949" marB="5294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69</a:t>
                      </a:r>
                    </a:p>
                  </a:txBody>
                  <a:tcPr marL="115158" marR="115158" marT="52949" marB="5294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51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Aspherical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Polishing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02616" marR="102616" marT="49202" marB="49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02616" marR="102616" marT="49202" marB="492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L="115158" marR="115158" marT="52949" marB="5294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L="115158" marR="115158" marT="52949" marB="5294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L="115158" marR="115158" marT="52949" marB="5294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22</a:t>
                      </a:r>
                    </a:p>
                  </a:txBody>
                  <a:tcPr marL="115158" marR="115158" marT="52949" marB="5294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397120" y="188640"/>
            <a:ext cx="8436219" cy="1042318"/>
          </a:xfrm>
        </p:spPr>
        <p:txBody>
          <a:bodyPr>
            <a:noAutofit/>
          </a:bodyPr>
          <a:lstStyle/>
          <a:p>
            <a:r>
              <a:rPr lang="ja-JP" altLang="en-US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２</a:t>
            </a:r>
            <a:r>
              <a:rPr lang="ja-JP" altLang="en-US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）</a:t>
            </a:r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TMT-J </a:t>
            </a:r>
            <a:r>
              <a:rPr lang="en-US" altLang="ja-JP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activities:</a:t>
            </a:r>
            <a:br>
              <a:rPr lang="en-US" altLang="ja-JP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</a:br>
            <a:r>
              <a:rPr kumimoji="0" lang="en-US" altLang="ja-JP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M1 Blank &amp; Polishing</a:t>
            </a:r>
            <a:endParaRPr lang="ja-JP" altLang="en-US" sz="4000" dirty="0">
              <a:solidFill>
                <a:srgbClr val="FFC000"/>
              </a:solidFill>
              <a:latin typeface="Arial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2" y="6274513"/>
            <a:ext cx="1542469" cy="561778"/>
          </a:xfrm>
          <a:prstGeom prst="rect">
            <a:avLst/>
          </a:prstGeom>
        </p:spPr>
      </p:pic>
      <p:pic>
        <p:nvPicPr>
          <p:cNvPr id="22" name="図 2" descr="logo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8599" y="6402950"/>
            <a:ext cx="2155857" cy="42248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532" y="6255563"/>
            <a:ext cx="2557650" cy="602439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93912"/>
            <a:ext cx="4269619" cy="2302081"/>
          </a:xfrm>
          <a:prstGeom prst="rect">
            <a:avLst/>
          </a:prstGeom>
        </p:spPr>
      </p:pic>
      <p:pic>
        <p:nvPicPr>
          <p:cNvPr id="26" name="図 25" descr="Ohara-SN61-99_20150325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5905" y="3925840"/>
            <a:ext cx="4838095" cy="2230457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5163238" y="6089407"/>
            <a:ext cx="3508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107 Blanks produced (2015 Oct)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13522" y="5842421"/>
            <a:ext cx="313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50</a:t>
            </a:r>
            <a:r>
              <a:rPr kumimoji="1" lang="en-US" altLang="ja-JP" baseline="30000" dirty="0" smtClean="0">
                <a:solidFill>
                  <a:schemeClr val="bg1"/>
                </a:solidFill>
              </a:rPr>
              <a:t>th</a:t>
            </a:r>
            <a:r>
              <a:rPr kumimoji="1" lang="en-US" altLang="ja-JP" dirty="0" smtClean="0">
                <a:solidFill>
                  <a:schemeClr val="bg1"/>
                </a:solidFill>
              </a:rPr>
              <a:t> Blank backside Polished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20080" y="3467108"/>
            <a:ext cx="17087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(#) </a:t>
            </a:r>
            <a:r>
              <a:rPr kumimoji="1" lang="en-US" altLang="ja-JP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for partners</a:t>
            </a:r>
            <a:endParaRPr kumimoji="1" lang="ja-JP" altLang="en-US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44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397120" y="188640"/>
            <a:ext cx="8436219" cy="1042318"/>
          </a:xfrm>
        </p:spPr>
        <p:txBody>
          <a:bodyPr>
            <a:noAutofit/>
          </a:bodyPr>
          <a:lstStyle/>
          <a:p>
            <a:r>
              <a:rPr lang="ja-JP" altLang="en-US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２</a:t>
            </a:r>
            <a:r>
              <a:rPr lang="ja-JP" altLang="en-US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）</a:t>
            </a:r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TMT-J </a:t>
            </a:r>
            <a:r>
              <a:rPr lang="en-US" altLang="ja-JP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activities:</a:t>
            </a:r>
            <a:br>
              <a:rPr lang="en-US" altLang="ja-JP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</a:br>
            <a:r>
              <a:rPr kumimoji="0" lang="en-US" altLang="ja-JP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M1 Blank &amp; Polishing</a:t>
            </a:r>
            <a:endParaRPr lang="ja-JP" altLang="en-US" sz="4000" dirty="0">
              <a:solidFill>
                <a:srgbClr val="FFC000"/>
              </a:solidFill>
              <a:latin typeface="Arial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27" y="1663547"/>
            <a:ext cx="7791680" cy="519445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74574" y="1299991"/>
            <a:ext cx="840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Mirror Blank from Japan Successfully Shipped to Bengaluru, </a:t>
            </a:r>
            <a:r>
              <a:rPr lang="en-US" altLang="ja-JP" b="1" dirty="0" smtClean="0"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India</a:t>
            </a:r>
            <a:endParaRPr lang="en-US" altLang="ja-JP" b="1" dirty="0">
              <a:latin typeface="Hiragino Kaku Gothic ProN W6" charset="-128"/>
              <a:ea typeface="Hiragino Kaku Gothic ProN W6" charset="-128"/>
              <a:cs typeface="Hiragino Kaku Gothic ProN W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355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397120" y="188640"/>
            <a:ext cx="8436219" cy="1042318"/>
          </a:xfrm>
        </p:spPr>
        <p:txBody>
          <a:bodyPr>
            <a:noAutofit/>
          </a:bodyPr>
          <a:lstStyle/>
          <a:p>
            <a:r>
              <a:rPr lang="ja-JP" altLang="en-US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２）</a:t>
            </a:r>
            <a:r>
              <a:rPr lang="en-US" altLang="ja-JP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TMT-J activities:</a:t>
            </a:r>
            <a:br>
              <a:rPr lang="en-US" altLang="ja-JP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</a:br>
            <a:r>
              <a:rPr kumimoji="0" lang="en-US" altLang="ja-JP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Telescope Structure (STR) </a:t>
            </a:r>
            <a:endParaRPr lang="ja-JP" altLang="en-US" sz="4000" dirty="0">
              <a:latin typeface="Arial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41308" y="1392298"/>
            <a:ext cx="8991117" cy="543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731" tIns="41367" rIns="82731" bIns="41367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90538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54711" indent="-354711">
              <a:spcBef>
                <a:spcPts val="533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dirty="0" smtClean="0"/>
              <a:t>Strengthen </a:t>
            </a:r>
            <a:r>
              <a:rPr lang="en-US" altLang="ja-JP" dirty="0"/>
              <a:t>Team management </a:t>
            </a:r>
            <a:r>
              <a:rPr lang="en-US" altLang="ja-JP" dirty="0" smtClean="0"/>
              <a:t>including </a:t>
            </a:r>
            <a:r>
              <a:rPr lang="en-US" altLang="ja-JP" dirty="0"/>
              <a:t>risk mitigation in </a:t>
            </a:r>
            <a:r>
              <a:rPr lang="en-US" altLang="ja-JP" dirty="0" smtClean="0"/>
              <a:t>2017</a:t>
            </a:r>
          </a:p>
          <a:p>
            <a:pPr marL="354711" indent="-354711">
              <a:spcBef>
                <a:spcPts val="533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dirty="0" smtClean="0">
                <a:solidFill>
                  <a:srgbClr val="FF0000"/>
                </a:solidFill>
              </a:rPr>
              <a:t>Currently </a:t>
            </a:r>
            <a:r>
              <a:rPr lang="en-US" altLang="ja-JP" dirty="0">
                <a:solidFill>
                  <a:srgbClr val="FF0000"/>
                </a:solidFill>
              </a:rPr>
              <a:t>at Final Design Phase to prepare for </a:t>
            </a:r>
            <a:r>
              <a:rPr lang="en-US" altLang="ja-JP" dirty="0" smtClean="0">
                <a:solidFill>
                  <a:srgbClr val="FF0000"/>
                </a:solidFill>
              </a:rPr>
              <a:t>fabrication</a:t>
            </a:r>
          </a:p>
          <a:p>
            <a:pPr marL="845249" lvl="1" indent="-354711">
              <a:spcBef>
                <a:spcPts val="533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/>
              <a:t>Final </a:t>
            </a:r>
            <a:r>
              <a:rPr lang="en-US" altLang="ja-JP" sz="2000" dirty="0"/>
              <a:t>Design Review </a:t>
            </a:r>
            <a:r>
              <a:rPr lang="en-US" altLang="ja-JP" sz="2000" dirty="0" smtClean="0"/>
              <a:t>Phase (</a:t>
            </a:r>
            <a:r>
              <a:rPr lang="en-US" altLang="ja-JP" sz="2000" dirty="0"/>
              <a:t>FDRP) 1, 2, D2, and 3 </a:t>
            </a:r>
            <a:r>
              <a:rPr lang="en-US" altLang="ja-JP" sz="2000" dirty="0" smtClean="0"/>
              <a:t>completed.</a:t>
            </a:r>
          </a:p>
          <a:p>
            <a:pPr marL="354711" indent="-354711">
              <a:spcBef>
                <a:spcPts val="533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dirty="0" smtClean="0"/>
              <a:t>Major </a:t>
            </a:r>
            <a:r>
              <a:rPr lang="en-US" altLang="ja-JP" dirty="0"/>
              <a:t>actions from FDRPs to be completed by FDRC (final design review </a:t>
            </a:r>
            <a:r>
              <a:rPr lang="en-US" altLang="ja-JP" dirty="0" smtClean="0"/>
              <a:t>completion)</a:t>
            </a:r>
          </a:p>
          <a:p>
            <a:pPr marL="354711" indent="-354711">
              <a:spcBef>
                <a:spcPts val="533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dirty="0" smtClean="0">
                <a:solidFill>
                  <a:srgbClr val="FF0000"/>
                </a:solidFill>
              </a:rPr>
              <a:t>Move </a:t>
            </a:r>
            <a:r>
              <a:rPr lang="en-US" altLang="ja-JP" dirty="0">
                <a:solidFill>
                  <a:srgbClr val="FF0000"/>
                </a:solidFill>
              </a:rPr>
              <a:t>to Fabrication Phase after FDRC in </a:t>
            </a:r>
            <a:r>
              <a:rPr lang="en-US" altLang="ja-JP" dirty="0" smtClean="0">
                <a:solidFill>
                  <a:srgbClr val="FF0000"/>
                </a:solidFill>
              </a:rPr>
              <a:t>2018</a:t>
            </a:r>
          </a:p>
          <a:p>
            <a:pPr marL="354711" indent="-354711">
              <a:spcBef>
                <a:spcPts val="533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dirty="0" smtClean="0"/>
              <a:t>Masao </a:t>
            </a:r>
            <a:r>
              <a:rPr lang="en-US" altLang="ja-JP" dirty="0"/>
              <a:t>Saito became TMTJ-STR-WP manager since 2017 </a:t>
            </a:r>
            <a:r>
              <a:rPr lang="en-US" altLang="ja-JP" dirty="0" smtClean="0"/>
              <a:t>Mar.</a:t>
            </a:r>
          </a:p>
          <a:p>
            <a:pPr marL="354711" indent="-354711">
              <a:spcBef>
                <a:spcPts val="533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dirty="0" smtClean="0"/>
              <a:t>Takashi </a:t>
            </a:r>
            <a:r>
              <a:rPr lang="en-US" altLang="ja-JP" dirty="0" err="1"/>
              <a:t>Nakamoto</a:t>
            </a:r>
            <a:r>
              <a:rPr lang="en-US" altLang="ja-JP" dirty="0"/>
              <a:t> and George </a:t>
            </a:r>
            <a:r>
              <a:rPr lang="en-US" altLang="ja-JP" dirty="0" err="1"/>
              <a:t>Kosugi</a:t>
            </a:r>
            <a:r>
              <a:rPr lang="en-US" altLang="ja-JP" dirty="0"/>
              <a:t> join the TCS-MCS ICD (telescope-control ICD) </a:t>
            </a:r>
            <a:r>
              <a:rPr lang="en-US" altLang="ja-JP" dirty="0" smtClean="0"/>
              <a:t>discussion</a:t>
            </a:r>
          </a:p>
          <a:p>
            <a:pPr marL="354711" indent="-354711">
              <a:spcBef>
                <a:spcPts val="533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dirty="0" err="1" smtClean="0"/>
              <a:t>Saeko</a:t>
            </a:r>
            <a:r>
              <a:rPr lang="en-US" altLang="ja-JP" dirty="0" smtClean="0"/>
              <a:t> </a:t>
            </a:r>
            <a:r>
              <a:rPr lang="en-US" altLang="ja-JP" dirty="0"/>
              <a:t>Hayashi has taken some charge of quality assurance </a:t>
            </a:r>
            <a:r>
              <a:rPr lang="en-US" altLang="ja-JP" dirty="0" smtClean="0"/>
              <a:t>(QA) of </a:t>
            </a:r>
            <a:r>
              <a:rPr lang="en-US" altLang="ja-JP" dirty="0"/>
              <a:t>STR since 2017 </a:t>
            </a:r>
            <a:r>
              <a:rPr lang="en-US" altLang="ja-JP" dirty="0" smtClean="0"/>
              <a:t>Jul</a:t>
            </a:r>
            <a:r>
              <a:rPr lang="en-US" altLang="ja-JP" dirty="0"/>
              <a:t>y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61743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397120" y="188640"/>
            <a:ext cx="8436219" cy="1042318"/>
          </a:xfrm>
        </p:spPr>
        <p:txBody>
          <a:bodyPr>
            <a:noAutofit/>
          </a:bodyPr>
          <a:lstStyle/>
          <a:p>
            <a:r>
              <a:rPr lang="ja-JP" altLang="en-US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２</a:t>
            </a:r>
            <a:r>
              <a:rPr lang="ja-JP" altLang="en-US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）</a:t>
            </a:r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TMT-J </a:t>
            </a:r>
            <a:r>
              <a:rPr lang="en-US" altLang="ja-JP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activities:</a:t>
            </a:r>
            <a:br>
              <a:rPr lang="en-US" altLang="ja-JP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</a:br>
            <a:r>
              <a:rPr kumimoji="0"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Early light Sci. instruments</a:t>
            </a:r>
            <a:endParaRPr lang="ja-JP" altLang="en-US" sz="4000" dirty="0">
              <a:solidFill>
                <a:srgbClr val="FFC000"/>
              </a:solidFill>
              <a:latin typeface="Arial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1410" y="1260365"/>
            <a:ext cx="9032590" cy="2419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Ins="13208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en-US" altLang="ja-JP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IRIS</a:t>
            </a: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(near-IR Imager and Spectrometer):</a:t>
            </a:r>
          </a:p>
          <a:p>
            <a:pPr lvl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en-US" altLang="ja-JP" sz="24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altLang="ja-JP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=0.8~2.4 </a:t>
            </a:r>
            <a:r>
              <a:rPr lang="en-US" altLang="ja-JP" sz="24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altLang="ja-JP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m, FOV=34”x34”, R=4000~8000</a:t>
            </a:r>
          </a:p>
          <a:p>
            <a:pPr lvl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en-US" altLang="ja-JP" sz="24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Final Design </a:t>
            </a:r>
            <a:r>
              <a:rPr lang="en-US" altLang="ja-JP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Phase </a:t>
            </a:r>
            <a:r>
              <a:rPr lang="en-US" altLang="ja-JP" sz="24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will be started soon</a:t>
            </a:r>
            <a:endParaRPr lang="en-US" altLang="ja-JP" sz="24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en-US" altLang="ja-JP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WFOS</a:t>
            </a:r>
            <a:r>
              <a:rPr lang="en-US" altLang="ja-JP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(Wide-field Optical spectrometer)</a:t>
            </a:r>
          </a:p>
          <a:p>
            <a:pPr lvl="1">
              <a:lnSpc>
                <a:spcPct val="90000"/>
              </a:lnSpc>
              <a:buBlip>
                <a:blip r:embed="rId4"/>
              </a:buBlip>
              <a:defRPr/>
            </a:pPr>
            <a:r>
              <a:rPr lang="en-US" altLang="ja-JP" sz="24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altLang="ja-JP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=0.31~1.1 </a:t>
            </a:r>
            <a:r>
              <a:rPr lang="en-US" altLang="ja-JP" sz="24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altLang="ja-JP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m, FOV=40.3’ squared, R=1000~8000</a:t>
            </a:r>
            <a:endParaRPr lang="en-US" altLang="ja-JP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en-US" altLang="ja-JP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Conceptual Design </a:t>
            </a:r>
            <a:r>
              <a:rPr lang="en-US" altLang="ja-JP" sz="24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Phase</a:t>
            </a:r>
            <a:endParaRPr lang="en-US" sz="2400" b="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6" descr="Screen Shot 2014-06-21 at 9.41.3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" y="3620295"/>
            <a:ext cx="4272001" cy="32377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1" y="4406180"/>
            <a:ext cx="1190659" cy="604521"/>
          </a:xfrm>
          <a:prstGeom prst="rect">
            <a:avLst/>
          </a:prstGeom>
        </p:spPr>
      </p:pic>
      <p:pic>
        <p:nvPicPr>
          <p:cNvPr id="7" name="図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1765" r="1578" b="2637"/>
          <a:stretch>
            <a:fillRect/>
          </a:stretch>
        </p:blipFill>
        <p:spPr bwMode="auto">
          <a:xfrm>
            <a:off x="4611711" y="3659335"/>
            <a:ext cx="4453878" cy="31157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矢印コネクタ 3"/>
          <p:cNvCxnSpPr>
            <a:cxnSpLocks noChangeShapeType="1"/>
          </p:cNvCxnSpPr>
          <p:nvPr/>
        </p:nvCxnSpPr>
        <p:spPr bwMode="auto">
          <a:xfrm flipH="1">
            <a:off x="5840571" y="6131525"/>
            <a:ext cx="3073362" cy="49803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" name="テキスト ボックス 11"/>
          <p:cNvSpPr txBox="1">
            <a:spLocks noChangeArrowheads="1"/>
          </p:cNvSpPr>
          <p:nvPr/>
        </p:nvSpPr>
        <p:spPr bwMode="auto">
          <a:xfrm>
            <a:off x="7441797" y="6314951"/>
            <a:ext cx="5948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ctr"/>
            <a:r>
              <a:rPr lang="en-US" altLang="ja-JP" sz="2000" dirty="0" smtClean="0">
                <a:solidFill>
                  <a:srgbClr val="FF0000"/>
                </a:solidFill>
                <a:latin typeface="ヒラギノ丸ゴ ProN W4" charset="0"/>
                <a:ea typeface="ヒラギノ丸ゴ ProN W4" charset="0"/>
                <a:cs typeface="ヒラギノ丸ゴ ProN W4" charset="0"/>
              </a:rPr>
              <a:t>6m</a:t>
            </a:r>
            <a:endParaRPr lang="ja-JP" altLang="en-US" sz="2000" dirty="0">
              <a:solidFill>
                <a:srgbClr val="FF0000"/>
              </a:solidFill>
              <a:latin typeface="ヒラギノ丸ゴ ProN W4" charset="0"/>
              <a:ea typeface="ヒラギノ丸ゴ ProN W4" charset="0"/>
              <a:cs typeface="ヒラギノ丸ゴ ProN W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93520" y="3626392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FF"/>
                </a:solidFill>
              </a:rPr>
              <a:t>WFOS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35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042" y="80484"/>
            <a:ext cx="6547690" cy="1239709"/>
          </a:xfrm>
        </p:spPr>
        <p:txBody>
          <a:bodyPr>
            <a:noAutofit/>
          </a:bodyPr>
          <a:lstStyle/>
          <a:p>
            <a:r>
              <a:rPr lang="ja-JP" altLang="en-US" sz="3600" dirty="0">
                <a:solidFill>
                  <a:srgbClr val="FFC000"/>
                </a:solidFill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２）</a:t>
            </a:r>
            <a:r>
              <a:rPr lang="en-US" altLang="ja-JP" sz="3600" dirty="0">
                <a:solidFill>
                  <a:srgbClr val="FFC000"/>
                </a:solidFill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TMT-J activities: </a:t>
            </a:r>
            <a:r>
              <a:rPr lang="en-US" altLang="ja-JP" sz="36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lang="en-US" altLang="ja-JP" sz="36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</a:br>
            <a:r>
              <a:rPr lang="en-US" altLang="ja-JP" sz="3600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IRIS</a:t>
            </a:r>
            <a:r>
              <a:rPr lang="ja-JP" altLang="en-US" sz="3600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en-US" altLang="ja-JP" sz="3600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imager</a:t>
            </a:r>
            <a:r>
              <a:rPr lang="ja-JP" altLang="en-US" sz="3600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en-US" altLang="ja-JP" sz="3600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design</a:t>
            </a:r>
            <a:endParaRPr lang="ja-JP" altLang="en-US" sz="3600" dirty="0">
              <a:solidFill>
                <a:srgbClr val="FFC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 bwMode="auto">
          <a:xfrm>
            <a:off x="9456516" y="4676172"/>
            <a:ext cx="525509" cy="36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731" tIns="41367" rIns="82731" bIns="41367" rtlCol="0">
            <a:spAutoFit/>
          </a:bodyPr>
          <a:lstStyle/>
          <a:p>
            <a:pPr marL="354711" indent="-354711">
              <a:spcBef>
                <a:spcPts val="533"/>
              </a:spcBef>
              <a:buClr>
                <a:srgbClr val="333399"/>
              </a:buClr>
              <a:buBlip>
                <a:blip r:embed="rId3"/>
              </a:buBlip>
            </a:pPr>
            <a:endParaRPr kumimoji="1" lang="ja-JP" altLang="en-US" dirty="0" smtClean="0">
              <a:cs typeface="Symbol" charset="2"/>
            </a:endParaRPr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106470" y="1414252"/>
            <a:ext cx="8823041" cy="5421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Ins="13208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Blip>
                <a:blip r:embed="rId4"/>
              </a:buBlip>
              <a:defRPr/>
            </a:pPr>
            <a:r>
              <a:rPr lang="en-US" altLang="ja-JP" sz="1800" b="1" dirty="0" smtClean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PDR-1</a:t>
            </a:r>
            <a:r>
              <a:rPr lang="ja-JP" altLang="en-US" sz="1800" b="1" dirty="0" smtClean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（</a:t>
            </a:r>
            <a:r>
              <a:rPr lang="en-US" altLang="ja-JP" sz="1800" b="1" dirty="0" smtClean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2016</a:t>
            </a:r>
            <a:r>
              <a:rPr lang="en-US" altLang="ja-JP" sz="1800" b="1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1800" b="1" dirty="0" smtClean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Nov 17~18</a:t>
            </a:r>
            <a:r>
              <a:rPr lang="ja-JP" altLang="en-US" sz="1800" b="1" dirty="0" smtClean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）</a:t>
            </a:r>
            <a:endParaRPr lang="en-US" altLang="ja-JP" sz="1800" b="1" dirty="0" smtClean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lvl="1">
              <a:lnSpc>
                <a:spcPct val="90000"/>
              </a:lnSpc>
              <a:buBlip>
                <a:blip r:embed="rId4"/>
              </a:buBlip>
              <a:defRPr/>
            </a:pPr>
            <a:r>
              <a:rPr lang="en-US" altLang="ja-JP" sz="1800" dirty="0" smtClean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Action Items </a:t>
            </a:r>
            <a:r>
              <a:rPr lang="en-US" altLang="ja-JP" sz="1800" dirty="0" smtClean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  <a:sym typeface="Wingdings"/>
              </a:rPr>
              <a:t> Analysis &amp; Studies</a:t>
            </a:r>
          </a:p>
          <a:p>
            <a:pPr lvl="2">
              <a:lnSpc>
                <a:spcPct val="90000"/>
              </a:lnSpc>
              <a:buBlip>
                <a:blip r:embed="rId4"/>
              </a:buBlip>
              <a:defRPr/>
            </a:pPr>
            <a:r>
              <a:rPr lang="en-US" altLang="ja-JP" sz="1800" dirty="0" smtClean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Required </a:t>
            </a:r>
            <a:r>
              <a:rPr lang="en-US" altLang="ja-JP" sz="18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accuracy for cold stop and pupil </a:t>
            </a:r>
            <a:r>
              <a:rPr lang="en-US" altLang="ja-JP" sz="1800" dirty="0" smtClean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alignment</a:t>
            </a:r>
          </a:p>
          <a:p>
            <a:pPr lvl="2">
              <a:lnSpc>
                <a:spcPct val="90000"/>
              </a:lnSpc>
              <a:buBlip>
                <a:blip r:embed="rId4"/>
              </a:buBlip>
              <a:defRPr/>
            </a:pPr>
            <a:r>
              <a:rPr lang="en-US" altLang="ja-JP" sz="1800" dirty="0" smtClean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Effect </a:t>
            </a:r>
            <a:r>
              <a:rPr lang="en-US" altLang="ja-JP" sz="18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of inter-pixel capacitance of </a:t>
            </a:r>
            <a:r>
              <a:rPr lang="en-US" altLang="ja-JP" sz="1800" dirty="0" smtClean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H4RG</a:t>
            </a:r>
          </a:p>
          <a:p>
            <a:pPr lvl="2">
              <a:lnSpc>
                <a:spcPct val="90000"/>
              </a:lnSpc>
              <a:buBlip>
                <a:blip r:embed="rId4"/>
              </a:buBlip>
              <a:defRPr/>
            </a:pPr>
            <a:r>
              <a:rPr lang="en-US" altLang="ja-JP" sz="1800" dirty="0" smtClean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Mode </a:t>
            </a:r>
            <a:r>
              <a:rPr lang="en-US" altLang="ja-JP" sz="18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analysis of IRIS.</a:t>
            </a:r>
          </a:p>
          <a:p>
            <a:pPr lvl="2">
              <a:lnSpc>
                <a:spcPct val="90000"/>
              </a:lnSpc>
              <a:buBlip>
                <a:blip r:embed="rId4"/>
              </a:buBlip>
              <a:defRPr/>
            </a:pPr>
            <a:endParaRPr lang="en-US" altLang="ja-JP" sz="1800" b="1" dirty="0" smtClean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  <a:buBlip>
                <a:blip r:embed="rId4"/>
              </a:buBlip>
              <a:defRPr/>
            </a:pPr>
            <a:endParaRPr lang="en-US" altLang="ja-JP" sz="1800" b="1" dirty="0" smtClean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  <a:buBlip>
                <a:blip r:embed="rId4"/>
              </a:buBlip>
              <a:defRPr/>
            </a:pPr>
            <a:endParaRPr lang="en-US" altLang="ja-JP" sz="1800" b="1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  <a:buBlip>
                <a:blip r:embed="rId4"/>
              </a:buBlip>
              <a:defRPr/>
            </a:pPr>
            <a:endParaRPr lang="en-US" altLang="ja-JP" sz="1800" b="1" dirty="0" smtClean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  <a:buBlip>
                <a:blip r:embed="rId4"/>
              </a:buBlip>
              <a:defRPr/>
            </a:pPr>
            <a:endParaRPr lang="en-US" altLang="ja-JP" sz="1800" b="1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  <a:buBlip>
                <a:blip r:embed="rId4"/>
              </a:buBlip>
              <a:defRPr/>
            </a:pPr>
            <a:endParaRPr lang="en-US" altLang="ja-JP" sz="1800" b="1" dirty="0" smtClean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  <a:buBlip>
                <a:blip r:embed="rId4"/>
              </a:buBlip>
              <a:defRPr/>
            </a:pPr>
            <a:endParaRPr lang="en-US" altLang="ja-JP" sz="1800" b="1" dirty="0" smtClean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  <a:buBlip>
                <a:blip r:embed="rId4"/>
              </a:buBlip>
              <a:defRPr/>
            </a:pPr>
            <a:endParaRPr lang="en-US" altLang="ja-JP" sz="1800" b="1" dirty="0" smtClean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  <a:buBlip>
                <a:blip r:embed="rId4"/>
              </a:buBlip>
              <a:defRPr/>
            </a:pPr>
            <a:r>
              <a:rPr lang="en-US" altLang="ja-JP" sz="1800" b="1" dirty="0" smtClean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PDR-2</a:t>
            </a:r>
            <a:r>
              <a:rPr lang="ja-JP" altLang="en-US" sz="1800" b="1" dirty="0" smtClean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（</a:t>
            </a:r>
            <a:r>
              <a:rPr lang="en-US" altLang="ja-JP" sz="1800" b="1" dirty="0" smtClean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2017 Sep 20~21</a:t>
            </a:r>
            <a:r>
              <a:rPr lang="ja-JP" altLang="en-US" sz="1800" b="1" dirty="0" smtClean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）</a:t>
            </a:r>
            <a:endParaRPr lang="en-US" altLang="ja-JP" sz="1800" b="1" dirty="0" smtClean="0">
              <a:solidFill>
                <a:srgbClr val="FF000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lvl="1">
              <a:lnSpc>
                <a:spcPct val="90000"/>
              </a:lnSpc>
              <a:buBlip>
                <a:blip r:embed="rId4"/>
              </a:buBlip>
              <a:defRPr/>
            </a:pPr>
            <a:r>
              <a:rPr lang="en-US" altLang="ja-JP" sz="1800" dirty="0" smtClean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Feedbacks from PDR-1</a:t>
            </a:r>
          </a:p>
          <a:p>
            <a:pPr lvl="1">
              <a:lnSpc>
                <a:spcPct val="90000"/>
              </a:lnSpc>
              <a:buBlip>
                <a:blip r:embed="rId4"/>
              </a:buBlip>
              <a:defRPr/>
            </a:pPr>
            <a:r>
              <a:rPr lang="en-US" altLang="ja-JP" sz="1800" dirty="0" smtClean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Software, Control system (Electronics), QA plan, FMEA, etc.</a:t>
            </a:r>
          </a:p>
          <a:p>
            <a:pPr lvl="1">
              <a:lnSpc>
                <a:spcPct val="90000"/>
              </a:lnSpc>
              <a:buBlip>
                <a:blip r:embed="rId4"/>
              </a:buBlip>
              <a:defRPr/>
            </a:pPr>
            <a:r>
              <a:rPr lang="en-US" altLang="ja-JP" sz="1800" dirty="0" smtClean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Cost</a:t>
            </a:r>
          </a:p>
          <a:p>
            <a:pPr>
              <a:lnSpc>
                <a:spcPct val="90000"/>
              </a:lnSpc>
              <a:buBlip>
                <a:blip r:embed="rId4"/>
              </a:buBlip>
              <a:defRPr/>
            </a:pPr>
            <a:r>
              <a:rPr lang="en-US" altLang="ja-JP" sz="1800" b="1" dirty="0" smtClean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FD phase will be started soon</a:t>
            </a:r>
            <a:endParaRPr lang="en-US" altLang="ja-JP" sz="1800" b="1" dirty="0">
              <a:solidFill>
                <a:srgbClr val="FF000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665" y="3396969"/>
            <a:ext cx="1949915" cy="1949915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7442" y="3358529"/>
            <a:ext cx="2133906" cy="1949914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005" y="3308020"/>
            <a:ext cx="2116202" cy="1949915"/>
          </a:xfrm>
          <a:prstGeom prst="rect">
            <a:avLst/>
          </a:prstGeom>
        </p:spPr>
      </p:pic>
      <p:grpSp>
        <p:nvGrpSpPr>
          <p:cNvPr id="40" name="グループ化 2"/>
          <p:cNvGrpSpPr/>
          <p:nvPr/>
        </p:nvGrpSpPr>
        <p:grpSpPr>
          <a:xfrm>
            <a:off x="440267" y="3025422"/>
            <a:ext cx="8475049" cy="521580"/>
            <a:chOff x="741582" y="1508041"/>
            <a:chExt cx="7412221" cy="625479"/>
          </a:xfrm>
        </p:grpSpPr>
        <p:sp>
          <p:nvSpPr>
            <p:cNvPr id="41" name="テキスト ボックス 40"/>
            <p:cNvSpPr txBox="1"/>
            <p:nvPr/>
          </p:nvSpPr>
          <p:spPr>
            <a:xfrm>
              <a:off x="5892745" y="1508041"/>
              <a:ext cx="22610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kumimoji="1" lang="en-US" altLang="ja-JP" dirty="0" smtClean="0"/>
                <a:t>3</a:t>
              </a:r>
              <a:r>
                <a:rPr kumimoji="1" lang="en-US" altLang="ja-JP" baseline="30000" dirty="0" smtClean="0"/>
                <a:t>rd</a:t>
              </a:r>
              <a:r>
                <a:rPr kumimoji="1" lang="en-US" altLang="ja-JP" dirty="0" smtClean="0"/>
                <a:t> mode 20.1Hz</a:t>
              </a:r>
              <a:endParaRPr kumimoji="1" lang="ja-JP" altLang="en-US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3303000" y="1521658"/>
              <a:ext cx="236381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kumimoji="1" lang="en-US" altLang="ja-JP" dirty="0" smtClean="0"/>
                <a:t>2</a:t>
              </a:r>
              <a:r>
                <a:rPr kumimoji="1" lang="en-US" altLang="ja-JP" baseline="30000" dirty="0" smtClean="0"/>
                <a:t>nd</a:t>
              </a:r>
              <a:r>
                <a:rPr kumimoji="1" lang="en-US" altLang="ja-JP" dirty="0" smtClean="0"/>
                <a:t> mode 13.8Hz</a:t>
              </a:r>
              <a:endParaRPr kumimoji="1" lang="ja-JP" altLang="en-US" dirty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741582" y="1521658"/>
              <a:ext cx="23442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kumimoji="1" lang="en-US" altLang="ja-JP" dirty="0" smtClean="0"/>
                <a:t>1</a:t>
              </a:r>
              <a:r>
                <a:rPr kumimoji="1" lang="en-US" altLang="ja-JP" baseline="30000" dirty="0" smtClean="0"/>
                <a:t>st</a:t>
              </a:r>
              <a:r>
                <a:rPr kumimoji="1" lang="en-US" altLang="ja-JP" dirty="0" smtClean="0"/>
                <a:t> mode 13.8Hz</a:t>
              </a:r>
              <a:endParaRPr kumimoji="1" lang="ja-JP" altLang="en-US" dirty="0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755576" y="1843268"/>
              <a:ext cx="10081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kumimoji="1" lang="en-US" altLang="ja-JP" sz="1200" dirty="0" smtClean="0"/>
                <a:t>rotation</a:t>
              </a:r>
              <a:endParaRPr kumimoji="1" lang="ja-JP" altLang="en-US" sz="1200" dirty="0"/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3203848" y="1811002"/>
              <a:ext cx="10081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kumimoji="1" lang="en-US" altLang="ja-JP" sz="1200" dirty="0" smtClean="0"/>
                <a:t>rotation</a:t>
              </a:r>
              <a:endParaRPr kumimoji="1" lang="ja-JP" altLang="en-US" sz="1200" dirty="0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5821604" y="1856521"/>
              <a:ext cx="20627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kumimoji="1" lang="en-US" altLang="ja-JP" sz="1200" dirty="0" smtClean="0"/>
                <a:t>translation</a:t>
              </a:r>
              <a:endParaRPr kumimoji="1" lang="ja-JP" altLang="en-US" sz="1200" dirty="0"/>
            </a:p>
          </p:txBody>
        </p:sp>
      </p:grpSp>
      <p:pic>
        <p:nvPicPr>
          <p:cNvPr id="47" name="図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350" y="1180485"/>
            <a:ext cx="870857" cy="609600"/>
          </a:xfrm>
          <a:prstGeom prst="rect">
            <a:avLst/>
          </a:prstGeom>
          <a:scene3d>
            <a:camera prst="orthographicFront">
              <a:rot lat="0" lon="0" rev="20999999"/>
            </a:camera>
            <a:lightRig rig="threePt" dir="t"/>
          </a:scene3d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295" y="5221839"/>
            <a:ext cx="870857" cy="609600"/>
          </a:xfrm>
          <a:prstGeom prst="rect">
            <a:avLst/>
          </a:prstGeom>
          <a:scene3d>
            <a:camera prst="orthographicFront">
              <a:rot lat="0" lon="0" rev="20999999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0436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397122" y="188640"/>
            <a:ext cx="8436219" cy="1042318"/>
          </a:xfrm>
        </p:spPr>
        <p:txBody>
          <a:bodyPr>
            <a:noAutofit/>
          </a:bodyPr>
          <a:lstStyle/>
          <a:p>
            <a:r>
              <a:rPr lang="ja-JP" altLang="en-US" sz="4000" dirty="0">
                <a:solidFill>
                  <a:srgbClr val="FFC000"/>
                </a:solidFill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２）</a:t>
            </a:r>
            <a:r>
              <a:rPr lang="en-US" altLang="ja-JP" sz="4000" dirty="0">
                <a:solidFill>
                  <a:srgbClr val="FFC000"/>
                </a:solidFill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TMT-J activities: </a:t>
            </a:r>
            <a:r>
              <a:rPr lang="en-US" altLang="ja-JP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lang="en-US" altLang="ja-JP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</a:br>
            <a:r>
              <a:rPr lang="en-US" altLang="ja-JP" sz="4000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IRIS</a:t>
            </a:r>
            <a:r>
              <a:rPr lang="ja-JP" altLang="en-US" sz="4000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en-US" altLang="ja-JP" sz="400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PDR2</a:t>
            </a:r>
            <a:endParaRPr lang="ja-JP" altLang="en-US" sz="4000" dirty="0">
              <a:solidFill>
                <a:srgbClr val="FFC000"/>
              </a:solidFill>
              <a:latin typeface="Arial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3777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3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0673"/>
            <a:ext cx="5728771" cy="1042318"/>
          </a:xfrm>
        </p:spPr>
        <p:txBody>
          <a:bodyPr>
            <a:noAutofit/>
          </a:bodyPr>
          <a:lstStyle/>
          <a:p>
            <a:r>
              <a:rPr lang="ja-JP" altLang="en-US" sz="4000" dirty="0">
                <a:solidFill>
                  <a:srgbClr val="FFC000"/>
                </a:solidFill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２）</a:t>
            </a:r>
            <a:r>
              <a:rPr lang="en-US" altLang="ja-JP" sz="4000" dirty="0">
                <a:solidFill>
                  <a:srgbClr val="FFC000"/>
                </a:solidFill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TMT-J activities: </a:t>
            </a:r>
            <a:r>
              <a:rPr lang="en-US" altLang="ja-JP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lang="en-US" altLang="ja-JP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</a:br>
            <a:r>
              <a:rPr kumimoji="0"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WFOS</a:t>
            </a:r>
            <a:endParaRPr lang="ja-JP" altLang="en-US" sz="4000" dirty="0">
              <a:solidFill>
                <a:srgbClr val="FFC000"/>
              </a:solidFill>
              <a:latin typeface="Arial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10" name="Rectangle 2"/>
          <p:cNvSpPr txBox="1">
            <a:spLocks noGrp="1" noChangeArrowheads="1"/>
          </p:cNvSpPr>
          <p:nvPr>
            <p:ph idx="1"/>
          </p:nvPr>
        </p:nvSpPr>
        <p:spPr>
          <a:xfrm>
            <a:off x="115747" y="1420937"/>
            <a:ext cx="4956213" cy="5292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392" tIns="45696" rIns="132011" bIns="45696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088" lvl="1" indent="-355600">
              <a:buFontTx/>
              <a:buBlip>
                <a:blip r:embed="rId4"/>
              </a:buBlip>
              <a:defRPr/>
            </a:pPr>
            <a:r>
              <a:rPr lang="en-US" altLang="ja-JP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WFOS </a:t>
            </a:r>
            <a:r>
              <a:rPr lang="en-US" altLang="ja-JP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is in the phase of down selection study of two architectures: fiber and multi-slit with </a:t>
            </a:r>
            <a:r>
              <a:rPr lang="en-US" altLang="ja-JP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slicers</a:t>
            </a:r>
          </a:p>
          <a:p>
            <a:pPr marL="446088" lvl="1" indent="-355600">
              <a:buFontTx/>
              <a:buBlip>
                <a:blip r:embed="rId4"/>
              </a:buBlip>
              <a:defRPr/>
            </a:pPr>
            <a:r>
              <a:rPr lang="en-US" altLang="ja-JP" sz="2400" dirty="0" smtClean="0">
                <a:latin typeface="Arial" charset="0"/>
                <a:ea typeface="Arial" charset="0"/>
                <a:cs typeface="Arial" charset="0"/>
              </a:rPr>
              <a:t>WFOS-J </a:t>
            </a:r>
            <a:r>
              <a:rPr lang="en-US" altLang="ja-JP" sz="2400" dirty="0">
                <a:latin typeface="Arial" charset="0"/>
                <a:ea typeface="Arial" charset="0"/>
                <a:cs typeface="Arial" charset="0"/>
              </a:rPr>
              <a:t>committed to study optical design of the slicers, conceptual design of the slicer positioner, and the camera design by Spring </a:t>
            </a:r>
            <a:r>
              <a:rPr lang="en-US" altLang="ja-JP" sz="2400" dirty="0" smtClean="0">
                <a:latin typeface="Arial" charset="0"/>
                <a:ea typeface="Arial" charset="0"/>
                <a:cs typeface="Arial" charset="0"/>
              </a:rPr>
              <a:t>2018.</a:t>
            </a:r>
            <a:endParaRPr lang="en-US" altLang="ja-JP" sz="2400" dirty="0">
              <a:latin typeface="Arial" charset="0"/>
              <a:ea typeface="Arial" charset="0"/>
              <a:cs typeface="Arial" charset="0"/>
            </a:endParaRPr>
          </a:p>
          <a:p>
            <a:pPr marL="446088" lvl="1" indent="-355600">
              <a:buFontTx/>
              <a:buBlip>
                <a:blip r:embed="rId4"/>
              </a:buBlip>
              <a:defRPr/>
            </a:pPr>
            <a:r>
              <a:rPr lang="en-US" altLang="ja-JP" sz="24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altLang="ja-JP" sz="2400" dirty="0">
                <a:latin typeface="Arial" charset="0"/>
                <a:ea typeface="Arial" charset="0"/>
                <a:cs typeface="Arial" charset="0"/>
              </a:rPr>
              <a:t>slicer design has been mostly completed with a novel 4 mirror system (right).</a:t>
            </a:r>
          </a:p>
          <a:p>
            <a:pPr marL="446088" lvl="1" indent="-355600">
              <a:buFontTx/>
              <a:buBlip>
                <a:blip r:embed="rId4"/>
              </a:buBlip>
              <a:defRPr/>
            </a:pPr>
            <a:endParaRPr lang="en-US" altLang="ja-JP" sz="24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 bwMode="auto">
          <a:xfrm>
            <a:off x="5302204" y="5543352"/>
            <a:ext cx="3841796" cy="131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731" tIns="41367" rIns="82731" bIns="41367" rtlCol="0">
            <a:spAutoFit/>
          </a:bodyPr>
          <a:lstStyle/>
          <a:p>
            <a:pPr algn="ctr"/>
            <a:r>
              <a:rPr lang="en-US" altLang="ja-JP" sz="2000" b="1" u="sng" dirty="0" smtClean="0"/>
              <a:t>New 4-mirror design</a:t>
            </a:r>
          </a:p>
          <a:p>
            <a:pPr algn="ctr"/>
            <a:r>
              <a:rPr lang="en-US" altLang="ja-JP" sz="2000" dirty="0" smtClean="0"/>
              <a:t>Compared </a:t>
            </a:r>
            <a:r>
              <a:rPr lang="en-US" altLang="ja-JP" sz="2000" dirty="0"/>
              <a:t>with the previous </a:t>
            </a:r>
            <a:r>
              <a:rPr lang="en-US" altLang="ja-JP" sz="2000" dirty="0" smtClean="0"/>
              <a:t>        2-mirror </a:t>
            </a:r>
            <a:r>
              <a:rPr lang="en-US" altLang="ja-JP" sz="2000" dirty="0"/>
              <a:t>design, its tilt tolerance becomes dramatically </a:t>
            </a:r>
            <a:r>
              <a:rPr lang="en-US" altLang="ja-JP" sz="2000" dirty="0" smtClean="0"/>
              <a:t>loosen</a:t>
            </a:r>
            <a:endParaRPr lang="en-US" altLang="ja-JP" sz="20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5"/>
          <a:srcRect l="971" r="7218"/>
          <a:stretch/>
        </p:blipFill>
        <p:spPr>
          <a:xfrm>
            <a:off x="5573864" y="159026"/>
            <a:ext cx="3437608" cy="5390509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7676746" y="453663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confidential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4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397120" y="188640"/>
            <a:ext cx="8436219" cy="1042318"/>
          </a:xfrm>
        </p:spPr>
        <p:txBody>
          <a:bodyPr>
            <a:noAutofit/>
          </a:bodyPr>
          <a:lstStyle/>
          <a:p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TMT 5</a:t>
            </a:r>
            <a:r>
              <a:rPr lang="en-US" altLang="ja-JP" sz="4000" baseline="30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th</a:t>
            </a:r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 Science Forum</a:t>
            </a:r>
            <a:endParaRPr lang="ja-JP" altLang="en-US" sz="4000" dirty="0">
              <a:solidFill>
                <a:srgbClr val="FFC000"/>
              </a:solidFill>
              <a:latin typeface="Arial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10" name="Picture 3" descr="Infosys-Mysore_camp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45603"/>
            <a:ext cx="5756031" cy="3312398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3918529" y="3585243"/>
            <a:ext cx="1660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Infosys, Mysore</a:t>
            </a:r>
            <a:endParaRPr lang="en-US" dirty="0"/>
          </a:p>
        </p:txBody>
      </p:sp>
      <p:sp>
        <p:nvSpPr>
          <p:cNvPr id="15" name="Rectangle 2"/>
          <p:cNvSpPr txBox="1">
            <a:spLocks noGrp="1" noChangeArrowheads="1"/>
          </p:cNvSpPr>
          <p:nvPr>
            <p:ph idx="1"/>
          </p:nvPr>
        </p:nvSpPr>
        <p:spPr>
          <a:xfrm>
            <a:off x="0" y="1377987"/>
            <a:ext cx="9144001" cy="2004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392" tIns="45696" rIns="132011" bIns="45696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TMT 5</a:t>
            </a:r>
            <a:r>
              <a:rPr lang="en-US" altLang="ja-JP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 annual </a:t>
            </a: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Science Forum </a:t>
            </a:r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was held in </a:t>
            </a: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Nov </a:t>
            </a:r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7~9, 2017 @</a:t>
            </a: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 Infosys </a:t>
            </a:r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campus</a:t>
            </a: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(Mysore, India)</a:t>
            </a:r>
          </a:p>
          <a:p>
            <a:endParaRPr lang="en-US" altLang="ja-JP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altLang="ja-JP" baseline="30000" dirty="0">
                <a:latin typeface="Arial" charset="0"/>
                <a:ea typeface="Arial" charset="0"/>
                <a:cs typeface="Arial" charset="0"/>
              </a:rPr>
              <a:t>nd</a:t>
            </a: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 Generation Science </a:t>
            </a:r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instruments’ concepts were discussed.</a:t>
            </a:r>
          </a:p>
          <a:p>
            <a:pPr marL="0" indent="0">
              <a:buNone/>
            </a:pPr>
            <a:r>
              <a:rPr lang="en-US" altLang="ja-JP" dirty="0" smtClean="0">
                <a:latin typeface="Arial" charset="0"/>
                <a:ea typeface="Arial" charset="0"/>
                <a:cs typeface="Arial" charset="0"/>
                <a:sym typeface="Wingdings"/>
              </a:rPr>
              <a:t> </a:t>
            </a:r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Call for TMT Instrumentation White Papers (Mar 21</a:t>
            </a:r>
            <a:r>
              <a:rPr lang="en-US" altLang="ja-JP" baseline="30000" dirty="0" smtClean="0"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005934" y="2176253"/>
            <a:ext cx="7245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https://www.youtube.com/watch?v=DQ5Zn8WFavE</a:t>
            </a:r>
            <a:endParaRPr lang="ja-JP" altLang="en-US" sz="2400" dirty="0">
              <a:solidFill>
                <a:srgbClr val="00B0F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62" y="3505200"/>
            <a:ext cx="2235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t="19736"/>
          <a:stretch/>
        </p:blipFill>
        <p:spPr>
          <a:xfrm>
            <a:off x="0" y="4023360"/>
            <a:ext cx="9144000" cy="4129481"/>
          </a:xfrm>
          <a:prstGeom prst="rect">
            <a:avLst/>
          </a:prstGeom>
        </p:spPr>
      </p:pic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397120" y="188640"/>
            <a:ext cx="8436219" cy="1042318"/>
          </a:xfrm>
        </p:spPr>
        <p:txBody>
          <a:bodyPr>
            <a:noAutofit/>
          </a:bodyPr>
          <a:lstStyle/>
          <a:p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TMT 5</a:t>
            </a:r>
            <a:r>
              <a:rPr lang="en-US" altLang="ja-JP" sz="4000" baseline="30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th</a:t>
            </a:r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 Science Forum</a:t>
            </a:r>
            <a:endParaRPr lang="ja-JP" altLang="en-US" sz="4000" dirty="0">
              <a:solidFill>
                <a:srgbClr val="FFC000"/>
              </a:solidFill>
              <a:latin typeface="Arial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15" name="Rectangle 2"/>
          <p:cNvSpPr txBox="1">
            <a:spLocks noGrp="1" noChangeArrowheads="1"/>
          </p:cNvSpPr>
          <p:nvPr>
            <p:ph idx="1"/>
          </p:nvPr>
        </p:nvSpPr>
        <p:spPr>
          <a:xfrm>
            <a:off x="187286" y="1355953"/>
            <a:ext cx="8956713" cy="2665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392" tIns="45696" rIns="132011" bIns="45696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ja-JP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5 splinter sessions:</a:t>
            </a:r>
          </a:p>
          <a:p>
            <a:pPr marL="457200" indent="-271463">
              <a:spcBef>
                <a:spcPts val="0"/>
              </a:spcBef>
              <a:buClr>
                <a:schemeClr val="tx1"/>
              </a:buClr>
              <a:buAutoNum type="arabicParenBoth"/>
            </a:pPr>
            <a:r>
              <a:rPr lang="en-US" altLang="ja-JP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High </a:t>
            </a:r>
            <a:r>
              <a:rPr lang="en-US" altLang="ja-JP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resolution </a:t>
            </a:r>
            <a:r>
              <a:rPr lang="en-US" altLang="ja-JP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spectroscopy (photo)</a:t>
            </a:r>
          </a:p>
          <a:p>
            <a:pPr marL="457200" indent="-271463">
              <a:spcBef>
                <a:spcPts val="0"/>
              </a:spcBef>
              <a:buClr>
                <a:schemeClr val="tx1"/>
              </a:buClr>
              <a:buAutoNum type="arabicParenBoth"/>
            </a:pPr>
            <a:r>
              <a:rPr lang="en-US" altLang="ja-JP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Near-IR </a:t>
            </a:r>
            <a:r>
              <a:rPr lang="en-US" altLang="ja-JP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multi-object </a:t>
            </a:r>
            <a:r>
              <a:rPr lang="en-US" altLang="ja-JP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spectroscopy</a:t>
            </a:r>
          </a:p>
          <a:p>
            <a:pPr marL="457200" indent="-271463">
              <a:spcBef>
                <a:spcPts val="0"/>
              </a:spcBef>
              <a:buClr>
                <a:schemeClr val="tx1"/>
              </a:buClr>
              <a:buAutoNum type="arabicParenBoth"/>
            </a:pPr>
            <a:r>
              <a:rPr lang="en-US" altLang="ja-JP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Thermal IR </a:t>
            </a:r>
            <a:r>
              <a:rPr lang="en-US" altLang="ja-JP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(MIR) </a:t>
            </a:r>
            <a:r>
              <a:rPr lang="en-US" altLang="ja-JP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instrumentation </a:t>
            </a:r>
            <a:r>
              <a:rPr lang="en-US" altLang="ja-JP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(partially joint </a:t>
            </a:r>
            <a:r>
              <a:rPr lang="en-US" altLang="ja-JP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w/ </a:t>
            </a:r>
            <a:r>
              <a:rPr lang="en-US" altLang="ja-JP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High Contrast</a:t>
            </a:r>
            <a:r>
              <a:rPr lang="en-US" altLang="ja-JP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457200" indent="-271463">
              <a:spcBef>
                <a:spcPts val="0"/>
              </a:spcBef>
              <a:buClr>
                <a:schemeClr val="tx1"/>
              </a:buClr>
              <a:buAutoNum type="arabicParenBoth"/>
            </a:pPr>
            <a:r>
              <a:rPr lang="en-US" altLang="ja-JP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High </a:t>
            </a:r>
            <a:r>
              <a:rPr lang="en-US" altLang="ja-JP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contrast / </a:t>
            </a:r>
            <a:r>
              <a:rPr lang="en-US" altLang="ja-JP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ex-AO </a:t>
            </a:r>
            <a:r>
              <a:rPr lang="en-US" altLang="ja-JP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instrumentation</a:t>
            </a:r>
            <a:r>
              <a:rPr lang="en-US" altLang="ja-JP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(partially joint </a:t>
            </a:r>
            <a:r>
              <a:rPr lang="en-US" altLang="ja-JP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w/ MIR)</a:t>
            </a:r>
          </a:p>
          <a:p>
            <a:pPr marL="457200" indent="-271463">
              <a:spcBef>
                <a:spcPts val="0"/>
              </a:spcBef>
              <a:buClr>
                <a:schemeClr val="tx1"/>
              </a:buClr>
              <a:buAutoNum type="arabicParenBoth"/>
            </a:pPr>
            <a:r>
              <a:rPr lang="en-US" altLang="ja-JP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Broad </a:t>
            </a:r>
            <a:r>
              <a:rPr lang="en-US" altLang="ja-JP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spectral coverage spectrophotometry/polarimetry (e.g., for time domain follow-up</a:t>
            </a:r>
            <a:r>
              <a:rPr lang="en-US" altLang="ja-JP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283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2615"/>
            <a:ext cx="9144000" cy="5275385"/>
          </a:xfrm>
          <a:prstGeom prst="rect">
            <a:avLst/>
          </a:prstGeom>
        </p:spPr>
      </p:pic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397120" y="188640"/>
            <a:ext cx="8436219" cy="1042318"/>
          </a:xfrm>
        </p:spPr>
        <p:txBody>
          <a:bodyPr>
            <a:noAutofit/>
          </a:bodyPr>
          <a:lstStyle/>
          <a:p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ISDT</a:t>
            </a:r>
            <a:endParaRPr lang="ja-JP" altLang="en-US" sz="4000" dirty="0">
              <a:solidFill>
                <a:srgbClr val="FFC000"/>
              </a:solidFill>
              <a:latin typeface="Arial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15" name="Rectangle 2"/>
          <p:cNvSpPr txBox="1">
            <a:spLocks noGrp="1" noChangeArrowheads="1"/>
          </p:cNvSpPr>
          <p:nvPr>
            <p:ph idx="1"/>
          </p:nvPr>
        </p:nvSpPr>
        <p:spPr>
          <a:xfrm>
            <a:off x="1222872" y="4672030"/>
            <a:ext cx="6510969" cy="527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392" tIns="45696" rIns="132011" bIns="45696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ja-JP" b="1" u="sng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Call for ISDT Membership by Jan 26</a:t>
            </a:r>
            <a:r>
              <a:rPr lang="en-US" altLang="ja-JP" b="1" u="sng" baseline="30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altLang="ja-JP" b="1" u="sng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92821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1" y="50217"/>
            <a:ext cx="8436219" cy="1175660"/>
          </a:xfrm>
        </p:spPr>
        <p:txBody>
          <a:bodyPr>
            <a:noAutofit/>
          </a:bodyPr>
          <a:lstStyle/>
          <a:p>
            <a:r>
              <a:rPr lang="en-US" altLang="ja-JP" sz="3600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1) Status </a:t>
            </a:r>
            <a:r>
              <a:rPr lang="en-US" altLang="ja-JP" sz="3600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of the </a:t>
            </a:r>
            <a:r>
              <a:rPr lang="en-US" altLang="ja-JP" sz="3600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CDUP*</a:t>
            </a:r>
            <a:br>
              <a:rPr lang="en-US" altLang="ja-JP" sz="3600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</a:br>
            <a:r>
              <a:rPr lang="en-US" altLang="ja-JP" sz="3600" dirty="0" err="1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Reapproval</a:t>
            </a:r>
            <a:r>
              <a:rPr lang="en-US" altLang="ja-JP" sz="3600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en-US" altLang="ja-JP" sz="3600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for TMT</a:t>
            </a:r>
            <a:endParaRPr lang="ja-JP" altLang="en-US" sz="3600" dirty="0">
              <a:solidFill>
                <a:srgbClr val="FFC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66064" y="1382916"/>
            <a:ext cx="863565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5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Dec</a:t>
            </a:r>
            <a:r>
              <a:rPr lang="ja-JP" altLang="en-US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 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2015: The Supreme Court of 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Hawaii decision on CDUP issued.</a:t>
            </a:r>
          </a:p>
          <a:p>
            <a:pPr marL="275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Feb 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2016: The Third Circuit Court further remands the permit application to the Board of Land and Natural Resources (BLNR) in Hawaii, and as a result, the contested case hearing process is reopened by 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BLNR.</a:t>
            </a:r>
          </a:p>
          <a:p>
            <a:pPr marL="275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May 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2016: Hearing Officer to preside over the BLNR hearing is selected and actual preparations for the hearing is initiated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275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Prehearing conferences (May 16, June 17, Aug 5, 12, &amp; 29) 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&amp; Oct. 3</a:t>
            </a:r>
            <a:endParaRPr lang="en-US" altLang="ja-JP" sz="2000" dirty="0" smtClean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75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Sep 26 2016: Site Visit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266064" y="4045189"/>
            <a:ext cx="87887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1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b="1" dirty="0" smtClean="0">
                <a:latin typeface="Arial" charset="0"/>
                <a:ea typeface="Arial" charset="0"/>
                <a:cs typeface="Arial" charset="0"/>
              </a:rPr>
              <a:t>Testimony </a:t>
            </a:r>
            <a:r>
              <a:rPr lang="en-US" altLang="ja-JP" sz="2000" b="1" dirty="0">
                <a:latin typeface="Arial" charset="0"/>
                <a:ea typeface="Arial" charset="0"/>
                <a:cs typeface="Arial" charset="0"/>
              </a:rPr>
              <a:t>concluded in the </a:t>
            </a:r>
            <a:r>
              <a:rPr lang="en-US" altLang="ja-JP" sz="2000" b="1" dirty="0" smtClean="0">
                <a:latin typeface="Arial" charset="0"/>
                <a:ea typeface="Arial" charset="0"/>
                <a:cs typeface="Arial" charset="0"/>
              </a:rPr>
              <a:t>Contested Case </a:t>
            </a:r>
            <a:r>
              <a:rPr lang="en-US" altLang="ja-JP" sz="2000" b="1" dirty="0">
                <a:latin typeface="Arial" charset="0"/>
                <a:ea typeface="Arial" charset="0"/>
                <a:cs typeface="Arial" charset="0"/>
              </a:rPr>
              <a:t>Hearing</a:t>
            </a:r>
            <a:r>
              <a:rPr lang="ja-JP" altLang="en-US" sz="2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000" b="1" dirty="0" smtClean="0">
                <a:latin typeface="Arial" charset="0"/>
                <a:ea typeface="Arial" charset="0"/>
                <a:cs typeface="Arial" charset="0"/>
              </a:rPr>
              <a:t>(Oct 20 to March 2, total 44 days)</a:t>
            </a:r>
            <a:endParaRPr lang="en-US" altLang="ja-JP" sz="20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69465" y="6202496"/>
            <a:ext cx="5158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smtClean="0">
                <a:latin typeface="Arial"/>
                <a:cs typeface="Arial"/>
              </a:rPr>
              <a:t>*) CDUP </a:t>
            </a:r>
            <a:r>
              <a:rPr lang="en-US" altLang="ja-JP" sz="2000" dirty="0" smtClean="0">
                <a:latin typeface="Arial"/>
                <a:cs typeface="Arial"/>
              </a:rPr>
              <a:t>= Conservation </a:t>
            </a:r>
            <a:r>
              <a:rPr lang="en-US" altLang="ja-JP" sz="2000" dirty="0">
                <a:latin typeface="Arial"/>
                <a:cs typeface="Arial"/>
              </a:rPr>
              <a:t>District Use </a:t>
            </a:r>
            <a:r>
              <a:rPr lang="en-US" altLang="ja-JP" sz="2000" dirty="0" smtClean="0">
                <a:latin typeface="Arial"/>
                <a:cs typeface="Arial"/>
              </a:rPr>
              <a:t>Permit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92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1"/>
          <a:stretch/>
        </p:blipFill>
        <p:spPr>
          <a:xfrm>
            <a:off x="432703" y="4444677"/>
            <a:ext cx="3456251" cy="2413324"/>
          </a:xfrm>
          <a:prstGeom prst="rect">
            <a:avLst/>
          </a:prstGeom>
        </p:spPr>
      </p:pic>
      <p:sp>
        <p:nvSpPr>
          <p:cNvPr id="70657" name="タイトル 1"/>
          <p:cNvSpPr>
            <a:spLocks noGrp="1"/>
          </p:cNvSpPr>
          <p:nvPr>
            <p:ph type="title"/>
          </p:nvPr>
        </p:nvSpPr>
        <p:spPr bwMode="auto">
          <a:xfrm>
            <a:off x="0" y="11017"/>
            <a:ext cx="9144000" cy="1333041"/>
          </a:xfrm>
          <a:noFill/>
          <a:extLst/>
        </p:spPr>
        <p:txBody>
          <a:bodyPr vert="horz" wrap="square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2</a:t>
            </a:r>
            <a:r>
              <a:rPr lang="ja-JP" altLang="en-US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）</a:t>
            </a:r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TMT-J </a:t>
            </a:r>
            <a:r>
              <a:rPr lang="en-US" altLang="ja-JP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activities</a:t>
            </a:r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:</a:t>
            </a:r>
            <a:r>
              <a:rPr lang="en-US" altLang="ja-JP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 </a:t>
            </a:r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EPOC</a:t>
            </a:r>
            <a:b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</a:br>
            <a:r>
              <a:rPr lang="en-US" altLang="ja-JP" sz="4000" dirty="0" err="1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Fureai</a:t>
            </a:r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 </a:t>
            </a:r>
            <a:r>
              <a:rPr lang="en-US" altLang="ja-JP" sz="4000" dirty="0" err="1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Tenmongaku</a:t>
            </a:r>
            <a:endParaRPr lang="ja-JP" altLang="en-US" sz="2400" dirty="0">
              <a:solidFill>
                <a:srgbClr val="FFC000"/>
              </a:solidFill>
              <a:latin typeface="Hiragino Sans W6" charset="-128"/>
              <a:ea typeface="Hiragino Sans W6" charset="-128"/>
              <a:cs typeface="Hiragino Sans W6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273237" y="4457366"/>
            <a:ext cx="1692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Oita, Kyusyu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325246" y="3987565"/>
            <a:ext cx="2406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Kumamoto, Kyusyu</a:t>
            </a:r>
            <a:endParaRPr kumimoji="1" lang="ja-JP" altLang="en-US" sz="20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423" y="1726118"/>
            <a:ext cx="3529694" cy="232187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443" y="4558165"/>
            <a:ext cx="3640569" cy="2299835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234961" y="4198832"/>
            <a:ext cx="1513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Hachijojima</a:t>
            </a:r>
            <a:endParaRPr kumimoji="1" lang="ja-JP" altLang="en-US" sz="2000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12" y="1729610"/>
            <a:ext cx="3123204" cy="2342403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916962" y="4028800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Obihiro</a:t>
            </a:r>
            <a:r>
              <a:rPr kumimoji="1" lang="en-US" altLang="ja-JP" sz="2000" dirty="0" smtClean="0"/>
              <a:t>, Hokkaido</a:t>
            </a:r>
            <a:endParaRPr kumimoji="1" lang="ja-JP" altLang="en-US" sz="20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64405" y="1311008"/>
            <a:ext cx="8711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Arial" charset="0"/>
                <a:ea typeface="Arial" charset="0"/>
                <a:cs typeface="Arial" charset="0"/>
              </a:rPr>
              <a:t>Astronomers </a:t>
            </a:r>
            <a:r>
              <a:rPr lang="en-US" altLang="ja-JP" sz="2400" dirty="0">
                <a:latin typeface="Arial" charset="0"/>
                <a:ea typeface="Arial" charset="0"/>
                <a:cs typeface="Arial" charset="0"/>
              </a:rPr>
              <a:t>visit elementary/junior high schools </a:t>
            </a:r>
            <a:r>
              <a:rPr lang="en-US" altLang="ja-JP" sz="2400">
                <a:latin typeface="Arial" charset="0"/>
                <a:ea typeface="Arial" charset="0"/>
                <a:cs typeface="Arial" charset="0"/>
              </a:rPr>
              <a:t>across </a:t>
            </a:r>
            <a:r>
              <a:rPr lang="en-US" altLang="ja-JP" sz="2400" smtClean="0">
                <a:latin typeface="Arial" charset="0"/>
                <a:ea typeface="Arial" charset="0"/>
                <a:cs typeface="Arial" charset="0"/>
              </a:rPr>
              <a:t>Japan</a:t>
            </a:r>
            <a:endParaRPr kumimoji="1" lang="ja-JP" alt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68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タイトル 1"/>
          <p:cNvSpPr>
            <a:spLocks noGrp="1"/>
          </p:cNvSpPr>
          <p:nvPr>
            <p:ph type="title"/>
          </p:nvPr>
        </p:nvSpPr>
        <p:spPr bwMode="auto">
          <a:xfrm>
            <a:off x="0" y="11017"/>
            <a:ext cx="9144000" cy="1333041"/>
          </a:xfrm>
          <a:noFill/>
          <a:extLst/>
        </p:spPr>
        <p:txBody>
          <a:bodyPr vert="horz" wrap="square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2</a:t>
            </a:r>
            <a:r>
              <a:rPr lang="ja-JP" altLang="en-US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）</a:t>
            </a:r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TMT-J </a:t>
            </a:r>
            <a:r>
              <a:rPr lang="en-US" altLang="ja-JP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activities</a:t>
            </a:r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:</a:t>
            </a:r>
            <a:r>
              <a:rPr lang="en-US" altLang="ja-JP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 </a:t>
            </a:r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EPOC</a:t>
            </a:r>
            <a:b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</a:br>
            <a:r>
              <a:rPr lang="en-US" altLang="ja-JP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en-US" altLang="ja-JP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Lectures @Hilo, Hawaii</a:t>
            </a:r>
            <a:endParaRPr lang="ja-JP" altLang="en-US" dirty="0">
              <a:solidFill>
                <a:srgbClr val="FFC000"/>
              </a:solidFill>
              <a:latin typeface="Hiragino Sans W6" charset="-128"/>
              <a:ea typeface="Hiragino Sans W6" charset="-128"/>
              <a:cs typeface="Hiragino Sans W6" charset="-128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71270" y="1385643"/>
            <a:ext cx="8553242" cy="535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367" tIns="38185" rIns="76367" bIns="38185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90538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69210" indent="-369210">
              <a:spcBef>
                <a:spcPts val="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dirty="0" smtClean="0"/>
              <a:t>Journey </a:t>
            </a:r>
            <a:r>
              <a:rPr lang="en-US" altLang="ja-JP" dirty="0"/>
              <a:t>through the </a:t>
            </a:r>
            <a:r>
              <a:rPr lang="en-US" altLang="ja-JP" dirty="0" smtClean="0"/>
              <a:t>Universe</a:t>
            </a:r>
          </a:p>
          <a:p>
            <a:pPr marL="859748" lvl="1" indent="-369210">
              <a:spcBef>
                <a:spcPts val="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dirty="0" smtClean="0"/>
              <a:t>TMT-J </a:t>
            </a:r>
            <a:r>
              <a:rPr lang="en-US" altLang="ja-JP" dirty="0"/>
              <a:t>joined the event since </a:t>
            </a:r>
            <a:r>
              <a:rPr lang="en-US" altLang="ja-JP" dirty="0" smtClean="0"/>
              <a:t>2014</a:t>
            </a:r>
          </a:p>
          <a:p>
            <a:pPr marL="859748" lvl="1" indent="-369210">
              <a:spcBef>
                <a:spcPts val="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dirty="0" smtClean="0"/>
              <a:t>This </a:t>
            </a:r>
            <a:r>
              <a:rPr lang="en-US" altLang="ja-JP" dirty="0"/>
              <a:t>year, </a:t>
            </a:r>
            <a:r>
              <a:rPr lang="en-US" altLang="ja-JP" dirty="0" err="1"/>
              <a:t>Usuda</a:t>
            </a:r>
            <a:r>
              <a:rPr lang="en-US" altLang="ja-JP" dirty="0"/>
              <a:t> talked about ”Robotics Devices for Subaru Telescope &amp; TMT” at Hilo Intermediate school and </a:t>
            </a:r>
            <a:r>
              <a:rPr lang="en-US" altLang="ja-JP" dirty="0" err="1"/>
              <a:t>Waiakea</a:t>
            </a:r>
            <a:r>
              <a:rPr lang="en-US" altLang="ja-JP" dirty="0"/>
              <a:t> Intermediate </a:t>
            </a:r>
            <a:r>
              <a:rPr lang="en-US" altLang="ja-JP" dirty="0" smtClean="0"/>
              <a:t>school</a:t>
            </a:r>
          </a:p>
          <a:p>
            <a:pPr marL="369210" indent="-369210">
              <a:spcBef>
                <a:spcPts val="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dirty="0" err="1" smtClean="0"/>
              <a:t>Maunakea</a:t>
            </a:r>
            <a:r>
              <a:rPr lang="en-US" altLang="ja-JP" dirty="0" smtClean="0"/>
              <a:t> </a:t>
            </a:r>
            <a:r>
              <a:rPr lang="en-US" altLang="ja-JP" dirty="0"/>
              <a:t>Sky talk at </a:t>
            </a:r>
            <a:r>
              <a:rPr lang="en-US" altLang="ja-JP" dirty="0" err="1"/>
              <a:t>Imiloa</a:t>
            </a:r>
            <a:r>
              <a:rPr lang="en-US" altLang="ja-JP" dirty="0"/>
              <a:t> Astronomy Center 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54"/>
          <a:stretch/>
        </p:blipFill>
        <p:spPr>
          <a:xfrm>
            <a:off x="5670729" y="3657601"/>
            <a:ext cx="3186831" cy="32004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89"/>
          <a:stretch/>
        </p:blipFill>
        <p:spPr>
          <a:xfrm>
            <a:off x="0" y="3679634"/>
            <a:ext cx="4829617" cy="317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4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タイトル 1"/>
          <p:cNvSpPr>
            <a:spLocks noGrp="1"/>
          </p:cNvSpPr>
          <p:nvPr>
            <p:ph type="title"/>
          </p:nvPr>
        </p:nvSpPr>
        <p:spPr bwMode="auto">
          <a:xfrm>
            <a:off x="0" y="11017"/>
            <a:ext cx="9144000" cy="1333041"/>
          </a:xfrm>
          <a:noFill/>
          <a:extLst/>
        </p:spPr>
        <p:txBody>
          <a:bodyPr vert="horz" wrap="square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2</a:t>
            </a:r>
            <a:r>
              <a:rPr lang="ja-JP" altLang="en-US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）</a:t>
            </a:r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TMT-J </a:t>
            </a:r>
            <a:r>
              <a:rPr lang="en-US" altLang="ja-JP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activities</a:t>
            </a:r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:</a:t>
            </a:r>
            <a:r>
              <a:rPr lang="en-US" altLang="ja-JP" sz="4000" dirty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 </a:t>
            </a:r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EPOC</a:t>
            </a:r>
            <a:b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</a:br>
            <a:r>
              <a:rPr lang="en-US" altLang="ja-JP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en-US" altLang="ja-JP" dirty="0" err="1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Mitaka</a:t>
            </a:r>
            <a:r>
              <a:rPr lang="en-US" altLang="ja-JP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Open House Day </a:t>
            </a:r>
            <a:r>
              <a:rPr lang="en-US" altLang="ja-JP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2017</a:t>
            </a:r>
            <a:endParaRPr lang="ja-JP" altLang="en-US" dirty="0">
              <a:solidFill>
                <a:srgbClr val="FFC000"/>
              </a:solidFill>
              <a:latin typeface="Hiragino Sans W6" charset="-128"/>
              <a:ea typeface="Hiragino Sans W6" charset="-128"/>
              <a:cs typeface="Hiragino Sans W6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915816" y="5517232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Photoelectric Meridian Circle</a:t>
            </a:r>
            <a:endParaRPr kumimoji="1" lang="ja-JP" alt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92" y="1329470"/>
            <a:ext cx="3672408" cy="304430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4" y="1347341"/>
            <a:ext cx="3166949" cy="3970699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9" r="1"/>
          <a:stretch/>
        </p:blipFill>
        <p:spPr>
          <a:xfrm>
            <a:off x="5543600" y="4405451"/>
            <a:ext cx="3600400" cy="3131862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6705530" y="3864425"/>
            <a:ext cx="161384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Arial" charset="0"/>
                <a:ea typeface="Arial" charset="0"/>
                <a:cs typeface="Arial" charset="0"/>
              </a:rPr>
              <a:t>TMT Quiz!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48099" y="4802706"/>
            <a:ext cx="3805145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Arial" charset="0"/>
                <a:ea typeface="Arial" charset="0"/>
                <a:cs typeface="Arial" charset="0"/>
              </a:rPr>
              <a:t>Support messages to TMT</a:t>
            </a:r>
          </a:p>
          <a:p>
            <a:pPr algn="ctr"/>
            <a:r>
              <a:rPr kumimoji="1" lang="en-US" altLang="ja-JP" sz="2400" dirty="0" smtClean="0">
                <a:latin typeface="Arial" charset="0"/>
                <a:ea typeface="Arial" charset="0"/>
                <a:cs typeface="Arial" charset="0"/>
              </a:rPr>
              <a:t>on </a:t>
            </a:r>
            <a:r>
              <a:rPr lang="en-US" altLang="ja-JP" sz="2400" dirty="0" smtClean="0">
                <a:latin typeface="Arial" charset="0"/>
                <a:ea typeface="Arial" charset="0"/>
                <a:cs typeface="Arial" charset="0"/>
              </a:rPr>
              <a:t>mirror </a:t>
            </a:r>
            <a:r>
              <a:rPr kumimoji="1" lang="en-US" altLang="ja-JP" sz="2400" dirty="0" smtClean="0">
                <a:latin typeface="Arial" charset="0"/>
                <a:ea typeface="Arial" charset="0"/>
                <a:cs typeface="Arial" charset="0"/>
              </a:rPr>
              <a:t>segments</a:t>
            </a:r>
            <a:endParaRPr kumimoji="1" lang="ja-JP" alt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134736" y="5875849"/>
            <a:ext cx="4529627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latin typeface="Arial" charset="0"/>
                <a:ea typeface="Arial" charset="0"/>
                <a:cs typeface="Arial" charset="0"/>
              </a:rPr>
              <a:t>Natural and Cultural resource in </a:t>
            </a:r>
          </a:p>
          <a:p>
            <a:pPr algn="ctr"/>
            <a:r>
              <a:rPr lang="en-US" altLang="ja-JP" sz="2400" dirty="0" err="1" smtClean="0">
                <a:latin typeface="Arial" charset="0"/>
                <a:ea typeface="Arial" charset="0"/>
                <a:cs typeface="Arial" charset="0"/>
              </a:rPr>
              <a:t>Maunakea</a:t>
            </a:r>
            <a:r>
              <a:rPr lang="en-US" altLang="ja-JP" sz="2400" dirty="0" smtClean="0">
                <a:latin typeface="Arial" charset="0"/>
                <a:ea typeface="Arial" charset="0"/>
                <a:cs typeface="Arial" charset="0"/>
              </a:rPr>
              <a:t> was introduced</a:t>
            </a:r>
            <a:endParaRPr kumimoji="1" lang="ja-JP" alt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37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49640" y="167798"/>
            <a:ext cx="8436219" cy="749102"/>
          </a:xfrm>
          <a:prstGeom prst="rect">
            <a:avLst/>
          </a:prstGeom>
          <a:effectLst>
            <a:outerShdw blurRad="25400" dist="25400" dir="2700000" algn="ctr" rotWithShape="0">
              <a:srgbClr val="000000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en-US" altLang="ja-JP" sz="4000" dirty="0" smtClean="0">
                <a:solidFill>
                  <a:srgbClr val="FFC000"/>
                </a:solidFill>
                <a:latin typeface="ヒラギノ角ゴ ProN W6"/>
                <a:ea typeface="ヒラギノ角ゴ ProN W6"/>
                <a:cs typeface="ヒラギノ角ゴ ProN W6"/>
              </a:rPr>
              <a:t>Summary</a:t>
            </a:r>
            <a:endParaRPr lang="ja-JP" altLang="en-US" sz="4000" dirty="0">
              <a:solidFill>
                <a:srgbClr val="FFC000"/>
              </a:solidFill>
              <a:latin typeface="Arial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01313" y="901065"/>
            <a:ext cx="895455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10000"/>
              </a:lnSpc>
              <a:spcAft>
                <a:spcPts val="600"/>
              </a:spcAft>
              <a:buFontTx/>
              <a:buBlip>
                <a:blip r:embed="rId4"/>
              </a:buBlip>
            </a:pPr>
            <a:r>
              <a:rPr lang="en-US" altLang="ja-JP" sz="2800" b="1" u="sng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CDUP</a:t>
            </a:r>
            <a:r>
              <a:rPr lang="ja-JP" altLang="en-US" sz="2800" b="1" u="sng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800" b="1" u="sng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re-approved in September 28</a:t>
            </a:r>
          </a:p>
          <a:p>
            <a:pPr marL="355600" indent="-355600">
              <a:lnSpc>
                <a:spcPct val="110000"/>
              </a:lnSpc>
              <a:spcAft>
                <a:spcPts val="600"/>
              </a:spcAft>
              <a:buBlip>
                <a:blip r:embed="rId4"/>
              </a:buBlip>
            </a:pPr>
            <a:r>
              <a:rPr lang="en-US" altLang="ja-JP" sz="28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Onsite construction expected to resume in April </a:t>
            </a:r>
            <a:r>
              <a:rPr lang="en-US" altLang="ja-JP" sz="28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2018</a:t>
            </a:r>
          </a:p>
          <a:p>
            <a:pPr marL="355600" indent="-355600">
              <a:lnSpc>
                <a:spcPct val="110000"/>
              </a:lnSpc>
              <a:spcAft>
                <a:spcPts val="600"/>
              </a:spcAft>
              <a:buBlip>
                <a:blip r:embed="rId4"/>
              </a:buBlip>
            </a:pPr>
            <a:r>
              <a:rPr lang="en-US" altLang="ja-JP" sz="28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TMT-J members are working to overcome the current severe situation with TIO, Hawaii </a:t>
            </a:r>
            <a:r>
              <a:rPr lang="en-US" altLang="ja-JP" sz="2800" dirty="0" smtClean="0">
                <a:solidFill>
                  <a:srgbClr val="FFFF00"/>
                </a:solidFill>
                <a:latin typeface="Arial"/>
                <a:ea typeface="ヒラギノ角ゴ ProN W3"/>
                <a:cs typeface="Arial"/>
              </a:rPr>
              <a:t>community</a:t>
            </a:r>
            <a:endParaRPr lang="en-US" altLang="ja-JP" sz="2800" dirty="0" smtClean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marL="355600" indent="-355600">
              <a:lnSpc>
                <a:spcPct val="110000"/>
              </a:lnSpc>
              <a:spcAft>
                <a:spcPts val="600"/>
              </a:spcAft>
              <a:buFontTx/>
              <a:buBlip>
                <a:blip r:embed="rId4"/>
              </a:buBlip>
            </a:pPr>
            <a:r>
              <a:rPr lang="en-US" altLang="ja-JP" sz="2800" dirty="0" smtClean="0">
                <a:solidFill>
                  <a:srgbClr val="FFFF00"/>
                </a:solidFill>
                <a:latin typeface="Arial"/>
                <a:ea typeface="ヒラギノ角ゴ ProN W3"/>
                <a:cs typeface="Arial"/>
              </a:rPr>
              <a:t>Japan’s </a:t>
            </a:r>
            <a:r>
              <a:rPr lang="en-US" altLang="ja-JP" sz="2800" dirty="0">
                <a:solidFill>
                  <a:srgbClr val="FFFF00"/>
                </a:solidFill>
                <a:latin typeface="Arial"/>
                <a:ea typeface="ヒラギノ角ゴ ProN W3"/>
                <a:cs typeface="Arial"/>
              </a:rPr>
              <a:t>contributions (Primary Mirrors, Telescope Structure, Sci. Instruments, etc.) are on going </a:t>
            </a:r>
            <a:r>
              <a:rPr lang="en-US" altLang="ja-JP" sz="2800" dirty="0" smtClean="0">
                <a:solidFill>
                  <a:srgbClr val="FFFF00"/>
                </a:solidFill>
                <a:latin typeface="Arial"/>
                <a:ea typeface="ヒラギノ角ゴ ProN W3"/>
                <a:cs typeface="Arial"/>
              </a:rPr>
              <a:t>well</a:t>
            </a:r>
          </a:p>
          <a:p>
            <a:pPr marL="355600" indent="-355600">
              <a:lnSpc>
                <a:spcPct val="110000"/>
              </a:lnSpc>
              <a:spcAft>
                <a:spcPts val="600"/>
              </a:spcAft>
              <a:buBlip>
                <a:blip r:embed="rId4"/>
              </a:buBlip>
            </a:pPr>
            <a:r>
              <a:rPr lang="en-US" altLang="ja-JP" sz="2800" dirty="0">
                <a:solidFill>
                  <a:srgbClr val="FFFF00"/>
                </a:solidFill>
                <a:latin typeface="Arial"/>
                <a:ea typeface="ヒラギノ角ゴ ProN W3"/>
                <a:cs typeface="Arial"/>
              </a:rPr>
              <a:t>5th TMT Science Forum @India in Nov 7~9 </a:t>
            </a:r>
          </a:p>
          <a:p>
            <a:pPr marL="355600" indent="-355600">
              <a:lnSpc>
                <a:spcPct val="110000"/>
              </a:lnSpc>
              <a:spcAft>
                <a:spcPts val="600"/>
              </a:spcAft>
              <a:buFontTx/>
              <a:buBlip>
                <a:blip r:embed="rId4"/>
              </a:buBlip>
            </a:pPr>
            <a:r>
              <a:rPr lang="en-US" altLang="ja-JP" sz="2800" dirty="0" smtClean="0">
                <a:solidFill>
                  <a:srgbClr val="FFFF00"/>
                </a:solidFill>
                <a:latin typeface="Arial"/>
                <a:ea typeface="ヒラギノ角ゴ ProN W3"/>
                <a:cs typeface="Arial"/>
              </a:rPr>
              <a:t>Call for White Paper 2</a:t>
            </a:r>
            <a:r>
              <a:rPr lang="en-US" altLang="ja-JP" sz="2800" baseline="30000" dirty="0" smtClean="0">
                <a:solidFill>
                  <a:srgbClr val="FFFF00"/>
                </a:solidFill>
                <a:latin typeface="Arial"/>
                <a:ea typeface="ヒラギノ角ゴ ProN W3"/>
                <a:cs typeface="Arial"/>
              </a:rPr>
              <a:t>nd</a:t>
            </a:r>
            <a:r>
              <a:rPr lang="en-US" altLang="ja-JP" sz="2800" dirty="0" smtClean="0">
                <a:solidFill>
                  <a:srgbClr val="FFFF00"/>
                </a:solidFill>
                <a:latin typeface="Arial"/>
                <a:ea typeface="ヒラギノ角ゴ ProN W3"/>
                <a:cs typeface="Arial"/>
              </a:rPr>
              <a:t> Generation Science Instrumentation </a:t>
            </a:r>
            <a:r>
              <a:rPr lang="en-US" altLang="ja-JP" sz="2800" dirty="0">
                <a:solidFill>
                  <a:srgbClr val="FFFF00"/>
                </a:solidFill>
                <a:latin typeface="Arial"/>
                <a:ea typeface="ヒラギノ角ゴ ProN W3"/>
                <a:cs typeface="Arial"/>
              </a:rPr>
              <a:t>White </a:t>
            </a:r>
            <a:r>
              <a:rPr lang="en-US" altLang="ja-JP" sz="2800" dirty="0" smtClean="0">
                <a:solidFill>
                  <a:srgbClr val="FFFF00"/>
                </a:solidFill>
                <a:latin typeface="Arial"/>
                <a:ea typeface="ヒラギノ角ゴ ProN W3"/>
                <a:cs typeface="Arial"/>
              </a:rPr>
              <a:t>Paper (due March 21</a:t>
            </a:r>
            <a:r>
              <a:rPr lang="en-US" altLang="ja-JP" sz="2800" baseline="30000" dirty="0" smtClean="0">
                <a:solidFill>
                  <a:srgbClr val="FFFF00"/>
                </a:solidFill>
                <a:latin typeface="Arial"/>
                <a:ea typeface="ヒラギノ角ゴ ProN W3"/>
                <a:cs typeface="Arial"/>
              </a:rPr>
              <a:t>st</a:t>
            </a:r>
            <a:r>
              <a:rPr lang="en-US" altLang="ja-JP" sz="2800" dirty="0" smtClean="0">
                <a:solidFill>
                  <a:srgbClr val="FFFF00"/>
                </a:solidFill>
                <a:latin typeface="Arial"/>
                <a:ea typeface="ヒラギノ角ゴ ProN W3"/>
                <a:cs typeface="Arial"/>
              </a:rPr>
              <a:t> )</a:t>
            </a:r>
            <a:endParaRPr lang="en-US" altLang="ja-JP" sz="2800" dirty="0">
              <a:solidFill>
                <a:srgbClr val="FFFF00"/>
              </a:solidFill>
              <a:latin typeface="Arial"/>
              <a:ea typeface="ヒラギノ角ゴ ProN W3"/>
              <a:cs typeface="Arial"/>
            </a:endParaRPr>
          </a:p>
          <a:p>
            <a:pPr marL="355600" indent="-355600">
              <a:lnSpc>
                <a:spcPct val="110000"/>
              </a:lnSpc>
              <a:spcAft>
                <a:spcPts val="600"/>
              </a:spcAft>
              <a:buBlip>
                <a:blip r:embed="rId4"/>
              </a:buBlip>
            </a:pPr>
            <a:r>
              <a:rPr lang="en-US" altLang="ja-JP" sz="28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We </a:t>
            </a:r>
            <a:r>
              <a:rPr lang="en-US" altLang="ja-JP" sz="28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appreciate Hawaii for astronomy at </a:t>
            </a:r>
            <a:r>
              <a:rPr lang="en-US" altLang="ja-JP" sz="2800" b="1" dirty="0" err="1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Maunakea</a:t>
            </a:r>
            <a:endParaRPr lang="en-US" altLang="ja-JP" sz="28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6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タイトル 1"/>
          <p:cNvSpPr>
            <a:spLocks noGrp="1"/>
          </p:cNvSpPr>
          <p:nvPr>
            <p:ph type="title" idx="4294967295"/>
          </p:nvPr>
        </p:nvSpPr>
        <p:spPr>
          <a:xfrm>
            <a:off x="944032" y="33051"/>
            <a:ext cx="6922011" cy="842008"/>
          </a:xfrm>
        </p:spPr>
        <p:txBody>
          <a:bodyPr>
            <a:normAutofit fontScale="90000"/>
          </a:bodyPr>
          <a:lstStyle/>
          <a:p>
            <a:r>
              <a:rPr lang="en-US" altLang="ja-JP" sz="4000" dirty="0" smtClean="0">
                <a:solidFill>
                  <a:srgbClr val="FFC000"/>
                </a:solidFill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CDUP</a:t>
            </a:r>
            <a:r>
              <a:rPr lang="en-US" altLang="ja-JP" sz="4000" dirty="0">
                <a:solidFill>
                  <a:srgbClr val="FFC000"/>
                </a:solidFill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 </a:t>
            </a:r>
            <a:r>
              <a:rPr lang="en-US" altLang="ja-JP" sz="4000" dirty="0" smtClean="0">
                <a:solidFill>
                  <a:srgbClr val="FFC000"/>
                </a:solidFill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Approved</a:t>
            </a:r>
            <a:r>
              <a:rPr lang="en-US" altLang="ja-JP" sz="3100" dirty="0" smtClean="0">
                <a:solidFill>
                  <a:srgbClr val="FFC000"/>
                </a:solidFill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 (Sep. 28</a:t>
            </a:r>
            <a:r>
              <a:rPr lang="en-US" altLang="ja-JP" sz="3100" baseline="30000" dirty="0" smtClean="0">
                <a:solidFill>
                  <a:srgbClr val="FFC000"/>
                </a:solidFill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th</a:t>
            </a:r>
            <a:r>
              <a:rPr lang="en-US" altLang="ja-JP" sz="3100" dirty="0" smtClean="0">
                <a:solidFill>
                  <a:srgbClr val="FFC000"/>
                </a:solidFill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)</a:t>
            </a:r>
            <a:endParaRPr lang="ja-JP" altLang="en-US" sz="3100" dirty="0">
              <a:solidFill>
                <a:srgbClr val="FFC000"/>
              </a:solidFill>
              <a:latin typeface="Hiragino Kaku Gothic ProN W6" charset="-128"/>
              <a:ea typeface="Hiragino Kaku Gothic ProN W6" charset="-128"/>
              <a:cs typeface="Hiragino Kaku Gothic ProN W6" charset="-128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582930" y="825552"/>
            <a:ext cx="4903470" cy="6032448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4668" y="969484"/>
            <a:ext cx="2171125" cy="588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6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1" y="50217"/>
            <a:ext cx="8436219" cy="1175660"/>
          </a:xfrm>
        </p:spPr>
        <p:txBody>
          <a:bodyPr>
            <a:noAutofit/>
          </a:bodyPr>
          <a:lstStyle/>
          <a:p>
            <a:r>
              <a:rPr lang="en-US" altLang="ja-JP" sz="3600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1) Status </a:t>
            </a:r>
            <a:r>
              <a:rPr lang="en-US" altLang="ja-JP" sz="3600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of the </a:t>
            </a:r>
            <a:r>
              <a:rPr lang="en-US" altLang="ja-JP" sz="3600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CDUP</a:t>
            </a:r>
            <a:br>
              <a:rPr lang="en-US" altLang="ja-JP" sz="3600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</a:br>
            <a:r>
              <a:rPr lang="en-US" altLang="ja-JP" sz="3600" dirty="0" err="1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Reapproval</a:t>
            </a:r>
            <a:r>
              <a:rPr lang="en-US" altLang="ja-JP" sz="3600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en-US" altLang="ja-JP" sz="3600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for TMT</a:t>
            </a:r>
            <a:endParaRPr lang="ja-JP" altLang="en-US" sz="3600" dirty="0">
              <a:solidFill>
                <a:srgbClr val="FFC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66064" y="1382916"/>
            <a:ext cx="863565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5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Dec</a:t>
            </a:r>
            <a:r>
              <a:rPr lang="ja-JP" altLang="en-US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 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2015: The Supreme Court of 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Hawaii decision on CDUP issued.</a:t>
            </a:r>
          </a:p>
          <a:p>
            <a:pPr marL="275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Feb 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2016: The Third Circuit Court further remands the permit application to the Board of Land and Natural Resources (BLNR) in Hawaii, and as a result, the contested case hearing process is reopened by 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BLNR.</a:t>
            </a:r>
          </a:p>
          <a:p>
            <a:pPr marL="275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May 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2016: Hearing Officer to preside over the BLNR hearing is selected and actual preparations for the hearing is initiated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275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Prehearing conferences (May 16, June 17, Aug 5, 12, &amp; 29) 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&amp; Oct. 3</a:t>
            </a:r>
            <a:endParaRPr lang="en-US" altLang="ja-JP" sz="2000" dirty="0" smtClean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75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Sep 26 2016: Site Visit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266064" y="4045189"/>
            <a:ext cx="878872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1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Testimony </a:t>
            </a:r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concluded in the 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Contested Case </a:t>
            </a:r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Hearing</a:t>
            </a:r>
            <a:r>
              <a:rPr lang="ja-JP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(Oct 20 to March 2, total 44 days)</a:t>
            </a:r>
            <a:endParaRPr lang="en-US" altLang="ja-JP" sz="2000" dirty="0"/>
          </a:p>
          <a:p>
            <a:pPr marL="311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July 27: very Positive Recommendation from the Hearing Officer</a:t>
            </a:r>
            <a:r>
              <a:rPr lang="ja-JP" alt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(Ms.</a:t>
            </a:r>
            <a:r>
              <a:rPr lang="ja-JP" alt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000" dirty="0" err="1" smtClean="0">
                <a:latin typeface="Arial" charset="0"/>
                <a:ea typeface="Arial" charset="0"/>
                <a:cs typeface="Arial" charset="0"/>
              </a:rPr>
              <a:t>Riki</a:t>
            </a:r>
            <a:r>
              <a:rPr lang="ja-JP" alt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M.</a:t>
            </a:r>
            <a:r>
              <a:rPr lang="ja-JP" alt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Amano)</a:t>
            </a:r>
          </a:p>
          <a:p>
            <a:pPr marL="311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Sep 28: </a:t>
            </a:r>
            <a:r>
              <a:rPr lang="en-US" altLang="ja-JP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Decision by </a:t>
            </a:r>
            <a:r>
              <a:rPr lang="en-US" altLang="ja-JP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BLNR </a:t>
            </a:r>
            <a:r>
              <a:rPr lang="en-US" altLang="ja-JP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 Approved!</a:t>
            </a:r>
            <a:endParaRPr lang="en-US" altLang="ja-JP" sz="20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03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534385" y="11377"/>
            <a:ext cx="8436219" cy="1192956"/>
          </a:xfrm>
        </p:spPr>
        <p:txBody>
          <a:bodyPr>
            <a:noAutofit/>
          </a:bodyPr>
          <a:lstStyle/>
          <a:p>
            <a:r>
              <a:rPr lang="en-US" altLang="ja-JP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1) Hawaii’s </a:t>
            </a:r>
            <a:r>
              <a:rPr lang="en-US" altLang="ja-JP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Public Opinion: </a:t>
            </a:r>
            <a:r>
              <a:rPr lang="en-US" altLang="ja-JP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/>
            </a:r>
            <a:br>
              <a:rPr lang="en-US" altLang="ja-JP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</a:br>
            <a:r>
              <a:rPr lang="en-US" altLang="ja-JP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CDUP for TMT</a:t>
            </a:r>
            <a:r>
              <a:rPr lang="en-US" altLang="ja-JP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	</a:t>
            </a:r>
            <a:endParaRPr lang="ja-JP" altLang="en-US" dirty="0">
              <a:solidFill>
                <a:srgbClr val="FFC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60" y="1283910"/>
            <a:ext cx="8991821" cy="5293161"/>
          </a:xfrm>
          <a:prstGeom prst="rect">
            <a:avLst/>
          </a:prstGeom>
        </p:spPr>
      </p:pic>
      <p:sp>
        <p:nvSpPr>
          <p:cNvPr id="21" name="正方形/長方形 20"/>
          <p:cNvSpPr/>
          <p:nvPr/>
        </p:nvSpPr>
        <p:spPr>
          <a:xfrm>
            <a:off x="7095901" y="4164679"/>
            <a:ext cx="1612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Yes 76%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3123447" y="5544081"/>
            <a:ext cx="1295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No 8%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227" y="4603524"/>
            <a:ext cx="2875402" cy="1351092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838200" y="1295400"/>
            <a:ext cx="2190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(October 2, 2017)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078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1" y="50217"/>
            <a:ext cx="8436219" cy="1175660"/>
          </a:xfrm>
        </p:spPr>
        <p:txBody>
          <a:bodyPr>
            <a:noAutofit/>
          </a:bodyPr>
          <a:lstStyle/>
          <a:p>
            <a:r>
              <a:rPr lang="en-US" altLang="ja-JP" sz="3600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1) Status </a:t>
            </a:r>
            <a:r>
              <a:rPr lang="en-US" altLang="ja-JP" sz="3600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of the </a:t>
            </a:r>
            <a:r>
              <a:rPr lang="en-US" altLang="ja-JP" sz="3600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CDUP</a:t>
            </a:r>
            <a:br>
              <a:rPr lang="en-US" altLang="ja-JP" sz="3600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</a:br>
            <a:r>
              <a:rPr lang="en-US" altLang="ja-JP" sz="3600" dirty="0" err="1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Reapproval</a:t>
            </a:r>
            <a:r>
              <a:rPr lang="en-US" altLang="ja-JP" sz="3600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en-US" altLang="ja-JP" sz="3600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for TMT</a:t>
            </a:r>
            <a:endParaRPr lang="ja-JP" altLang="en-US" sz="3600" dirty="0">
              <a:solidFill>
                <a:srgbClr val="FFC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66064" y="1382916"/>
            <a:ext cx="863565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5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Dec</a:t>
            </a:r>
            <a:r>
              <a:rPr lang="ja-JP" altLang="en-US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 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2015: The Supreme Court of 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Hawaii decision on CDUP issued.</a:t>
            </a:r>
          </a:p>
          <a:p>
            <a:pPr marL="275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Feb 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2016: The Third Circuit Court further remands the permit application to the Board of Land and Natural Resources (BLNR) in Hawaii, and as a result, the contested case hearing process is reopened by 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BLNR.</a:t>
            </a:r>
          </a:p>
          <a:p>
            <a:pPr marL="275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May 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2016: Hearing Officer to preside over the BLNR hearing is selected and actual preparations for the hearing is initiated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275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Prehearing conferences (May 16, June 17, Aug 5, 12, &amp; 29) 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&amp; Oct. 3</a:t>
            </a:r>
            <a:endParaRPr lang="en-US" altLang="ja-JP" sz="2000" dirty="0" smtClean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75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Sep 26 2016: Site Visit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266064" y="4045189"/>
            <a:ext cx="8788726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1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Testimony </a:t>
            </a:r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concluded in the 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Contested Case </a:t>
            </a:r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Hearing</a:t>
            </a:r>
            <a:r>
              <a:rPr lang="ja-JP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(Oct 20 to March 2, total 44 days)</a:t>
            </a:r>
            <a:endParaRPr lang="en-US" altLang="ja-JP" sz="2000" dirty="0"/>
          </a:p>
          <a:p>
            <a:pPr marL="311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July 27: very Positive Recommendation from the Hearing Officer</a:t>
            </a:r>
            <a:r>
              <a:rPr lang="ja-JP" alt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(Ms.</a:t>
            </a:r>
            <a:r>
              <a:rPr lang="ja-JP" alt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000" dirty="0" err="1" smtClean="0">
                <a:latin typeface="Arial" charset="0"/>
                <a:ea typeface="Arial" charset="0"/>
                <a:cs typeface="Arial" charset="0"/>
              </a:rPr>
              <a:t>Riki</a:t>
            </a:r>
            <a:r>
              <a:rPr lang="ja-JP" alt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M.</a:t>
            </a:r>
            <a:r>
              <a:rPr lang="ja-JP" alt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Amano)</a:t>
            </a:r>
          </a:p>
          <a:p>
            <a:pPr marL="311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Sep 28: Decision by BLNR </a:t>
            </a:r>
            <a:r>
              <a:rPr lang="en-US" altLang="ja-JP" sz="2000" dirty="0">
                <a:latin typeface="Arial" charset="0"/>
                <a:ea typeface="Arial" charset="0"/>
                <a:cs typeface="Arial" charset="0"/>
                <a:sym typeface="Wingdings"/>
              </a:rPr>
              <a:t> Approved!</a:t>
            </a:r>
            <a:endParaRPr lang="en-US" altLang="ja-JP" sz="2000" dirty="0">
              <a:latin typeface="Arial" charset="0"/>
              <a:ea typeface="Arial" charset="0"/>
              <a:cs typeface="Arial" charset="0"/>
            </a:endParaRPr>
          </a:p>
          <a:p>
            <a:pPr marL="311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Oct 17: Appeal to Hawaii Supreme Court </a:t>
            </a:r>
            <a:r>
              <a:rPr lang="en-US" altLang="ja-JP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 may take ~1 year</a:t>
            </a:r>
            <a:endParaRPr lang="en-US" altLang="ja-JP" sz="20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42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534385" y="11377"/>
            <a:ext cx="8436219" cy="1192956"/>
          </a:xfrm>
        </p:spPr>
        <p:txBody>
          <a:bodyPr>
            <a:noAutofit/>
          </a:bodyPr>
          <a:lstStyle/>
          <a:p>
            <a:r>
              <a:rPr lang="en-US" altLang="ja-JP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1) Hawaii’s </a:t>
            </a:r>
            <a:r>
              <a:rPr lang="en-US" altLang="ja-JP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Public Opinion: </a:t>
            </a:r>
            <a:br>
              <a:rPr lang="en-US" altLang="ja-JP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</a:br>
            <a:r>
              <a:rPr lang="en-US" altLang="ja-JP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We Continue to Support TMT	</a:t>
            </a:r>
            <a:endParaRPr lang="ja-JP" altLang="en-US" dirty="0">
              <a:solidFill>
                <a:srgbClr val="FFC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28"/>
          <a:stretch/>
        </p:blipFill>
        <p:spPr>
          <a:xfrm>
            <a:off x="1" y="2739009"/>
            <a:ext cx="9144000" cy="411899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88135" y="1323860"/>
            <a:ext cx="89897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Gov. David </a:t>
            </a:r>
            <a:r>
              <a:rPr lang="en-US" altLang="ja-JP" dirty="0" err="1"/>
              <a:t>Ige</a:t>
            </a:r>
            <a:r>
              <a:rPr lang="en-US" altLang="ja-JP" dirty="0"/>
              <a:t> is urging the state Supreme Court to issue a quick decision on the Thirty Meter Telescope case</a:t>
            </a:r>
            <a:r>
              <a:rPr lang="en-US" altLang="ja-JP" dirty="0" smtClean="0"/>
              <a:t>. "</a:t>
            </a:r>
            <a:r>
              <a:rPr lang="en-US" altLang="ja-JP" dirty="0"/>
              <a:t>They've heard it before. We're hoping they make a speedy decision,” </a:t>
            </a:r>
            <a:r>
              <a:rPr lang="en-US" altLang="ja-JP" dirty="0" err="1"/>
              <a:t>Ige</a:t>
            </a:r>
            <a:r>
              <a:rPr lang="en-US" altLang="ja-JP" dirty="0"/>
              <a:t> said Tuesday </a:t>
            </a:r>
            <a:r>
              <a:rPr lang="en-US" altLang="ja-JP" dirty="0" smtClean="0"/>
              <a:t>on Hawaii News Now Sunrise.</a:t>
            </a:r>
            <a:endParaRPr lang="en-US" altLang="ja-JP" dirty="0"/>
          </a:p>
          <a:p>
            <a:r>
              <a:rPr lang="en-US" altLang="ja-JP" dirty="0" smtClean="0"/>
              <a:t>The </a:t>
            </a:r>
            <a:r>
              <a:rPr lang="en-US" altLang="ja-JP" dirty="0"/>
              <a:t>governor is hoping the high court will fast track the case because the project faces a looming deadline</a:t>
            </a:r>
            <a:r>
              <a:rPr lang="en-US" altLang="ja-JP" dirty="0" smtClean="0"/>
              <a:t>.</a:t>
            </a:r>
            <a:endParaRPr lang="en-US" altLang="ja-JP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5580594"/>
            <a:ext cx="1216446" cy="121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0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1" y="50217"/>
            <a:ext cx="8436219" cy="1175660"/>
          </a:xfrm>
        </p:spPr>
        <p:txBody>
          <a:bodyPr>
            <a:noAutofit/>
          </a:bodyPr>
          <a:lstStyle/>
          <a:p>
            <a:r>
              <a:rPr lang="en-US" altLang="ja-JP" sz="3600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1) Status </a:t>
            </a:r>
            <a:r>
              <a:rPr lang="en-US" altLang="ja-JP" sz="3600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of the </a:t>
            </a:r>
            <a:r>
              <a:rPr lang="en-US" altLang="ja-JP" sz="3600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CDUP</a:t>
            </a:r>
            <a:br>
              <a:rPr lang="en-US" altLang="ja-JP" sz="3600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</a:br>
            <a:r>
              <a:rPr lang="en-US" altLang="ja-JP" sz="3600" dirty="0" err="1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Reapproval</a:t>
            </a:r>
            <a:r>
              <a:rPr lang="en-US" altLang="ja-JP" sz="3600" dirty="0" smtClean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en-US" altLang="ja-JP" sz="3600" dirty="0">
                <a:solidFill>
                  <a:srgbClr val="FFC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for TMT</a:t>
            </a:r>
            <a:endParaRPr lang="ja-JP" altLang="en-US" sz="3600" dirty="0">
              <a:solidFill>
                <a:srgbClr val="FFC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66064" y="1382916"/>
            <a:ext cx="863565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5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Dec</a:t>
            </a:r>
            <a:r>
              <a:rPr lang="ja-JP" altLang="en-US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 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2015: The Supreme Court of 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Hawaii decision on CDUP issued.</a:t>
            </a:r>
          </a:p>
          <a:p>
            <a:pPr marL="275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Feb 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2016: The Third Circuit Court further remands the permit application to the Board of Land and Natural Resources (BLNR) in Hawaii, and as a result, the contested case hearing process is reopened by 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BLNR.</a:t>
            </a:r>
          </a:p>
          <a:p>
            <a:pPr marL="275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May 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2016: Hearing Officer to preside over the BLNR hearing is selected and actual preparations for the hearing is initiated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275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Prehearing conferences (May 16, June 17, Aug 5, 12, &amp; 29) 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&amp; Oct. 3</a:t>
            </a:r>
            <a:endParaRPr lang="en-US" altLang="ja-JP" sz="2000" dirty="0" smtClean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75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Sep 26 2016: Site Visit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266064" y="4045189"/>
            <a:ext cx="878872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1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Testimony </a:t>
            </a:r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concluded in the 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Contested Case </a:t>
            </a:r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Hearing</a:t>
            </a:r>
            <a:r>
              <a:rPr lang="ja-JP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(Oct 20 to March 2, total 44 days)</a:t>
            </a:r>
            <a:endParaRPr lang="en-US" altLang="ja-JP" sz="2000" dirty="0"/>
          </a:p>
          <a:p>
            <a:pPr marL="311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July 27: very Positive Recommendation from the Hearing Officer</a:t>
            </a:r>
            <a:r>
              <a:rPr lang="ja-JP" alt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(Ms.</a:t>
            </a:r>
            <a:r>
              <a:rPr lang="ja-JP" alt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000" dirty="0" err="1" smtClean="0">
                <a:latin typeface="Arial" charset="0"/>
                <a:ea typeface="Arial" charset="0"/>
                <a:cs typeface="Arial" charset="0"/>
              </a:rPr>
              <a:t>Riki</a:t>
            </a:r>
            <a:r>
              <a:rPr lang="ja-JP" alt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M.</a:t>
            </a:r>
            <a:r>
              <a:rPr lang="ja-JP" alt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Amano)</a:t>
            </a:r>
          </a:p>
          <a:p>
            <a:pPr marL="311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b="1" dirty="0" smtClean="0">
                <a:latin typeface="Arial" charset="0"/>
                <a:ea typeface="Arial" charset="0"/>
                <a:cs typeface="Arial" charset="0"/>
              </a:rPr>
              <a:t>Sep 28: </a:t>
            </a:r>
            <a:r>
              <a:rPr lang="en-US" altLang="ja-JP" sz="2000" b="1" dirty="0">
                <a:latin typeface="Arial" charset="0"/>
                <a:ea typeface="Arial" charset="0"/>
                <a:cs typeface="Arial" charset="0"/>
              </a:rPr>
              <a:t>Decision by </a:t>
            </a:r>
            <a:r>
              <a:rPr lang="en-US" altLang="ja-JP" sz="2000" b="1" dirty="0" smtClean="0">
                <a:latin typeface="Arial" charset="0"/>
                <a:ea typeface="Arial" charset="0"/>
                <a:cs typeface="Arial" charset="0"/>
              </a:rPr>
              <a:t>BLNR</a:t>
            </a:r>
          </a:p>
          <a:p>
            <a:pPr marL="311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b="1" dirty="0" smtClean="0">
                <a:latin typeface="Arial" charset="0"/>
                <a:ea typeface="Arial" charset="0"/>
                <a:cs typeface="Arial" charset="0"/>
              </a:rPr>
              <a:t>Oct 17: Appeal to Hawaii Supreme Court </a:t>
            </a:r>
            <a:r>
              <a:rPr lang="en-US" altLang="ja-JP" sz="2000" b="1" dirty="0" smtClean="0">
                <a:latin typeface="Arial" charset="0"/>
                <a:ea typeface="Arial" charset="0"/>
                <a:cs typeface="Arial" charset="0"/>
                <a:sym typeface="Wingdings"/>
              </a:rPr>
              <a:t> may take ~1 year</a:t>
            </a:r>
            <a:endParaRPr lang="en-US" altLang="ja-JP" sz="2000" b="1" dirty="0">
              <a:latin typeface="Arial" charset="0"/>
              <a:ea typeface="Arial" charset="0"/>
              <a:cs typeface="Arial" charset="0"/>
            </a:endParaRPr>
          </a:p>
          <a:p>
            <a:pPr marL="311150" indent="-311150">
              <a:spcBef>
                <a:spcPts val="300"/>
              </a:spcBef>
              <a:buClr>
                <a:srgbClr val="333399"/>
              </a:buClr>
              <a:buBlip>
                <a:blip r:embed="rId3"/>
              </a:buBlip>
              <a:defRPr/>
            </a:pPr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Onsite construction expected to resume in 6 months following CDUP approval. </a:t>
            </a:r>
            <a:r>
              <a:rPr lang="en-US" altLang="ja-JP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Expected resume date is April </a:t>
            </a:r>
            <a:r>
              <a:rPr lang="en-US" altLang="ja-JP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2018</a:t>
            </a:r>
            <a:endParaRPr lang="en-US" altLang="ja-JP" sz="20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77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MTPowerpointTemplate">
  <a:themeElements>
    <a:clrScheme name="グレースケール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TJ2015.potx" id="{A3E92FD9-58A8-4A76-BCD3-C00ABEA2808A}" vid="{831BDBA6-F805-41A0-B529-8840B1DBAEF9}"/>
    </a:ext>
  </a:ext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TMTJ2015</Template>
  <TotalTime>31412</TotalTime>
  <Words>1867</Words>
  <Application>Microsoft Macintosh PowerPoint</Application>
  <PresentationFormat>画面に合わせる (4:3)</PresentationFormat>
  <Paragraphs>289</Paragraphs>
  <Slides>33</Slides>
  <Notes>32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53" baseType="lpstr">
      <vt:lpstr>Calibri</vt:lpstr>
      <vt:lpstr>Hiragino Kaku Gothic Pro W6</vt:lpstr>
      <vt:lpstr>Hiragino Kaku Gothic ProN W6</vt:lpstr>
      <vt:lpstr>Hiragino Maru Gothic ProN W4</vt:lpstr>
      <vt:lpstr>Hiragino Sans W6</vt:lpstr>
      <vt:lpstr>Meiryo</vt:lpstr>
      <vt:lpstr>ＭＳ Ｐゴシック</vt:lpstr>
      <vt:lpstr>ＭＳ Ｐ明朝</vt:lpstr>
      <vt:lpstr>Myriad Pro</vt:lpstr>
      <vt:lpstr>Osaka</vt:lpstr>
      <vt:lpstr>Symbol</vt:lpstr>
      <vt:lpstr>Times</vt:lpstr>
      <vt:lpstr>Wingdings</vt:lpstr>
      <vt:lpstr>ヒラギノ角ゴ Pro W3</vt:lpstr>
      <vt:lpstr>ヒラギノ角ゴ ProN W3</vt:lpstr>
      <vt:lpstr>ヒラギノ角ゴ ProN W6</vt:lpstr>
      <vt:lpstr>ヒラギノ丸ゴ Pro W4</vt:lpstr>
      <vt:lpstr>ヒラギノ丸ゴ ProN W4</vt:lpstr>
      <vt:lpstr>Arial</vt:lpstr>
      <vt:lpstr>TMTPowerpointTemplate</vt:lpstr>
      <vt:lpstr>TMT Progress Report</vt:lpstr>
      <vt:lpstr>TMT International Status 〜Hawai’i〜</vt:lpstr>
      <vt:lpstr>1) Status of the CDUP* Reapproval for TMT</vt:lpstr>
      <vt:lpstr>CDUP Approved (Sep. 28th)</vt:lpstr>
      <vt:lpstr>1) Status of the CDUP Reapproval for TMT</vt:lpstr>
      <vt:lpstr>1) Hawaii’s Public Opinion:  CDUP for TMT </vt:lpstr>
      <vt:lpstr>1) Status of the CDUP Reapproval for TMT</vt:lpstr>
      <vt:lpstr>1) Hawaii’s Public Opinion:  We Continue to Support TMT </vt:lpstr>
      <vt:lpstr>1) Status of the CDUP Reapproval for TMT</vt:lpstr>
      <vt:lpstr>1) Hawaii’s Public Opinion:  We Continue to Support TMT </vt:lpstr>
      <vt:lpstr>1) Hawaii’s Public Opinion:  We Continue to Support TMT </vt:lpstr>
      <vt:lpstr>1) Hawaii’s Public Opinion:  We Continue to Support TMT </vt:lpstr>
      <vt:lpstr>1) Hawaii’s Public Opinion:  We Continue to Support TMT </vt:lpstr>
      <vt:lpstr>1) Hawaii’s Public Opinion:  We Continue to Support TMT </vt:lpstr>
      <vt:lpstr>TMT Backup Plan Site Other than Hawaii</vt:lpstr>
      <vt:lpstr>TMT-J activities</vt:lpstr>
      <vt:lpstr>Members’ contributions</vt:lpstr>
      <vt:lpstr>2）Japan’s Contributions</vt:lpstr>
      <vt:lpstr>TMT-J Budget approved (FY2018)</vt:lpstr>
      <vt:lpstr>２）TMT-J activities: M1 Blank &amp; Polishing</vt:lpstr>
      <vt:lpstr>２）TMT-J activities: M1 Blank &amp; Polishing</vt:lpstr>
      <vt:lpstr>２）TMT-J activities: Telescope Structure (STR) </vt:lpstr>
      <vt:lpstr>２）TMT-J activities: Early light Sci. instruments</vt:lpstr>
      <vt:lpstr>２）TMT-J activities:  IRIS imager design</vt:lpstr>
      <vt:lpstr>２）TMT-J activities:  IRIS PDR2</vt:lpstr>
      <vt:lpstr>２）TMT-J activities:  WFOS</vt:lpstr>
      <vt:lpstr>TMT 5th Science Forum</vt:lpstr>
      <vt:lpstr>TMT 5th Science Forum</vt:lpstr>
      <vt:lpstr>ISDT</vt:lpstr>
      <vt:lpstr>2）TMT-J activities: EPOC Fureai Tenmongaku</vt:lpstr>
      <vt:lpstr>2）TMT-J activities: EPOC  Lectures @Hilo, Hawaii</vt:lpstr>
      <vt:lpstr>2）TMT-J activities: EPOC  Mitaka Open House Day 2017</vt:lpstr>
      <vt:lpstr>PowerPoint プレゼンテーション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ryuji</dc:creator>
  <cp:lastModifiedBy>Tomonori Usuda</cp:lastModifiedBy>
  <cp:revision>1326</cp:revision>
  <dcterms:created xsi:type="dcterms:W3CDTF">2012-06-11T06:02:00Z</dcterms:created>
  <dcterms:modified xsi:type="dcterms:W3CDTF">2018-01-17T06:49:47Z</dcterms:modified>
</cp:coreProperties>
</file>