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67" r:id="rId2"/>
    <p:sldId id="263" r:id="rId3"/>
    <p:sldId id="264" r:id="rId4"/>
    <p:sldId id="261" r:id="rId5"/>
    <p:sldId id="260" r:id="rId6"/>
    <p:sldId id="257" r:id="rId7"/>
    <p:sldId id="258" r:id="rId8"/>
    <p:sldId id="265" r:id="rId9"/>
    <p:sldId id="268" r:id="rId10"/>
    <p:sldId id="269" r:id="rId11"/>
    <p:sldId id="270" r:id="rId12"/>
    <p:sldId id="271" r:id="rId13"/>
    <p:sldId id="272" r:id="rId14"/>
    <p:sldId id="273" r:id="rId15"/>
    <p:sldId id="27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021" autoAdjust="0"/>
  </p:normalViewPr>
  <p:slideViewPr>
    <p:cSldViewPr snapToGrid="0" snapToObjects="1">
      <p:cViewPr>
        <p:scale>
          <a:sx n="75" d="100"/>
          <a:sy n="75" d="100"/>
        </p:scale>
        <p:origin x="-1440" y="-5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30D92-9536-430A-A506-F6F5EE684E8B}" type="datetimeFigureOut">
              <a:rPr lang="zh-CN" altLang="en-US" smtClean="0"/>
              <a:t>18/1/18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B5A96-9A21-4511-987B-E2D7B1ABBD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5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3D2B8-2EB8-2A44-B513-592C22534AC5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3300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C1AD68-F7B8-4733-A1C2-0FE0D652DB44}" type="slidenum">
              <a:rPr lang="en-US" altLang="zh-CN" smtClean="0"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32270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6B80C-9197-496F-BEA9-A956B2A8BB3E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8024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C1AD68-F7B8-4733-A1C2-0FE0D652DB44}" type="slidenum">
              <a:rPr lang="en-US" altLang="zh-CN" smtClean="0"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98115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幻灯片图像占位符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2946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>
                <a:latin typeface="Times New Roman" charset="0"/>
              </a:rPr>
              <a:t>Competition from HSC </a:t>
            </a:r>
            <a:endParaRPr lang="zh-CN" altLang="en-US">
              <a:latin typeface="Times New Roman" charset="0"/>
            </a:endParaRPr>
          </a:p>
        </p:txBody>
      </p:sp>
      <p:sp>
        <p:nvSpPr>
          <p:cNvPr id="82947" name="幻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fld id="{D004D049-B14F-984B-A2BA-7FA77DC9FDA5}" type="slidenum">
              <a:rPr kumimoji="0" lang="zh-CN" altLang="en-US" sz="1200"/>
              <a:pPr/>
              <a:t>12</a:t>
            </a:fld>
            <a:endParaRPr kumimoji="0" lang="en-US" altLang="zh-CN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幻灯片图像占位符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4994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>
                <a:latin typeface="Times New Roman" charset="0"/>
              </a:rPr>
              <a:t>Materion </a:t>
            </a:r>
            <a:endParaRPr lang="zh-CN" altLang="en-US">
              <a:latin typeface="Times New Roman" charset="0"/>
            </a:endParaRPr>
          </a:p>
        </p:txBody>
      </p:sp>
      <p:sp>
        <p:nvSpPr>
          <p:cNvPr id="84995" name="幻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fld id="{E2C82D1B-9A6B-9144-9CE2-533339E3AEFA}" type="slidenum">
              <a:rPr kumimoji="0" lang="zh-CN" altLang="en-US" sz="1200"/>
              <a:pPr/>
              <a:t>14</a:t>
            </a:fld>
            <a:endParaRPr kumimoji="0" lang="en-US" altLang="zh-CN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EF463-63FD-1649-B190-F8A728BDF103}" type="datetimeFigureOut">
              <a:rPr lang="en-US" smtClean="0"/>
              <a:t>18/1/18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DCD6-1B38-214F-B0DD-32AC51FC7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EF463-63FD-1649-B190-F8A728BDF103}" type="datetimeFigureOut">
              <a:rPr lang="en-US" smtClean="0"/>
              <a:t>18/1/18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DCD6-1B38-214F-B0DD-32AC51FC7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EF463-63FD-1649-B190-F8A728BDF103}" type="datetimeFigureOut">
              <a:rPr lang="en-US" smtClean="0"/>
              <a:t>18/1/18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DCD6-1B38-214F-B0DD-32AC51FC7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6255495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EF463-63FD-1649-B190-F8A728BDF103}" type="datetimeFigureOut">
              <a:rPr lang="en-US" smtClean="0"/>
              <a:t>18/1/18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DCD6-1B38-214F-B0DD-32AC51FC7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EF463-63FD-1649-B190-F8A728BDF103}" type="datetimeFigureOut">
              <a:rPr lang="en-US" smtClean="0"/>
              <a:t>18/1/18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DCD6-1B38-214F-B0DD-32AC51FC7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EF463-63FD-1649-B190-F8A728BDF103}" type="datetimeFigureOut">
              <a:rPr lang="en-US" smtClean="0"/>
              <a:t>18/1/18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DCD6-1B38-214F-B0DD-32AC51FC7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EF463-63FD-1649-B190-F8A728BDF103}" type="datetimeFigureOut">
              <a:rPr lang="en-US" smtClean="0"/>
              <a:t>18/1/18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DCD6-1B38-214F-B0DD-32AC51FC7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EF463-63FD-1649-B190-F8A728BDF103}" type="datetimeFigureOut">
              <a:rPr lang="en-US" smtClean="0"/>
              <a:t>18/1/18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DCD6-1B38-214F-B0DD-32AC51FC7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EF463-63FD-1649-B190-F8A728BDF103}" type="datetimeFigureOut">
              <a:rPr lang="en-US" smtClean="0"/>
              <a:t>18/1/18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DCD6-1B38-214F-B0DD-32AC51FC7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EF463-63FD-1649-B190-F8A728BDF103}" type="datetimeFigureOut">
              <a:rPr lang="en-US" smtClean="0"/>
              <a:t>18/1/18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DCD6-1B38-214F-B0DD-32AC51FC7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EF463-63FD-1649-B190-F8A728BDF103}" type="datetimeFigureOut">
              <a:rPr lang="en-US" smtClean="0"/>
              <a:t>18/1/18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DCD6-1B38-214F-B0DD-32AC51FC76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EF463-63FD-1649-B190-F8A728BDF103}" type="datetimeFigureOut">
              <a:rPr lang="en-US" smtClean="0"/>
              <a:t>18/1/18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5DCD6-1B38-214F-B0DD-32AC51FC7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9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961" y="684317"/>
            <a:ext cx="8712968" cy="424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3200" b="1" dirty="0" smtClean="0"/>
          </a:p>
          <a:p>
            <a:pPr algn="ctr">
              <a:lnSpc>
                <a:spcPct val="140000"/>
              </a:lnSpc>
              <a:spcBef>
                <a:spcPts val="1200"/>
              </a:spcBef>
              <a:spcAft>
                <a:spcPts val="2400"/>
              </a:spcAft>
            </a:pPr>
            <a:r>
              <a:rPr kumimoji="1" lang="en-US" altLang="zh-CN" sz="3200" b="1" dirty="0">
                <a:solidFill>
                  <a:srgbClr val="FF6600"/>
                </a:solidFill>
              </a:rPr>
              <a:t>Subaru Access Interests from </a:t>
            </a:r>
            <a:r>
              <a:rPr lang="en-US" altLang="zh-CN" sz="3200" b="1" dirty="0" smtClean="0">
                <a:solidFill>
                  <a:srgbClr val="FF6600"/>
                </a:solidFill>
              </a:rPr>
              <a:t>China</a:t>
            </a:r>
          </a:p>
          <a:p>
            <a:pPr algn="ctr">
              <a:lnSpc>
                <a:spcPct val="140000"/>
              </a:lnSpc>
              <a:spcBef>
                <a:spcPts val="1200"/>
              </a:spcBef>
              <a:spcAft>
                <a:spcPts val="2400"/>
              </a:spcAft>
            </a:pPr>
            <a:r>
              <a:rPr lang="en-US" altLang="zh-CN" sz="3200" b="1" i="1" dirty="0">
                <a:solidFill>
                  <a:srgbClr val="FF6600"/>
                </a:solidFill>
              </a:rPr>
              <a:t> </a:t>
            </a:r>
            <a:r>
              <a:rPr lang="en-US" altLang="zh-CN" sz="3200" b="1" i="1" dirty="0" smtClean="0">
                <a:solidFill>
                  <a:srgbClr val="FF6600"/>
                </a:solidFill>
              </a:rPr>
              <a:t>               </a:t>
            </a:r>
            <a:r>
              <a:rPr lang="en-US" altLang="zh-CN" sz="2800" b="1" i="1" dirty="0" smtClean="0">
                <a:solidFill>
                  <a:srgbClr val="FF6600"/>
                </a:solidFill>
              </a:rPr>
              <a:t>- Response to EAO/Subaru new </a:t>
            </a:r>
            <a:r>
              <a:rPr lang="en-US" altLang="zh-CN" sz="2800" b="1" i="1" dirty="0" smtClean="0">
                <a:solidFill>
                  <a:srgbClr val="FF6600"/>
                </a:solidFill>
              </a:rPr>
              <a:t>initiative</a:t>
            </a:r>
            <a:endParaRPr lang="en-US" altLang="zh-CN" sz="32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zh-CN" sz="3200" b="1" dirty="0" smtClean="0">
                <a:solidFill>
                  <a:srgbClr val="0000FF"/>
                </a:solidFill>
              </a:rPr>
              <a:t>Suijian </a:t>
            </a:r>
            <a:r>
              <a:rPr lang="en-US" altLang="zh-CN" sz="3200" b="1" dirty="0">
                <a:solidFill>
                  <a:srgbClr val="0000FF"/>
                </a:solidFill>
              </a:rPr>
              <a:t>Xue </a:t>
            </a:r>
            <a:endParaRPr lang="en-US" altLang="zh-CN" sz="3200" b="1" dirty="0" smtClean="0">
              <a:solidFill>
                <a:srgbClr val="0000FF"/>
              </a:solidFill>
            </a:endParaRPr>
          </a:p>
          <a:p>
            <a:r>
              <a:rPr lang="en-US" altLang="zh-CN" sz="2800" b="1" dirty="0" smtClean="0">
                <a:latin typeface="Times New Roman"/>
                <a:cs typeface="Times New Roman"/>
              </a:rPr>
              <a:t>                       National Astronomical Observatories</a:t>
            </a:r>
          </a:p>
          <a:p>
            <a:pPr algn="ctr"/>
            <a:r>
              <a:rPr lang="en-US" altLang="zh-CN" sz="2800" b="1" dirty="0" smtClean="0">
                <a:latin typeface="Times New Roman"/>
                <a:cs typeface="Times New Roman"/>
              </a:rPr>
              <a:t>Chinese Academy of Sciences</a:t>
            </a:r>
            <a:endParaRPr lang="en-US" altLang="zh-CN" sz="2000" b="1" dirty="0">
              <a:latin typeface="Times New Roman"/>
              <a:cs typeface="Times New Roman"/>
            </a:endParaRPr>
          </a:p>
        </p:txBody>
      </p:sp>
      <p:pic>
        <p:nvPicPr>
          <p:cNvPr id="4" name="图片 3" descr="logo-NAO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12979"/>
            <a:ext cx="1854200" cy="18542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416410" y="6194107"/>
            <a:ext cx="2903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NAOJ, </a:t>
            </a:r>
            <a:r>
              <a:rPr lang="en-US" altLang="zh-CN" b="1" dirty="0" err="1" smtClean="0"/>
              <a:t>Mitaka</a:t>
            </a:r>
            <a:r>
              <a:rPr lang="en-US" altLang="zh-CN" b="1" dirty="0" smtClean="0"/>
              <a:t>, Jan. 18, 2018</a:t>
            </a:r>
            <a:r>
              <a:rPr lang="zh-CN" altLang="zh-CN" b="1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6283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LAB.pdf" descr="LAB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5576" y="1369274"/>
            <a:ext cx="9144001" cy="4315627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Reveal the intergalactic medium using the Lyman alpha emission…"/>
          <p:cNvSpPr txBox="1"/>
          <p:nvPr/>
        </p:nvSpPr>
        <p:spPr>
          <a:xfrm>
            <a:off x="355600" y="325933"/>
            <a:ext cx="8432800" cy="841573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sz="2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>
                <a:solidFill>
                  <a:srgbClr val="FFFFFF"/>
                </a:solidFill>
              </a:rPr>
              <a:t>Reveal the intergalactic medium using the Lyman alpha </a:t>
            </a:r>
            <a:r>
              <a:rPr b="1" dirty="0" smtClean="0">
                <a:solidFill>
                  <a:srgbClr val="FFFFFF"/>
                </a:solidFill>
              </a:rPr>
              <a:t>emission</a:t>
            </a:r>
            <a:r>
              <a:rPr lang="x-none" b="1" dirty="0" smtClean="0">
                <a:solidFill>
                  <a:srgbClr val="FFFFFF"/>
                </a:solidFill>
              </a:rPr>
              <a:t> </a:t>
            </a:r>
            <a:r>
              <a:rPr b="1" dirty="0" smtClean="0">
                <a:solidFill>
                  <a:srgbClr val="FFFFFF"/>
                </a:solidFill>
              </a:rPr>
              <a:t>utilizing </a:t>
            </a:r>
            <a:r>
              <a:rPr b="1" dirty="0">
                <a:solidFill>
                  <a:srgbClr val="FFFFFF"/>
                </a:solidFill>
              </a:rPr>
              <a:t>giant Lya nebula in extreme </a:t>
            </a:r>
            <a:r>
              <a:rPr b="1" dirty="0" smtClean="0">
                <a:solidFill>
                  <a:srgbClr val="FFFFFF"/>
                </a:solidFill>
              </a:rPr>
              <a:t>overdensities</a:t>
            </a:r>
            <a:endParaRPr b="1" dirty="0"/>
          </a:p>
        </p:txBody>
      </p:sp>
      <p:sp>
        <p:nvSpPr>
          <p:cNvPr id="129" name="largest Lya nebula at z=2.3, Cai et al. 2017a"/>
          <p:cNvSpPr txBox="1"/>
          <p:nvPr/>
        </p:nvSpPr>
        <p:spPr>
          <a:xfrm>
            <a:off x="661848" y="5952151"/>
            <a:ext cx="5932710" cy="47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largest Lya nebula at z=2.3, Cai et al. 2017a</a:t>
            </a:r>
          </a:p>
        </p:txBody>
      </p:sp>
    </p:spTree>
    <p:extLst>
      <p:ext uri="{BB962C8B-B14F-4D97-AF65-F5344CB8AC3E}">
        <p14:creationId xmlns:p14="http://schemas.microsoft.com/office/powerpoint/2010/main" val="28953694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tau_distribution.pdf" descr="tau_distributio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31" y="2200950"/>
            <a:ext cx="9144001" cy="466709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Each Subaru HSC field contains &gt;20 background SDSS QSOs;…"/>
          <p:cNvSpPr txBox="1"/>
          <p:nvPr/>
        </p:nvSpPr>
        <p:spPr>
          <a:xfrm>
            <a:off x="16931" y="0"/>
            <a:ext cx="9127068" cy="238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sz="2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/>
              <a:t>Each Subaru HSC field contains &gt;20 background SDSS QSOs; </a:t>
            </a:r>
          </a:p>
          <a:p>
            <a:pPr>
              <a:defRPr sz="2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/>
              <a:t>HSC will detect LAEs; SDSS-III QSO can provide IGM absorption. </a:t>
            </a:r>
            <a:r>
              <a:rPr b="1" dirty="0" smtClean="0"/>
              <a:t>Fully </a:t>
            </a:r>
            <a:r>
              <a:rPr b="1" dirty="0"/>
              <a:t>probing LAE- HI correlation. </a:t>
            </a:r>
            <a:endParaRPr lang="x-none" b="1" dirty="0" smtClean="0"/>
          </a:p>
          <a:p>
            <a:pPr algn="ctr">
              <a:defRPr sz="2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 smtClean="0"/>
              <a:t>Subaru</a:t>
            </a:r>
            <a:r>
              <a:rPr b="1" dirty="0"/>
              <a:t>-MAMMOTH project (3-night in 17B); </a:t>
            </a:r>
          </a:p>
          <a:p>
            <a:pPr>
              <a:defRPr sz="2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x-none" dirty="0" smtClean="0"/>
              <a:t>   </a:t>
            </a:r>
            <a:r>
              <a:rPr dirty="0" smtClean="0"/>
              <a:t>PI</a:t>
            </a:r>
            <a:r>
              <a:rPr dirty="0"/>
              <a:t>: Nobunari Kashikawa; </a:t>
            </a:r>
          </a:p>
          <a:p>
            <a:pPr>
              <a:defRPr sz="2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x-none" dirty="0" smtClean="0"/>
              <a:t>   </a:t>
            </a:r>
            <a:r>
              <a:rPr dirty="0" smtClean="0"/>
              <a:t>co</a:t>
            </a:r>
            <a:r>
              <a:rPr dirty="0"/>
              <a:t>-PI: Zheng </a:t>
            </a:r>
            <a:r>
              <a:rPr dirty="0" smtClean="0"/>
              <a:t>Cai</a:t>
            </a:r>
            <a:r>
              <a:rPr lang="x-none" dirty="0" smtClean="0"/>
              <a:t> (UCSC/Tsinghua)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10273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0" y="3573463"/>
            <a:ext cx="2484438" cy="237013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>
              <a:buFontTx/>
              <a:buNone/>
              <a:defRPr/>
            </a:pPr>
            <a:r>
              <a:rPr kumimoji="1" lang="en-US" altLang="zh-CN" sz="1600" dirty="0" err="1"/>
              <a:t>Junxian</a:t>
            </a:r>
            <a:r>
              <a:rPr kumimoji="1" lang="en-US" altLang="zh-CN" sz="1600" dirty="0"/>
              <a:t> Wang (USTC),</a:t>
            </a:r>
          </a:p>
          <a:p>
            <a:pPr>
              <a:buFontTx/>
              <a:buNone/>
              <a:defRPr/>
            </a:pPr>
            <a:r>
              <a:rPr kumimoji="1" lang="en-US" altLang="zh-CN" sz="1600" dirty="0"/>
              <a:t>Zhenya Zheng (SHAO)</a:t>
            </a:r>
            <a:endParaRPr kumimoji="1" lang="en-US" altLang="zh-CN" sz="1600" dirty="0">
              <a:solidFill>
                <a:schemeClr val="tx1">
                  <a:lumMod val="95000"/>
                </a:schemeClr>
              </a:solidFill>
            </a:endParaRPr>
          </a:p>
          <a:p>
            <a:pPr>
              <a:buFontTx/>
              <a:buNone/>
              <a:defRPr/>
            </a:pPr>
            <a:r>
              <a:rPr kumimoji="1" lang="en-US" altLang="zh-CN" sz="1600" dirty="0" err="1">
                <a:solidFill>
                  <a:schemeClr val="tx1">
                    <a:lumMod val="95000"/>
                  </a:schemeClr>
                </a:solidFill>
              </a:rPr>
              <a:t>Weida</a:t>
            </a:r>
            <a:r>
              <a:rPr kumimoji="1" lang="en-US" altLang="zh-CN" sz="1600" dirty="0">
                <a:solidFill>
                  <a:schemeClr val="tx1">
                    <a:lumMod val="95000"/>
                  </a:schemeClr>
                </a:solidFill>
              </a:rPr>
              <a:t> Hu (USTC), </a:t>
            </a:r>
          </a:p>
          <a:p>
            <a:pPr>
              <a:buFontTx/>
              <a:buNone/>
              <a:defRPr/>
            </a:pPr>
            <a:r>
              <a:rPr kumimoji="1" lang="en-US" altLang="zh-CN" sz="1600" dirty="0" err="1">
                <a:solidFill>
                  <a:schemeClr val="tx1">
                    <a:lumMod val="95000"/>
                  </a:schemeClr>
                </a:solidFill>
              </a:rPr>
              <a:t>Wenyong</a:t>
            </a:r>
            <a:r>
              <a:rPr kumimoji="1" lang="en-US" altLang="zh-CN" sz="1600" dirty="0">
                <a:solidFill>
                  <a:schemeClr val="tx1">
                    <a:lumMod val="95000"/>
                  </a:schemeClr>
                </a:solidFill>
              </a:rPr>
              <a:t> Kang (USTC)</a:t>
            </a:r>
          </a:p>
          <a:p>
            <a:pPr>
              <a:buFontTx/>
              <a:buNone/>
              <a:defRPr/>
            </a:pPr>
            <a:r>
              <a:rPr kumimoji="1" lang="en-US" altLang="zh-CN" sz="1600" dirty="0">
                <a:solidFill>
                  <a:schemeClr val="tx1">
                    <a:lumMod val="95000"/>
                  </a:schemeClr>
                </a:solidFill>
              </a:rPr>
              <a:t>Linhua Jiang (PKU/KIAA), </a:t>
            </a:r>
          </a:p>
          <a:p>
            <a:pPr>
              <a:buFontTx/>
              <a:buNone/>
              <a:defRPr/>
            </a:pPr>
            <a:r>
              <a:rPr kumimoji="1" lang="en-US" altLang="zh-CN" sz="1600" dirty="0" err="1">
                <a:solidFill>
                  <a:schemeClr val="tx1">
                    <a:lumMod val="95000"/>
                  </a:schemeClr>
                </a:solidFill>
              </a:rPr>
              <a:t>Chunyan</a:t>
            </a:r>
            <a:r>
              <a:rPr kumimoji="1" lang="en-US" altLang="zh-CN" sz="1600" dirty="0">
                <a:solidFill>
                  <a:schemeClr val="tx1">
                    <a:lumMod val="95000"/>
                  </a:schemeClr>
                </a:solidFill>
              </a:rPr>
              <a:t> Jiang (SHAO), </a:t>
            </a:r>
          </a:p>
          <a:p>
            <a:pPr>
              <a:buFontTx/>
              <a:buNone/>
              <a:defRPr/>
            </a:pPr>
            <a:r>
              <a:rPr kumimoji="1" lang="en-US" altLang="zh-CN" sz="1600" dirty="0" err="1">
                <a:solidFill>
                  <a:schemeClr val="tx1">
                    <a:lumMod val="95000"/>
                  </a:schemeClr>
                </a:solidFill>
              </a:rPr>
              <a:t>Xu</a:t>
            </a:r>
            <a:r>
              <a:rPr kumimoji="1" lang="en-US" altLang="zh-CN" sz="1600" dirty="0">
                <a:solidFill>
                  <a:schemeClr val="tx1">
                    <a:lumMod val="95000"/>
                  </a:schemeClr>
                </a:solidFill>
              </a:rPr>
              <a:t> Kong (USTC), </a:t>
            </a:r>
          </a:p>
          <a:p>
            <a:pPr>
              <a:buFontTx/>
              <a:buNone/>
              <a:defRPr/>
            </a:pPr>
            <a:r>
              <a:rPr kumimoji="1" lang="en-US" altLang="zh-CN" sz="1600" dirty="0" err="1">
                <a:solidFill>
                  <a:schemeClr val="tx1">
                    <a:lumMod val="95000"/>
                  </a:schemeClr>
                </a:solidFill>
              </a:rPr>
              <a:t>Xianzhong</a:t>
            </a:r>
            <a:r>
              <a:rPr kumimoji="1" lang="en-US" altLang="zh-CN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kumimoji="1" lang="en-US" altLang="zh-CN" sz="1600" dirty="0" err="1">
                <a:solidFill>
                  <a:schemeClr val="tx1">
                    <a:lumMod val="95000"/>
                  </a:schemeClr>
                </a:solidFill>
              </a:rPr>
              <a:t>Zheng</a:t>
            </a:r>
            <a:r>
              <a:rPr kumimoji="1" lang="en-US" altLang="zh-CN" sz="1600" dirty="0">
                <a:solidFill>
                  <a:schemeClr val="tx1">
                    <a:lumMod val="95000"/>
                  </a:schemeClr>
                </a:solidFill>
              </a:rPr>
              <a:t>(PMO) …</a:t>
            </a:r>
            <a:endParaRPr kumimoji="1" lang="zh-CN" altLang="en-US" sz="16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32138" y="3573463"/>
            <a:ext cx="3095625" cy="18161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kumimoji="1" lang="en-US" altLang="zh-CN" sz="1600" dirty="0">
                <a:solidFill>
                  <a:schemeClr val="tx1">
                    <a:lumMod val="95000"/>
                  </a:schemeClr>
                </a:solidFill>
              </a:rPr>
              <a:t>James Rhoads (ASU, NASA), </a:t>
            </a:r>
          </a:p>
          <a:p>
            <a:pPr>
              <a:buFontTx/>
              <a:buNone/>
              <a:defRPr/>
            </a:pPr>
            <a:r>
              <a:rPr kumimoji="1" lang="en-US" altLang="zh-CN" sz="1600" dirty="0" err="1">
                <a:solidFill>
                  <a:schemeClr val="tx1">
                    <a:lumMod val="95000"/>
                  </a:schemeClr>
                </a:solidFill>
              </a:rPr>
              <a:t>Sangeeta</a:t>
            </a:r>
            <a:r>
              <a:rPr kumimoji="1" lang="en-US" altLang="zh-CN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kumimoji="1" lang="en-US" altLang="zh-CN" sz="1600" dirty="0" err="1">
                <a:solidFill>
                  <a:schemeClr val="tx1">
                    <a:lumMod val="95000"/>
                  </a:schemeClr>
                </a:solidFill>
              </a:rPr>
              <a:t>Malhotra</a:t>
            </a:r>
            <a:r>
              <a:rPr kumimoji="1" lang="en-US" altLang="zh-CN" sz="1600" dirty="0">
                <a:solidFill>
                  <a:schemeClr val="tx1">
                    <a:lumMod val="95000"/>
                  </a:schemeClr>
                </a:solidFill>
              </a:rPr>
              <a:t> (ASU, NASA), </a:t>
            </a:r>
          </a:p>
          <a:p>
            <a:pPr>
              <a:buFontTx/>
              <a:buNone/>
              <a:defRPr/>
            </a:pPr>
            <a:r>
              <a:rPr kumimoji="1" lang="en-US" altLang="zh-CN" sz="1600" dirty="0">
                <a:solidFill>
                  <a:schemeClr val="tx1">
                    <a:lumMod val="95000"/>
                  </a:schemeClr>
                </a:solidFill>
              </a:rPr>
              <a:t>Alicia Gonzalez (ASU),</a:t>
            </a:r>
          </a:p>
          <a:p>
            <a:pPr>
              <a:buFontTx/>
              <a:buNone/>
              <a:defRPr/>
            </a:pPr>
            <a:r>
              <a:rPr kumimoji="1" lang="en-US" altLang="zh-CN" sz="1600" dirty="0" err="1">
                <a:solidFill>
                  <a:schemeClr val="tx1">
                    <a:lumMod val="95000"/>
                  </a:schemeClr>
                </a:solidFill>
              </a:rPr>
              <a:t>Tianxing</a:t>
            </a:r>
            <a:r>
              <a:rPr kumimoji="1" lang="en-US" altLang="zh-CN" sz="1600" dirty="0">
                <a:solidFill>
                  <a:schemeClr val="tx1">
                    <a:lumMod val="95000"/>
                  </a:schemeClr>
                </a:solidFill>
              </a:rPr>
              <a:t> Jiang (ASU),</a:t>
            </a:r>
          </a:p>
          <a:p>
            <a:pPr>
              <a:buFontTx/>
              <a:buNone/>
              <a:defRPr/>
            </a:pPr>
            <a:r>
              <a:rPr kumimoji="1" lang="en-US" altLang="zh-CN" sz="1600" dirty="0" err="1">
                <a:solidFill>
                  <a:schemeClr val="tx1">
                    <a:lumMod val="95000"/>
                  </a:schemeClr>
                </a:solidFill>
              </a:rPr>
              <a:t>Vithal</a:t>
            </a:r>
            <a:r>
              <a:rPr kumimoji="1" lang="en-US" altLang="zh-CN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kumimoji="1" lang="en-US" altLang="zh-CN" sz="1600" dirty="0" err="1">
                <a:solidFill>
                  <a:schemeClr val="tx1">
                    <a:lumMod val="95000"/>
                  </a:schemeClr>
                </a:solidFill>
              </a:rPr>
              <a:t>Tilvi</a:t>
            </a:r>
            <a:r>
              <a:rPr kumimoji="1" lang="en-US" altLang="zh-CN" sz="1600" dirty="0">
                <a:solidFill>
                  <a:schemeClr val="tx1">
                    <a:lumMod val="95000"/>
                  </a:schemeClr>
                </a:solidFill>
              </a:rPr>
              <a:t> (ASU) , </a:t>
            </a:r>
          </a:p>
          <a:p>
            <a:pPr>
              <a:buFontTx/>
              <a:buNone/>
              <a:defRPr/>
            </a:pPr>
            <a:r>
              <a:rPr kumimoji="1" lang="en-US" altLang="zh-CN" sz="1600" dirty="0">
                <a:solidFill>
                  <a:schemeClr val="tx1">
                    <a:lumMod val="95000"/>
                  </a:schemeClr>
                </a:solidFill>
              </a:rPr>
              <a:t>Steven Finkelstein (U. Texas), …</a:t>
            </a:r>
            <a:endParaRPr lang="zh-CN" altLang="en-US" sz="1600" dirty="0"/>
          </a:p>
        </p:txBody>
      </p:sp>
      <p:sp>
        <p:nvSpPr>
          <p:cNvPr id="10" name="矩形 9"/>
          <p:cNvSpPr/>
          <p:nvPr/>
        </p:nvSpPr>
        <p:spPr>
          <a:xfrm>
            <a:off x="6391275" y="3573463"/>
            <a:ext cx="2752725" cy="206533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>
              <a:buFontTx/>
              <a:buNone/>
              <a:defRPr/>
            </a:pPr>
            <a:r>
              <a:rPr kumimoji="1" lang="en-US" altLang="zh-CN" sz="1600" dirty="0">
                <a:solidFill>
                  <a:schemeClr val="tx1">
                    <a:lumMod val="95000"/>
                  </a:schemeClr>
                </a:solidFill>
              </a:rPr>
              <a:t>Leopoldo Infante (LCO),</a:t>
            </a:r>
          </a:p>
          <a:p>
            <a:pPr>
              <a:buFontTx/>
              <a:buNone/>
              <a:defRPr/>
            </a:pPr>
            <a:r>
              <a:rPr kumimoji="1" lang="en-US" altLang="zh-CN" sz="1600" dirty="0" err="1">
                <a:solidFill>
                  <a:schemeClr val="tx1">
                    <a:lumMod val="95000"/>
                  </a:schemeClr>
                </a:solidFill>
              </a:rPr>
              <a:t>Huan</a:t>
            </a:r>
            <a:r>
              <a:rPr kumimoji="1" lang="en-US" altLang="zh-CN" sz="1600" dirty="0">
                <a:solidFill>
                  <a:schemeClr val="tx1">
                    <a:lumMod val="95000"/>
                  </a:schemeClr>
                </a:solidFill>
              </a:rPr>
              <a:t> Yang (LCO)</a:t>
            </a:r>
          </a:p>
          <a:p>
            <a:pPr>
              <a:buFontTx/>
              <a:buNone/>
              <a:defRPr/>
            </a:pPr>
            <a:r>
              <a:rPr kumimoji="1" lang="en-US" altLang="zh-CN" sz="1600" dirty="0">
                <a:solidFill>
                  <a:schemeClr val="tx1">
                    <a:lumMod val="95000"/>
                  </a:schemeClr>
                </a:solidFill>
              </a:rPr>
              <a:t>Felipe </a:t>
            </a:r>
            <a:r>
              <a:rPr kumimoji="1" lang="en-US" altLang="zh-CN" sz="1600" dirty="0" err="1">
                <a:solidFill>
                  <a:schemeClr val="tx1">
                    <a:lumMod val="95000"/>
                  </a:schemeClr>
                </a:solidFill>
              </a:rPr>
              <a:t>Barrientos</a:t>
            </a:r>
            <a:r>
              <a:rPr kumimoji="1" lang="en-US" altLang="zh-CN" sz="1600" dirty="0">
                <a:solidFill>
                  <a:schemeClr val="tx1">
                    <a:lumMod val="95000"/>
                  </a:schemeClr>
                </a:solidFill>
              </a:rPr>
              <a:t> (PUC), </a:t>
            </a:r>
          </a:p>
          <a:p>
            <a:pPr>
              <a:buFontTx/>
              <a:buNone/>
              <a:defRPr/>
            </a:pPr>
            <a:r>
              <a:rPr kumimoji="1" lang="en-US" altLang="zh-CN" sz="1600" dirty="0">
                <a:solidFill>
                  <a:schemeClr val="tx1">
                    <a:lumMod val="95000"/>
                  </a:schemeClr>
                </a:solidFill>
              </a:rPr>
              <a:t>Gaspar </a:t>
            </a:r>
            <a:r>
              <a:rPr kumimoji="1" lang="en-US" altLang="zh-CN" sz="1600" dirty="0" err="1">
                <a:solidFill>
                  <a:schemeClr val="tx1">
                    <a:lumMod val="95000"/>
                  </a:schemeClr>
                </a:solidFill>
              </a:rPr>
              <a:t>Galaz</a:t>
            </a:r>
            <a:r>
              <a:rPr kumimoji="1" lang="en-US" altLang="zh-CN" sz="1600" dirty="0">
                <a:solidFill>
                  <a:schemeClr val="tx1">
                    <a:lumMod val="95000"/>
                  </a:schemeClr>
                </a:solidFill>
              </a:rPr>
              <a:t> (PUC), </a:t>
            </a:r>
          </a:p>
          <a:p>
            <a:pPr>
              <a:buFontTx/>
              <a:buNone/>
              <a:defRPr/>
            </a:pPr>
            <a:r>
              <a:rPr kumimoji="1" lang="en-US" altLang="zh-CN" sz="1600" dirty="0">
                <a:solidFill>
                  <a:schemeClr val="tx1">
                    <a:lumMod val="95000"/>
                  </a:schemeClr>
                </a:solidFill>
              </a:rPr>
              <a:t>Franz Bauer (PUC), </a:t>
            </a:r>
          </a:p>
          <a:p>
            <a:pPr>
              <a:buFontTx/>
              <a:buNone/>
              <a:defRPr/>
            </a:pPr>
            <a:r>
              <a:rPr kumimoji="1" lang="en-US" altLang="zh-CN" sz="1600" dirty="0">
                <a:solidFill>
                  <a:schemeClr val="tx1">
                    <a:lumMod val="95000"/>
                  </a:schemeClr>
                </a:solidFill>
              </a:rPr>
              <a:t>Alistair Walker (NOAO-CTIO)</a:t>
            </a:r>
          </a:p>
          <a:p>
            <a:pPr>
              <a:buFontTx/>
              <a:buNone/>
              <a:defRPr/>
            </a:pPr>
            <a:r>
              <a:rPr kumimoji="1" lang="en-US" altLang="zh-CN" sz="1600" dirty="0">
                <a:solidFill>
                  <a:schemeClr val="tx1">
                    <a:lumMod val="95000"/>
                  </a:schemeClr>
                </a:solidFill>
              </a:rPr>
              <a:t>Pascale </a:t>
            </a:r>
            <a:r>
              <a:rPr kumimoji="1" lang="en-US" altLang="zh-CN" sz="1600" dirty="0" err="1">
                <a:solidFill>
                  <a:schemeClr val="tx1">
                    <a:lumMod val="95000"/>
                  </a:schemeClr>
                </a:solidFill>
              </a:rPr>
              <a:t>Hibon</a:t>
            </a:r>
            <a:r>
              <a:rPr kumimoji="1" lang="en-US" altLang="zh-CN" sz="1600" dirty="0">
                <a:solidFill>
                  <a:schemeClr val="tx1">
                    <a:lumMod val="95000"/>
                  </a:schemeClr>
                </a:solidFill>
              </a:rPr>
              <a:t> (ESO), …</a:t>
            </a:r>
            <a:endParaRPr lang="zh-CN" altLang="en-US" sz="1600" dirty="0"/>
          </a:p>
        </p:txBody>
      </p:sp>
      <p:sp>
        <p:nvSpPr>
          <p:cNvPr id="11" name="文本框 10"/>
          <p:cNvSpPr txBox="1"/>
          <p:nvPr/>
        </p:nvSpPr>
        <p:spPr>
          <a:xfrm>
            <a:off x="827088" y="3068638"/>
            <a:ext cx="1306512" cy="46196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kumimoji="1" lang="en-US" altLang="zh-CN" b="1" dirty="0">
                <a:solidFill>
                  <a:srgbClr val="FFFF00"/>
                </a:solidFill>
              </a:rPr>
              <a:t>CHINA</a:t>
            </a:r>
            <a:endParaRPr kumimoji="1"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995738" y="3068638"/>
            <a:ext cx="800100" cy="46196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kumimoji="1" lang="en-US" altLang="zh-CN" b="1" dirty="0">
                <a:solidFill>
                  <a:srgbClr val="FFFF00"/>
                </a:solidFill>
              </a:rPr>
              <a:t>USA</a:t>
            </a:r>
            <a:endParaRPr kumimoji="1"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804025" y="3068638"/>
            <a:ext cx="1176338" cy="46196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kumimoji="1" lang="en-US" altLang="zh-CN" b="1" dirty="0">
                <a:solidFill>
                  <a:srgbClr val="FFFF00"/>
                </a:solidFill>
              </a:rPr>
              <a:t>CHILE</a:t>
            </a:r>
            <a:endParaRPr kumimoji="1"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81929" name="标题 1"/>
          <p:cNvSpPr>
            <a:spLocks noGrp="1"/>
          </p:cNvSpPr>
          <p:nvPr>
            <p:ph type="ctrTitle"/>
          </p:nvPr>
        </p:nvSpPr>
        <p:spPr>
          <a:xfrm>
            <a:off x="0" y="1916113"/>
            <a:ext cx="9144000" cy="1150937"/>
          </a:xfrm>
          <a:solidFill>
            <a:srgbClr val="ED7D31"/>
          </a:solidFill>
        </p:spPr>
        <p:txBody>
          <a:bodyPr>
            <a:normAutofit/>
          </a:bodyPr>
          <a:lstStyle/>
          <a:p>
            <a:r>
              <a:rPr lang="en-US" altLang="zh-CN" sz="3600" b="1" dirty="0" smtClean="0">
                <a:solidFill>
                  <a:srgbClr val="FFFFFF"/>
                </a:solidFill>
                <a:latin typeface="Calibri" charset="0"/>
              </a:rPr>
              <a:t>3. Lyman </a:t>
            </a:r>
            <a:r>
              <a:rPr lang="en-US" altLang="zh-CN" sz="3600" b="1" dirty="0">
                <a:solidFill>
                  <a:srgbClr val="FFFFFF"/>
                </a:solidFill>
                <a:latin typeface="Calibri" charset="0"/>
              </a:rPr>
              <a:t>Alpha Galaxies in the Epoch of </a:t>
            </a:r>
            <a:r>
              <a:rPr lang="en-US" altLang="zh-CN" sz="3600" b="1" dirty="0" err="1">
                <a:solidFill>
                  <a:srgbClr val="FFFFFF"/>
                </a:solidFill>
                <a:latin typeface="Calibri" charset="0"/>
              </a:rPr>
              <a:t>Reionization</a:t>
            </a:r>
            <a:r>
              <a:rPr lang="en-US" altLang="zh-CN" sz="3600" b="1" dirty="0">
                <a:solidFill>
                  <a:srgbClr val="FFFFFF"/>
                </a:solidFill>
                <a:latin typeface="Calibri" charset="0"/>
              </a:rPr>
              <a:t> (LAGER)</a:t>
            </a:r>
            <a:endParaRPr lang="zh-CN" altLang="en-US" sz="3600" b="1" dirty="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8192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502275"/>
            <a:ext cx="48355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263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" b="4108"/>
          <a:stretch>
            <a:fillRect/>
          </a:stretch>
        </p:blipFill>
        <p:spPr>
          <a:xfrm>
            <a:off x="0" y="990600"/>
            <a:ext cx="9164638" cy="5040313"/>
          </a:xfrm>
        </p:spPr>
      </p:pic>
      <p:sp>
        <p:nvSpPr>
          <p:cNvPr id="68611" name="文本框 2"/>
          <p:cNvSpPr txBox="1">
            <a:spLocks noChangeArrowheads="1"/>
          </p:cNvSpPr>
          <p:nvPr/>
        </p:nvSpPr>
        <p:spPr bwMode="auto">
          <a:xfrm>
            <a:off x="457200" y="228600"/>
            <a:ext cx="8229600" cy="646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 eaLnBrk="0" hangingPunct="0">
              <a:buFontTx/>
              <a:buNone/>
              <a:defRPr/>
            </a:pPr>
            <a:r>
              <a:rPr lang="en-US" altLang="zh-CN" sz="3600" b="1" dirty="0" smtClean="0">
                <a:latin typeface="Heiti SC Light" charset="0"/>
                <a:ea typeface="Heiti SC Light" charset="0"/>
                <a:cs typeface="Heiti SC Light" charset="0"/>
              </a:rPr>
              <a:t>NOAO press release</a:t>
            </a:r>
            <a:endParaRPr lang="zh-CN" altLang="en-US" sz="2000" b="1" dirty="0" smtClean="0">
              <a:latin typeface="Heiti SC Light" charset="0"/>
              <a:ea typeface="Heiti SC Light" charset="0"/>
              <a:cs typeface="Heiti SC Light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7100"/>
            <a:ext cx="9144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600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48" y="184150"/>
            <a:ext cx="3522663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84150"/>
            <a:ext cx="36004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4052520" y="878730"/>
            <a:ext cx="49872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FontTx/>
              <a:buNone/>
              <a:defRPr/>
            </a:pPr>
            <a:r>
              <a:rPr lang="en-US" altLang="zh-CN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+</a:t>
            </a:r>
            <a:endParaRPr lang="zh-CN" alt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3974" name="文本框 8"/>
          <p:cNvSpPr txBox="1">
            <a:spLocks noChangeArrowheads="1"/>
          </p:cNvSpPr>
          <p:nvPr/>
        </p:nvSpPr>
        <p:spPr bwMode="auto">
          <a:xfrm>
            <a:off x="397460" y="2731434"/>
            <a:ext cx="3539701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pPr algn="ctr">
              <a:buFontTx/>
              <a:buNone/>
            </a:pPr>
            <a:r>
              <a:rPr lang="en-US" altLang="zh-CN" b="1" dirty="0">
                <a:latin typeface="Calibri" charset="0"/>
              </a:rPr>
              <a:t>CTIO 4m Blanco </a:t>
            </a:r>
            <a:r>
              <a:rPr lang="en-US" altLang="zh-CN" b="1" dirty="0" smtClean="0">
                <a:latin typeface="Calibri" charset="0"/>
              </a:rPr>
              <a:t>Telescope</a:t>
            </a:r>
            <a:endParaRPr lang="en-US" altLang="zh-CN" b="1" dirty="0">
              <a:latin typeface="Calibri" charset="0"/>
            </a:endParaRPr>
          </a:p>
        </p:txBody>
      </p:sp>
      <p:sp>
        <p:nvSpPr>
          <p:cNvPr id="83975" name="文本框 9"/>
          <p:cNvSpPr txBox="1">
            <a:spLocks noChangeArrowheads="1"/>
          </p:cNvSpPr>
          <p:nvPr/>
        </p:nvSpPr>
        <p:spPr bwMode="auto">
          <a:xfrm>
            <a:off x="4551240" y="2686424"/>
            <a:ext cx="360045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pPr algn="ctr">
              <a:buFontTx/>
              <a:buNone/>
            </a:pPr>
            <a:r>
              <a:rPr lang="en-US" altLang="zh-CN" b="1" dirty="0">
                <a:latin typeface="Calibri" charset="0"/>
              </a:rPr>
              <a:t>DECam </a:t>
            </a:r>
            <a:r>
              <a:rPr lang="en-US" altLang="zh-CN" b="1" dirty="0" smtClean="0">
                <a:latin typeface="Calibri" charset="0"/>
              </a:rPr>
              <a:t>(</a:t>
            </a:r>
            <a:r>
              <a:rPr lang="en-US" altLang="zh-CN" b="1" dirty="0">
                <a:latin typeface="Calibri" charset="0"/>
              </a:rPr>
              <a:t>FOV = 3 </a:t>
            </a:r>
            <a:r>
              <a:rPr lang="en-US" altLang="zh-CN" b="1" dirty="0" err="1">
                <a:latin typeface="Calibri" charset="0"/>
              </a:rPr>
              <a:t>sq-deg</a:t>
            </a:r>
            <a:r>
              <a:rPr lang="en-US" altLang="zh-CN" b="1" dirty="0">
                <a:latin typeface="Calibri" charset="0"/>
              </a:rPr>
              <a:t>)</a:t>
            </a:r>
            <a:endParaRPr lang="zh-CN" altLang="en-US" b="1" dirty="0">
              <a:latin typeface="Calibri" charset="0"/>
            </a:endParaRPr>
          </a:p>
        </p:txBody>
      </p:sp>
      <p:sp>
        <p:nvSpPr>
          <p:cNvPr id="83978" name="文本框 1"/>
          <p:cNvSpPr txBox="1">
            <a:spLocks noChangeArrowheads="1"/>
          </p:cNvSpPr>
          <p:nvPr/>
        </p:nvSpPr>
        <p:spPr bwMode="auto">
          <a:xfrm>
            <a:off x="6300788" y="3271838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endParaRPr lang="zh-CN" altLang="en-US" sz="1800">
              <a:latin typeface="Calibri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00" y="3449759"/>
            <a:ext cx="3600450" cy="25438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460" y="3349744"/>
            <a:ext cx="3522451" cy="264391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106781" y="4079130"/>
            <a:ext cx="49872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FontTx/>
              <a:buNone/>
              <a:defRPr/>
            </a:pPr>
            <a:r>
              <a:rPr lang="en-US" altLang="zh-CN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+</a:t>
            </a:r>
            <a:endParaRPr lang="zh-CN" alt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文本框 8"/>
          <p:cNvSpPr txBox="1">
            <a:spLocks noChangeArrowheads="1"/>
          </p:cNvSpPr>
          <p:nvPr/>
        </p:nvSpPr>
        <p:spPr bwMode="auto">
          <a:xfrm>
            <a:off x="1368613" y="6008782"/>
            <a:ext cx="156289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pPr algn="ctr">
              <a:buFontTx/>
              <a:buNone/>
            </a:pPr>
            <a:r>
              <a:rPr lang="en-US" altLang="zh-CN" b="1" dirty="0" smtClean="0">
                <a:latin typeface="Calibri" charset="0"/>
              </a:rPr>
              <a:t>Subaru 8m</a:t>
            </a:r>
            <a:endParaRPr lang="en-US" altLang="zh-CN" b="1" dirty="0">
              <a:latin typeface="Calibri" charset="0"/>
            </a:endParaRPr>
          </a:p>
        </p:txBody>
      </p:sp>
      <p:sp>
        <p:nvSpPr>
          <p:cNvPr id="18" name="文本框 8"/>
          <p:cNvSpPr txBox="1">
            <a:spLocks noChangeArrowheads="1"/>
          </p:cNvSpPr>
          <p:nvPr/>
        </p:nvSpPr>
        <p:spPr bwMode="auto">
          <a:xfrm>
            <a:off x="5305838" y="6038851"/>
            <a:ext cx="230063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pPr algn="ctr">
              <a:buFontTx/>
              <a:buNone/>
            </a:pPr>
            <a:r>
              <a:rPr lang="en-US" altLang="zh-CN" b="1" dirty="0" smtClean="0">
                <a:latin typeface="Calibri" charset="0"/>
              </a:rPr>
              <a:t>HSC, 1.5deg FOV</a:t>
            </a:r>
            <a:endParaRPr lang="en-US" altLang="zh-CN" b="1" dirty="0">
              <a:latin typeface="Calibri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3148089"/>
            <a:ext cx="9143999" cy="1543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kumimoji="1" lang="en-US" altLang="zh-CN" sz="4800" dirty="0" smtClean="0"/>
              <a:t>Go deeper </a:t>
            </a:r>
            <a:r>
              <a:rPr kumimoji="1" lang="en-US" altLang="zh-CN" sz="4800" smtClean="0"/>
              <a:t>and wider</a:t>
            </a:r>
          </a:p>
          <a:p>
            <a:pPr algn="ctr"/>
            <a:r>
              <a:rPr kumimoji="1" lang="en-US" altLang="zh-CN" sz="4800" smtClean="0"/>
              <a:t> Collaboration</a:t>
            </a:r>
            <a:r>
              <a:rPr kumimoji="1" lang="en-US" altLang="zh-CN" sz="4800" dirty="0" smtClean="0"/>
              <a:t>!</a:t>
            </a:r>
            <a:endParaRPr kumimoji="1"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758153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8533" y="424920"/>
            <a:ext cx="6333067" cy="1325563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4000" b="1" dirty="0" smtClean="0">
                <a:solidFill>
                  <a:schemeClr val="bg1"/>
                </a:solidFill>
              </a:rPr>
              <a:t>Summary &amp; suggestion 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62639"/>
          </a:xfrm>
        </p:spPr>
        <p:txBody>
          <a:bodyPr>
            <a:normAutofit/>
          </a:bodyPr>
          <a:lstStyle/>
          <a:p>
            <a:pPr marL="257175" indent="-257175">
              <a:lnSpc>
                <a:spcPct val="100000"/>
              </a:lnSpc>
              <a:spcBef>
                <a:spcPts val="1200"/>
              </a:spcBef>
              <a:buSzPct val="80000"/>
            </a:pPr>
            <a:r>
              <a:rPr lang="x-none" altLang="zh-CN" b="1" dirty="0" smtClean="0"/>
              <a:t>Strong interests from diff</a:t>
            </a:r>
            <a:r>
              <a:rPr lang="en-US" altLang="zh-CN" b="1" dirty="0" smtClean="0"/>
              <a:t>e</a:t>
            </a:r>
            <a:r>
              <a:rPr lang="x-none" altLang="zh-CN" b="1" dirty="0" smtClean="0"/>
              <a:t>rent groups</a:t>
            </a:r>
            <a:endParaRPr lang="en-US" altLang="zh-CN" b="1" dirty="0" smtClean="0"/>
          </a:p>
          <a:p>
            <a:pPr marL="257175" indent="-257175">
              <a:lnSpc>
                <a:spcPct val="100000"/>
              </a:lnSpc>
              <a:spcBef>
                <a:spcPts val="1200"/>
              </a:spcBef>
              <a:buSzPct val="80000"/>
            </a:pPr>
            <a:r>
              <a:rPr lang="en-US" altLang="zh-CN" b="1" dirty="0" smtClean="0"/>
              <a:t>Main concern is the expensive cost, one night ~ 100K US$ </a:t>
            </a:r>
          </a:p>
          <a:p>
            <a:pPr marL="257175" indent="-257175">
              <a:lnSpc>
                <a:spcPct val="100000"/>
              </a:lnSpc>
              <a:spcBef>
                <a:spcPts val="1200"/>
              </a:spcBef>
              <a:buSzPct val="80000"/>
            </a:pPr>
            <a:r>
              <a:rPr lang="en-US" altLang="zh-CN" b="1" dirty="0" smtClean="0"/>
              <a:t>A suggested solution is the combination of “cash + in-kind”</a:t>
            </a:r>
          </a:p>
          <a:p>
            <a:pPr marL="457200" lvl="1" indent="0">
              <a:lnSpc>
                <a:spcPct val="100000"/>
              </a:lnSpc>
              <a:spcBef>
                <a:spcPts val="1200"/>
              </a:spcBef>
              <a:buSzPct val="80000"/>
              <a:buNone/>
            </a:pPr>
            <a:r>
              <a:rPr lang="en-US" altLang="zh-CN" b="1" dirty="0" smtClean="0"/>
              <a:t>e.g. one night charge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SzPct val="80000"/>
              <a:buFontTx/>
              <a:buChar char="-"/>
            </a:pPr>
            <a:r>
              <a:rPr lang="en-US" altLang="zh-CN" b="1" dirty="0" smtClean="0"/>
              <a:t>2/3 goes to operation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SzPct val="80000"/>
              <a:buFontTx/>
              <a:buChar char="-"/>
            </a:pPr>
            <a:r>
              <a:rPr lang="en-US" altLang="zh-CN" b="1" dirty="0" smtClean="0"/>
              <a:t>1/3 goes to soliciting for manpower, supporting astronomers, engineers, and technicians   </a:t>
            </a:r>
          </a:p>
        </p:txBody>
      </p:sp>
    </p:spTree>
    <p:extLst>
      <p:ext uri="{BB962C8B-B14F-4D97-AF65-F5344CB8AC3E}">
        <p14:creationId xmlns:p14="http://schemas.microsoft.com/office/powerpoint/2010/main" val="862427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3886" y="365126"/>
            <a:ext cx="7886700" cy="1325563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altLang="zh-CN" sz="4000" dirty="0" smtClean="0">
                <a:solidFill>
                  <a:schemeClr val="bg1"/>
                </a:solidFill>
              </a:rPr>
              <a:t>1. Searching for outlying populations in the Milky Way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62639"/>
          </a:xfrm>
        </p:spPr>
        <p:txBody>
          <a:bodyPr>
            <a:normAutofit/>
          </a:bodyPr>
          <a:lstStyle/>
          <a:p>
            <a:pPr marL="257175" indent="-257175">
              <a:lnSpc>
                <a:spcPct val="100000"/>
              </a:lnSpc>
              <a:spcBef>
                <a:spcPts val="1200"/>
              </a:spcBef>
              <a:buSzPct val="80000"/>
            </a:pPr>
            <a:r>
              <a:rPr lang="en-US" altLang="zh-CN" sz="2400" dirty="0"/>
              <a:t>Galactic stars showing abnormal kinematics and/or chemical compositions, i.e., outlying populations were formed during</a:t>
            </a:r>
            <a:endParaRPr lang="en-US" altLang="zh-CN" sz="1800" dirty="0"/>
          </a:p>
          <a:p>
            <a:pPr marL="659606" lvl="1" indent="-257175">
              <a:lnSpc>
                <a:spcPct val="100000"/>
              </a:lnSpc>
              <a:spcBef>
                <a:spcPts val="1200"/>
              </a:spcBef>
              <a:buSzPct val="80000"/>
            </a:pPr>
            <a:r>
              <a:rPr lang="en-US" altLang="zh-CN" sz="2000" dirty="0" smtClean="0"/>
              <a:t>Enrichment of the early generation of SN: metal-poor stars</a:t>
            </a:r>
          </a:p>
          <a:p>
            <a:pPr marL="659606" lvl="1" indent="-257175">
              <a:lnSpc>
                <a:spcPct val="100000"/>
              </a:lnSpc>
              <a:spcBef>
                <a:spcPts val="1200"/>
              </a:spcBef>
              <a:buSzPct val="80000"/>
            </a:pPr>
            <a:r>
              <a:rPr lang="en-US" altLang="zh-CN" sz="2000" dirty="0" smtClean="0"/>
              <a:t>Merging </a:t>
            </a:r>
            <a:r>
              <a:rPr lang="en-US" altLang="zh-CN" sz="2000" dirty="0"/>
              <a:t>history of the </a:t>
            </a:r>
            <a:r>
              <a:rPr lang="en-US" altLang="zh-CN" sz="2000" dirty="0" smtClean="0"/>
              <a:t>halo: moving groups, low-</a:t>
            </a:r>
            <a:r>
              <a:rPr lang="el-GR" altLang="zh-CN" sz="2000" dirty="0" smtClean="0"/>
              <a:t>α</a:t>
            </a:r>
            <a:r>
              <a:rPr lang="en-US" altLang="zh-CN" sz="2000" dirty="0" smtClean="0"/>
              <a:t> stars</a:t>
            </a:r>
            <a:endParaRPr lang="en-US" altLang="zh-CN" sz="2000" dirty="0"/>
          </a:p>
          <a:p>
            <a:pPr marL="659606" lvl="1" indent="-257175">
              <a:lnSpc>
                <a:spcPct val="100000"/>
              </a:lnSpc>
              <a:spcBef>
                <a:spcPts val="1200"/>
              </a:spcBef>
              <a:buSzPct val="80000"/>
            </a:pPr>
            <a:r>
              <a:rPr lang="en-US" altLang="zh-CN" sz="2000" dirty="0" smtClean="0"/>
              <a:t>Particular </a:t>
            </a:r>
            <a:r>
              <a:rPr lang="en-US" altLang="zh-CN" sz="2000" dirty="0"/>
              <a:t>nucleosynthesis </a:t>
            </a:r>
            <a:r>
              <a:rPr lang="en-US" altLang="zh-CN" sz="2000" dirty="0" smtClean="0"/>
              <a:t>environments: chemically peculiar stars</a:t>
            </a:r>
          </a:p>
          <a:p>
            <a:pPr marL="257175" indent="-257175">
              <a:lnSpc>
                <a:spcPct val="100000"/>
              </a:lnSpc>
              <a:spcBef>
                <a:spcPts val="1200"/>
              </a:spcBef>
              <a:buSzPct val="80000"/>
            </a:pPr>
            <a:r>
              <a:rPr lang="en-US" altLang="zh-CN" sz="2400" dirty="0" smtClean="0"/>
              <a:t>Outlying </a:t>
            </a:r>
            <a:r>
              <a:rPr lang="en-US" altLang="zh-CN" sz="2400" dirty="0"/>
              <a:t>populations constrain the environment and mechanism of their birth and </a:t>
            </a:r>
            <a:r>
              <a:rPr lang="en-US" altLang="zh-CN" sz="2400" dirty="0" smtClean="0"/>
              <a:t>evolution: key </a:t>
            </a:r>
            <a:r>
              <a:rPr lang="en-US" altLang="zh-CN" sz="2400" dirty="0"/>
              <a:t>to fully understand the history of our </a:t>
            </a:r>
            <a:r>
              <a:rPr lang="en-US" altLang="zh-CN" sz="2400" dirty="0" smtClean="0"/>
              <a:t>Galaxy</a:t>
            </a:r>
          </a:p>
          <a:p>
            <a:pPr marL="257175" indent="-257175">
              <a:lnSpc>
                <a:spcPct val="100000"/>
              </a:lnSpc>
              <a:spcBef>
                <a:spcPts val="1200"/>
              </a:spcBef>
              <a:buSzPct val="80000"/>
            </a:pPr>
            <a:r>
              <a:rPr lang="en-US" altLang="zh-CN" sz="2400" dirty="0" smtClean="0"/>
              <a:t>LAMOST provides a great opportunity to enlarge the sample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99288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206732"/>
            <a:ext cx="8640960" cy="141090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3200" dirty="0"/>
              <a:t>Subaru/HDS follow-up spectroscopy for a large sample of </a:t>
            </a:r>
            <a:r>
              <a:rPr lang="en-US" altLang="zh-CN" sz="3200" dirty="0" smtClean="0"/>
              <a:t>outlying populations </a:t>
            </a:r>
            <a:r>
              <a:rPr lang="en-US" altLang="zh-CN" sz="3200" dirty="0"/>
              <a:t>found with </a:t>
            </a:r>
            <a:r>
              <a:rPr lang="en-US" altLang="zh-CN" sz="3200" dirty="0" smtClean="0"/>
              <a:t>LAMOST</a:t>
            </a:r>
            <a:br>
              <a:rPr lang="en-US" altLang="zh-CN" sz="3200" dirty="0" smtClean="0"/>
            </a:br>
            <a:r>
              <a:rPr lang="en-US" altLang="zh-CN" sz="2400" dirty="0" smtClean="0"/>
              <a:t>(PIs: Gang ZHAO &amp; Wako AOKI)</a:t>
            </a:r>
            <a:endParaRPr lang="en-US" altLang="zh-CN" sz="2400" dirty="0"/>
          </a:p>
        </p:txBody>
      </p: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666424" y="1872196"/>
            <a:ext cx="7938374" cy="1166473"/>
          </a:xfr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altLang="zh-CN" sz="2400" dirty="0" smtClean="0"/>
              <a:t>High-resolution spectra are demanded to really understand the nature and origin of these peculiar stars</a:t>
            </a:r>
          </a:p>
          <a:p>
            <a:pPr algn="l">
              <a:spcBef>
                <a:spcPts val="600"/>
              </a:spcBef>
            </a:pPr>
            <a:r>
              <a:rPr lang="en-US" altLang="zh-CN" sz="2400" dirty="0" err="1" smtClean="0"/>
              <a:t>LAMOST+Sub</a:t>
            </a:r>
            <a:r>
              <a:rPr lang="en-US" altLang="ja-JP" sz="2400" dirty="0" err="1" smtClean="0"/>
              <a:t>a</a:t>
            </a:r>
            <a:r>
              <a:rPr lang="en-US" altLang="zh-CN" sz="2400" dirty="0" err="1" smtClean="0"/>
              <a:t>ru</a:t>
            </a:r>
            <a:r>
              <a:rPr lang="en-US" altLang="zh-CN" sz="2400" dirty="0" smtClean="0"/>
              <a:t> joint searching project since 2014</a:t>
            </a:r>
          </a:p>
        </p:txBody>
      </p:sp>
      <p:pic>
        <p:nvPicPr>
          <p:cNvPr id="10" name="Picture 2" descr="IMG_858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5" t="15906" r="1170" b="13259"/>
          <a:stretch>
            <a:fillRect/>
          </a:stretch>
        </p:blipFill>
        <p:spPr bwMode="auto">
          <a:xfrm>
            <a:off x="588534" y="3332981"/>
            <a:ext cx="3959536" cy="299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845586" y="3388639"/>
            <a:ext cx="1436438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LAMOST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9" t="8922" r="21390"/>
          <a:stretch>
            <a:fillRect/>
          </a:stretch>
        </p:blipFill>
        <p:spPr>
          <a:xfrm>
            <a:off x="5346086" y="3332981"/>
            <a:ext cx="3186354" cy="311062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580112" y="3378652"/>
            <a:ext cx="26817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18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Subaru Telescope/HDS</a:t>
            </a:r>
          </a:p>
        </p:txBody>
      </p:sp>
      <p:sp>
        <p:nvSpPr>
          <p:cNvPr id="7" name="加号 6"/>
          <p:cNvSpPr/>
          <p:nvPr/>
        </p:nvSpPr>
        <p:spPr bwMode="auto">
          <a:xfrm>
            <a:off x="4762882" y="4403243"/>
            <a:ext cx="468052" cy="504056"/>
          </a:xfrm>
          <a:prstGeom prst="mathPlus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744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357645" y="1107078"/>
            <a:ext cx="8543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0" dirty="0" smtClean="0">
                <a:latin typeface="Garamond" panose="02020404030301010803" pitchFamily="18" charset="0"/>
              </a:rPr>
              <a:t>DR</a:t>
            </a:r>
            <a:r>
              <a:rPr lang="en-US" altLang="zh-CN" sz="2400" b="0" dirty="0" smtClean="0">
                <a:latin typeface="Garamond" panose="02020404030301010803" pitchFamily="18" charset="0"/>
              </a:rPr>
              <a:t>5</a:t>
            </a:r>
            <a:r>
              <a:rPr lang="en-US" altLang="ja-JP" sz="2400" b="0" dirty="0" smtClean="0">
                <a:latin typeface="Garamond" panose="02020404030301010803" pitchFamily="18" charset="0"/>
              </a:rPr>
              <a:t> ~ </a:t>
            </a:r>
            <a:r>
              <a:rPr lang="en-US" altLang="zh-CN" sz="2400" b="0" dirty="0" smtClean="0">
                <a:latin typeface="Garamond" panose="02020404030301010803" pitchFamily="18" charset="0"/>
              </a:rPr>
              <a:t>7</a:t>
            </a:r>
            <a:r>
              <a:rPr lang="en-US" altLang="ja-JP" sz="2400" b="0" dirty="0" smtClean="0">
                <a:latin typeface="Garamond" panose="02020404030301010803" pitchFamily="18" charset="0"/>
              </a:rPr>
              <a:t>,</a:t>
            </a:r>
            <a:r>
              <a:rPr lang="en-US" altLang="zh-CN" sz="2400" b="0" dirty="0" smtClean="0">
                <a:latin typeface="Garamond" panose="02020404030301010803" pitchFamily="18" charset="0"/>
              </a:rPr>
              <a:t>5</a:t>
            </a:r>
            <a:r>
              <a:rPr lang="en-US" altLang="ja-JP" sz="2400" b="0" dirty="0" smtClean="0">
                <a:latin typeface="Garamond" panose="02020404030301010803" pitchFamily="18" charset="0"/>
              </a:rPr>
              <a:t>00,000 spectra (</a:t>
            </a:r>
            <a:r>
              <a:rPr lang="en-US" altLang="ja-JP" sz="2400" b="0" dirty="0" err="1" smtClean="0">
                <a:latin typeface="Garamond" panose="02020404030301010803" pitchFamily="18" charset="0"/>
              </a:rPr>
              <a:t>sn</a:t>
            </a:r>
            <a:r>
              <a:rPr lang="en-US" altLang="ja-JP" sz="2400" b="0" dirty="0" smtClean="0">
                <a:latin typeface="Garamond" panose="02020404030301010803" pitchFamily="18" charset="0"/>
              </a:rPr>
              <a:t>&gt;10); AFGK catalogue ~ </a:t>
            </a:r>
            <a:r>
              <a:rPr lang="en-US" altLang="zh-CN" sz="2400" b="0" dirty="0" smtClean="0">
                <a:latin typeface="Garamond" panose="02020404030301010803" pitchFamily="18" charset="0"/>
              </a:rPr>
              <a:t>5</a:t>
            </a:r>
            <a:r>
              <a:rPr lang="en-US" altLang="ja-JP" sz="2400" b="0" dirty="0" smtClean="0">
                <a:latin typeface="Garamond" panose="02020404030301010803" pitchFamily="18" charset="0"/>
              </a:rPr>
              <a:t>,</a:t>
            </a:r>
            <a:r>
              <a:rPr lang="en-US" altLang="zh-CN" sz="2400" b="0" dirty="0" smtClean="0">
                <a:latin typeface="Garamond" panose="02020404030301010803" pitchFamily="18" charset="0"/>
              </a:rPr>
              <a:t>3</a:t>
            </a:r>
            <a:r>
              <a:rPr lang="en-US" altLang="ja-JP" sz="2400" b="0" dirty="0" smtClean="0">
                <a:latin typeface="Garamond" panose="02020404030301010803" pitchFamily="18" charset="0"/>
              </a:rPr>
              <a:t>00,000 stars</a:t>
            </a:r>
            <a:endParaRPr lang="en-US" altLang="ja-JP" sz="2400" b="0" dirty="0">
              <a:latin typeface="Garamond" panose="02020404030301010803" pitchFamily="18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29816" y="5219994"/>
            <a:ext cx="8599060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400" b="1" dirty="0">
                <a:latin typeface="Garamond" panose="02020404030301010803" pitchFamily="18" charset="0"/>
              </a:rPr>
              <a:t>Target selection</a:t>
            </a:r>
          </a:p>
          <a:p>
            <a:r>
              <a:rPr lang="en-US" altLang="ja-JP" sz="2400" dirty="0">
                <a:solidFill>
                  <a:srgbClr val="FF0000"/>
                </a:solidFill>
                <a:latin typeface="Garamond" panose="02020404030301010803" pitchFamily="18" charset="0"/>
              </a:rPr>
              <a:t>Random selection </a:t>
            </a:r>
            <a:r>
              <a:rPr lang="en-US" altLang="ja-JP" sz="2400" dirty="0">
                <a:latin typeface="Garamond" panose="02020404030301010803" pitchFamily="18" charset="0"/>
              </a:rPr>
              <a:t>for a given magnitude/temperature </a:t>
            </a:r>
            <a:r>
              <a:rPr lang="en-US" altLang="ja-JP" sz="2400" dirty="0" smtClean="0">
                <a:latin typeface="Garamond" panose="02020404030301010803" pitchFamily="18" charset="0"/>
              </a:rPr>
              <a:t>range.</a:t>
            </a:r>
            <a:endParaRPr lang="ja-JP" altLang="en-US" sz="2400" dirty="0">
              <a:latin typeface="Garamond" panose="02020404030301010803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13914" y="6093411"/>
            <a:ext cx="4588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suitable </a:t>
            </a:r>
            <a:r>
              <a:rPr lang="en-US" altLang="ja-JP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investigating </a:t>
            </a:r>
            <a:r>
              <a:rPr lang="en-US" altLang="ja-JP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statistics</a:t>
            </a:r>
            <a:endParaRPr lang="en-US" altLang="ja-JP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28650" y="31171"/>
            <a:ext cx="8272396" cy="1325563"/>
          </a:xfrm>
        </p:spPr>
        <p:txBody>
          <a:bodyPr/>
          <a:lstStyle/>
          <a:p>
            <a:r>
              <a:rPr kumimoji="1" lang="en-US" altLang="ja-JP" dirty="0"/>
              <a:t>LAMOST data releases (</a:t>
            </a:r>
            <a:r>
              <a:rPr kumimoji="1" lang="en-US" altLang="ja-JP" dirty="0" smtClean="0"/>
              <a:t>DR</a:t>
            </a:r>
            <a:r>
              <a:rPr kumimoji="1" lang="en-US" altLang="zh-CN" dirty="0" smtClean="0"/>
              <a:t>5</a:t>
            </a:r>
            <a:r>
              <a:rPr kumimoji="1" lang="en-US" altLang="ja-JP" dirty="0" smtClean="0"/>
              <a:t>) </a:t>
            </a:r>
            <a:r>
              <a:rPr kumimoji="1" lang="en-US" altLang="zh-CN" dirty="0" smtClean="0"/>
              <a:t>06/19</a:t>
            </a:r>
            <a:endParaRPr kumimoji="1" lang="zh-CN" altLang="en-US" dirty="0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08" y="1603212"/>
            <a:ext cx="7040880" cy="3505200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1071858" y="4785246"/>
            <a:ext cx="5583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survey area (North 7700 deg</a:t>
            </a:r>
            <a:r>
              <a:rPr lang="en-US" altLang="ja-JP" baseline="30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South 3500 deg</a:t>
            </a:r>
            <a:r>
              <a:rPr lang="en-US" altLang="ja-JP" baseline="30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1645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528" y="230925"/>
            <a:ext cx="2660417" cy="28865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Spatial distribution of the LAMOST samples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45" y="38480"/>
            <a:ext cx="883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1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 smtClean="0"/>
              <a:t>LAMOST reveals a large Galactic disc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6130278" y="2513400"/>
            <a:ext cx="27990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LAMOST data shows that the Galactic disc does not truncate within 20 </a:t>
            </a:r>
            <a:r>
              <a:rPr lang="en-US" altLang="zh-CN" sz="2400" dirty="0" err="1" smtClean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kpc</a:t>
            </a:r>
            <a:endParaRPr lang="en-US" altLang="zh-CN" sz="2400" dirty="0"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8752" y="5949247"/>
            <a:ext cx="4139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b="1" dirty="0" smtClean="0">
                <a:solidFill>
                  <a:srgbClr val="000000"/>
                </a:solidFill>
                <a:effectLst/>
                <a:latin typeface="Helvetica Neue" charset="0"/>
              </a:rPr>
              <a:t>L</a:t>
            </a:r>
            <a:r>
              <a:rPr lang="en-US" altLang="zh-CN" b="1" dirty="0" err="1" smtClean="0">
                <a:solidFill>
                  <a:srgbClr val="000000"/>
                </a:solidFill>
                <a:effectLst/>
                <a:latin typeface="Helvetica Neue" charset="0"/>
              </a:rPr>
              <a:t>iu</a:t>
            </a:r>
            <a:r>
              <a:rPr lang="nl-NL" b="1" dirty="0" smtClean="0">
                <a:solidFill>
                  <a:srgbClr val="000000"/>
                </a:solidFill>
                <a:effectLst/>
                <a:latin typeface="Helvetica Neue" charset="0"/>
              </a:rPr>
              <a:t> et al. 2017, RAA, 17, 96</a:t>
            </a:r>
            <a:endParaRPr lang="nl-NL" dirty="0">
              <a:solidFill>
                <a:srgbClr val="000000"/>
              </a:solidFill>
              <a:effectLst/>
              <a:latin typeface="Helvetica Neue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1966289"/>
            <a:ext cx="5596329" cy="351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55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0" y="-41266"/>
            <a:ext cx="9124760" cy="1160205"/>
          </a:xfrm>
          <a:solidFill>
            <a:srgbClr val="ED7D31"/>
          </a:solidFill>
        </p:spPr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+mn-lt"/>
              </a:rPr>
              <a:t>The stellar halo is oblate inside and spherical outside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08" y="1340284"/>
            <a:ext cx="4008329" cy="3476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244" y="1340284"/>
            <a:ext cx="4666857" cy="53742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7025" y="4816387"/>
            <a:ext cx="2430474" cy="3084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b="1" dirty="0" smtClean="0">
                <a:solidFill>
                  <a:srgbClr val="000000"/>
                </a:solidFill>
                <a:effectLst/>
                <a:latin typeface="Helvetica Neue" charset="0"/>
              </a:rPr>
              <a:t>L</a:t>
            </a:r>
            <a:r>
              <a:rPr lang="en-US" altLang="zh-CN" b="1" dirty="0" err="1" smtClean="0">
                <a:solidFill>
                  <a:srgbClr val="000000"/>
                </a:solidFill>
                <a:effectLst/>
                <a:latin typeface="Helvetica Neue" charset="0"/>
              </a:rPr>
              <a:t>iu</a:t>
            </a:r>
            <a:r>
              <a:rPr lang="nl-NL" b="1" dirty="0" smtClean="0">
                <a:solidFill>
                  <a:srgbClr val="000000"/>
                </a:solidFill>
                <a:effectLst/>
                <a:latin typeface="Helvetica Neue" charset="0"/>
              </a:rPr>
              <a:t> et al. 2017, RAA, 17, 96</a:t>
            </a:r>
            <a:endParaRPr lang="nl-NL" dirty="0">
              <a:solidFill>
                <a:srgbClr val="000000"/>
              </a:solidFill>
              <a:effectLst/>
              <a:latin typeface="Helvetica Neue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49096" y="1118939"/>
            <a:ext cx="33651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Xu, Liu et al. 2018, MNRAS, 473, 1244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8900" y="5361959"/>
            <a:ext cx="4119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sz="2000" dirty="0" smtClean="0">
                <a:latin typeface="Garamond" panose="02020404030301010803" pitchFamily="18" charset="0"/>
              </a:rPr>
              <a:t>The axis </a:t>
            </a:r>
            <a:r>
              <a:rPr lang="en-US" altLang="zh-CN" sz="2000" dirty="0" err="1" smtClean="0">
                <a:latin typeface="Garamond" panose="02020404030301010803" pitchFamily="18" charset="0"/>
              </a:rPr>
              <a:t>eratio</a:t>
            </a:r>
            <a:r>
              <a:rPr lang="en-US" altLang="zh-CN" sz="2000" dirty="0" smtClean="0">
                <a:latin typeface="Garamond" panose="02020404030301010803" pitchFamily="18" charset="0"/>
              </a:rPr>
              <a:t> q</a:t>
            </a:r>
            <a:r>
              <a:rPr lang="en-US" altLang="zh-CN" sz="2000" dirty="0">
                <a:latin typeface="Garamond" panose="02020404030301010803" pitchFamily="18" charset="0"/>
              </a:rPr>
              <a:t> </a:t>
            </a:r>
            <a:r>
              <a:rPr lang="en-US" altLang="zh-CN" sz="2000" dirty="0" smtClean="0">
                <a:latin typeface="Garamond" panose="02020404030301010803" pitchFamily="18" charset="0"/>
              </a:rPr>
              <a:t>changes from 0.5(r~12kpc)</a:t>
            </a:r>
            <a:r>
              <a:rPr lang="en-US" altLang="zh-CN" sz="2000" dirty="0">
                <a:latin typeface="Garamond" panose="02020404030301010803" pitchFamily="18" charset="0"/>
              </a:rPr>
              <a:t> </a:t>
            </a:r>
            <a:r>
              <a:rPr lang="en-US" altLang="zh-CN" sz="2000" dirty="0" smtClean="0">
                <a:latin typeface="Garamond" panose="02020404030301010803" pitchFamily="18" charset="0"/>
              </a:rPr>
              <a:t>to around 1 </a:t>
            </a:r>
            <a:r>
              <a:rPr lang="en-US" altLang="zh-CN" sz="2000" dirty="0">
                <a:latin typeface="Garamond" panose="02020404030301010803" pitchFamily="18" charset="0"/>
              </a:rPr>
              <a:t>(</a:t>
            </a:r>
            <a:r>
              <a:rPr lang="en-US" altLang="zh-CN" sz="2000" dirty="0" smtClean="0">
                <a:latin typeface="Garamond" panose="02020404030301010803" pitchFamily="18" charset="0"/>
              </a:rPr>
              <a:t>r~30 </a:t>
            </a:r>
            <a:r>
              <a:rPr lang="en-US" altLang="zh-CN" sz="2000" dirty="0" err="1" smtClean="0">
                <a:latin typeface="Garamond" panose="02020404030301010803" pitchFamily="18" charset="0"/>
              </a:rPr>
              <a:t>kpc</a:t>
            </a:r>
            <a:r>
              <a:rPr lang="en-US" altLang="zh-CN" sz="2000" dirty="0">
                <a:latin typeface="Garamond" panose="02020404030301010803" pitchFamily="18" charset="0"/>
              </a:rPr>
              <a:t>)</a:t>
            </a:r>
            <a:endParaRPr lang="en-US" altLang="zh-CN" sz="2000" dirty="0" smtClean="0">
              <a:latin typeface="Garamond" panose="02020404030301010803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altLang="zh-CN" sz="2000" dirty="0" smtClean="0">
                <a:latin typeface="Garamond" panose="02020404030301010803" pitchFamily="18" charset="0"/>
              </a:rPr>
              <a:t>The density profile follows a single power law with index of-5</a:t>
            </a:r>
            <a:endParaRPr lang="en-US" altLang="zh-CN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97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800" dirty="0" smtClean="0"/>
              <a:t>Joint proposal for Subaru open-use program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zh-CN" sz="2400" dirty="0" smtClean="0"/>
              <a:t>Normal + Service + Intensive</a:t>
            </a:r>
            <a:endParaRPr lang="en-US" altLang="zh-CN" sz="24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800" dirty="0"/>
              <a:t>CAS-JSPS joint </a:t>
            </a:r>
            <a:r>
              <a:rPr lang="en-US" altLang="zh-CN" sz="2800" dirty="0" smtClean="0"/>
              <a:t>project (on-going)</a:t>
            </a:r>
            <a:endParaRPr lang="zh-CN" altLang="en-US" sz="28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800" dirty="0" smtClean="0"/>
              <a:t>Important results obtained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zh-CN" sz="2400" dirty="0" smtClean="0"/>
              <a:t>Large sample of ~350 very/extremely metal-poor stars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zh-CN" sz="2400" dirty="0" smtClean="0"/>
              <a:t>A dozen (super) Li-rich giants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zh-CN" sz="2400" dirty="0" smtClean="0"/>
              <a:t>A dozen moving group member and low-</a:t>
            </a:r>
            <a:r>
              <a:rPr lang="el-GR" altLang="zh-CN" sz="2400" dirty="0" smtClean="0"/>
              <a:t>α</a:t>
            </a:r>
            <a:r>
              <a:rPr lang="en-US" altLang="zh-CN" sz="2400" dirty="0" smtClean="0"/>
              <a:t> stars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800" dirty="0" smtClean="0"/>
              <a:t>A number of refereed papers published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 smtClean="0">
                <a:solidFill>
                  <a:srgbClr val="FF6600"/>
                </a:solidFill>
              </a:rPr>
              <a:t> Interests on EAO/Subaru time allocation </a:t>
            </a:r>
            <a:endParaRPr lang="en-US" altLang="zh-CN" sz="2800" dirty="0">
              <a:solidFill>
                <a:srgbClr val="FF6600"/>
              </a:solidFill>
            </a:endParaRPr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577884"/>
          </a:xfrm>
          <a:solidFill>
            <a:srgbClr val="ED7D31"/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3200" dirty="0">
                <a:solidFill>
                  <a:srgbClr val="FFFFFF"/>
                </a:solidFill>
              </a:rPr>
              <a:t>Subaru/HDS follow-up spectroscopy for a large sample of </a:t>
            </a:r>
            <a:r>
              <a:rPr lang="en-US" altLang="zh-CN" sz="3200" dirty="0" smtClean="0">
                <a:solidFill>
                  <a:srgbClr val="FFFFFF"/>
                </a:solidFill>
              </a:rPr>
              <a:t>outlying populations </a:t>
            </a:r>
            <a:r>
              <a:rPr lang="en-US" altLang="zh-CN" sz="3200" dirty="0">
                <a:solidFill>
                  <a:srgbClr val="FFFFFF"/>
                </a:solidFill>
              </a:rPr>
              <a:t>found with </a:t>
            </a:r>
            <a:r>
              <a:rPr lang="en-US" altLang="zh-CN" sz="3200" dirty="0" smtClean="0">
                <a:solidFill>
                  <a:srgbClr val="FFFFFF"/>
                </a:solidFill>
              </a:rPr>
              <a:t>LAMOST</a:t>
            </a:r>
            <a:br>
              <a:rPr lang="en-US" altLang="zh-CN" sz="3200" dirty="0" smtClean="0">
                <a:solidFill>
                  <a:srgbClr val="FFFFFF"/>
                </a:solidFill>
              </a:rPr>
            </a:br>
            <a:r>
              <a:rPr lang="en-US" altLang="zh-CN" sz="2400" dirty="0" smtClean="0">
                <a:solidFill>
                  <a:srgbClr val="FFFFFF"/>
                </a:solidFill>
              </a:rPr>
              <a:t>(PIs: Gang ZHAO &amp; Wako AOKI)</a:t>
            </a:r>
            <a:endParaRPr lang="en-US" altLang="zh-CN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90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Apping the Most Massive Overdensity Through Hydrogen (MAMMOTH)"/>
          <p:cNvSpPr txBox="1"/>
          <p:nvPr/>
        </p:nvSpPr>
        <p:spPr>
          <a:xfrm>
            <a:off x="1504" y="3185"/>
            <a:ext cx="9142496" cy="87235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ctr"/>
            <a:r>
              <a:rPr lang="x-none" dirty="0" smtClean="0">
                <a:solidFill>
                  <a:schemeClr val="bg1"/>
                </a:solidFill>
              </a:rPr>
              <a:t>2. </a:t>
            </a:r>
            <a:r>
              <a:rPr dirty="0" smtClean="0">
                <a:solidFill>
                  <a:schemeClr val="bg1"/>
                </a:solidFill>
              </a:rPr>
              <a:t>MApping </a:t>
            </a:r>
            <a:r>
              <a:rPr dirty="0">
                <a:solidFill>
                  <a:schemeClr val="bg1"/>
                </a:solidFill>
              </a:rPr>
              <a:t>the Most Massive Overdensity Through Hydrogen </a:t>
            </a:r>
            <a:r>
              <a:rPr dirty="0" smtClean="0">
                <a:solidFill>
                  <a:schemeClr val="bg1"/>
                </a:solidFill>
              </a:rPr>
              <a:t>(</a:t>
            </a:r>
            <a:r>
              <a:rPr dirty="0">
                <a:solidFill>
                  <a:schemeClr val="bg1"/>
                </a:solidFill>
              </a:rPr>
              <a:t>MAMMOTH)</a:t>
            </a:r>
          </a:p>
        </p:txBody>
      </p:sp>
      <p:pic>
        <p:nvPicPr>
          <p:cNvPr id="120" name="LLS_FoV.pdf" descr="LLS_FoV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783" y="2305723"/>
            <a:ext cx="4372725" cy="4153539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HSC has a"/>
          <p:cNvSpPr txBox="1"/>
          <p:nvPr/>
        </p:nvSpPr>
        <p:spPr>
          <a:xfrm>
            <a:off x="7879215" y="3523278"/>
            <a:ext cx="1482774" cy="47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HSC has a </a:t>
            </a:r>
          </a:p>
        </p:txBody>
      </p:sp>
      <p:pic>
        <p:nvPicPr>
          <p:cNvPr id="122" name="BOSS1441.pdf" descr="BOSS144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2813" y="2281710"/>
            <a:ext cx="4058663" cy="3634033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he most massive protocluster at z=2.3 traced by…"/>
          <p:cNvSpPr txBox="1"/>
          <p:nvPr/>
        </p:nvSpPr>
        <p:spPr>
          <a:xfrm>
            <a:off x="368300" y="1063188"/>
            <a:ext cx="8478895" cy="995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The most massive protocluster at z=2.3 traced by </a:t>
            </a:r>
            <a:r>
              <a:rPr dirty="0" smtClean="0"/>
              <a:t>group </a:t>
            </a:r>
            <a:r>
              <a:rPr dirty="0"/>
              <a:t>of Lya absorption, Subaru/HSC can go much </a:t>
            </a:r>
            <a:r>
              <a:rPr dirty="0" smtClean="0"/>
              <a:t>deeper </a:t>
            </a:r>
            <a:r>
              <a:rPr dirty="0"/>
              <a:t>and also go wider area to completely </a:t>
            </a:r>
            <a:r>
              <a:rPr dirty="0" smtClean="0"/>
              <a:t>reveal </a:t>
            </a:r>
            <a:r>
              <a:rPr dirty="0"/>
              <a:t>the large-scale structures at high-z </a:t>
            </a:r>
          </a:p>
        </p:txBody>
      </p:sp>
      <p:sp>
        <p:nvSpPr>
          <p:cNvPr id="124" name="Keck"/>
          <p:cNvSpPr txBox="1"/>
          <p:nvPr/>
        </p:nvSpPr>
        <p:spPr>
          <a:xfrm>
            <a:off x="1622671" y="3922935"/>
            <a:ext cx="803101" cy="456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500" b="1">
                <a:solidFill>
                  <a:srgbClr val="FF93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Keck</a:t>
            </a:r>
          </a:p>
        </p:txBody>
      </p:sp>
      <p:sp>
        <p:nvSpPr>
          <p:cNvPr id="125" name="Cai et al. 2017b"/>
          <p:cNvSpPr txBox="1"/>
          <p:nvPr/>
        </p:nvSpPr>
        <p:spPr>
          <a:xfrm>
            <a:off x="6582606" y="5938666"/>
            <a:ext cx="2264589" cy="487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Cai et al. 2017b</a:t>
            </a:r>
          </a:p>
        </p:txBody>
      </p:sp>
    </p:spTree>
    <p:extLst>
      <p:ext uri="{BB962C8B-B14F-4D97-AF65-F5344CB8AC3E}">
        <p14:creationId xmlns:p14="http://schemas.microsoft.com/office/powerpoint/2010/main" val="198294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1645</TotalTime>
  <Words>818</Words>
  <Application>Microsoft Macintosh PowerPoint</Application>
  <PresentationFormat>全屏显示(4:3)</PresentationFormat>
  <Paragraphs>105</Paragraphs>
  <Slides>15</Slides>
  <Notes>6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16" baseType="lpstr">
      <vt:lpstr>Office Theme</vt:lpstr>
      <vt:lpstr>PowerPoint 演示文稿</vt:lpstr>
      <vt:lpstr>1. Searching for outlying populations in the Milky Way</vt:lpstr>
      <vt:lpstr>Subaru/HDS follow-up spectroscopy for a large sample of outlying populations found with LAMOST (PIs: Gang ZHAO &amp; Wako AOKI)</vt:lpstr>
      <vt:lpstr>LAMOST data releases (DR5) 06/19</vt:lpstr>
      <vt:lpstr>Spatial distribution of the LAMOST samples</vt:lpstr>
      <vt:lpstr>LAMOST reveals a large Galactic disc</vt:lpstr>
      <vt:lpstr>The stellar halo is oblate inside and spherical outside</vt:lpstr>
      <vt:lpstr>Subaru/HDS follow-up spectroscopy for a large sample of outlying populations found with LAMOST (PIs: Gang ZHAO &amp; Wako AOKI)</vt:lpstr>
      <vt:lpstr>PowerPoint 演示文稿</vt:lpstr>
      <vt:lpstr>PowerPoint 演示文稿</vt:lpstr>
      <vt:lpstr>PowerPoint 演示文稿</vt:lpstr>
      <vt:lpstr>3. Lyman Alpha Galaxies in the Epoch of Reionization (LAGER)</vt:lpstr>
      <vt:lpstr>PowerPoint 演示文稿</vt:lpstr>
      <vt:lpstr>PowerPoint 演示文稿</vt:lpstr>
      <vt:lpstr>Summary &amp; suggestion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LAMOST DR5 contains ~8 million stellar spectra</dc:title>
  <dc:creator>Chao Liu</dc:creator>
  <cp:lastModifiedBy>Suijian Xue</cp:lastModifiedBy>
  <cp:revision>25</cp:revision>
  <dcterms:created xsi:type="dcterms:W3CDTF">2018-01-16T02:11:54Z</dcterms:created>
  <dcterms:modified xsi:type="dcterms:W3CDTF">2018-01-18T07:10:49Z</dcterms:modified>
</cp:coreProperties>
</file>